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5" r:id="rId2"/>
    <p:sldId id="336" r:id="rId3"/>
    <p:sldId id="337" r:id="rId4"/>
    <p:sldId id="338" r:id="rId5"/>
    <p:sldId id="339" r:id="rId6"/>
    <p:sldId id="256" r:id="rId7"/>
    <p:sldId id="257" r:id="rId8"/>
    <p:sldId id="260" r:id="rId9"/>
    <p:sldId id="266" r:id="rId10"/>
    <p:sldId id="261" r:id="rId11"/>
    <p:sldId id="272" r:id="rId12"/>
    <p:sldId id="273" r:id="rId13"/>
    <p:sldId id="274" r:id="rId14"/>
    <p:sldId id="275" r:id="rId15"/>
    <p:sldId id="276" r:id="rId16"/>
    <p:sldId id="277" r:id="rId17"/>
    <p:sldId id="267" r:id="rId18"/>
    <p:sldId id="278" r:id="rId19"/>
    <p:sldId id="279" r:id="rId20"/>
    <p:sldId id="280" r:id="rId21"/>
    <p:sldId id="281" r:id="rId22"/>
    <p:sldId id="268" r:id="rId23"/>
    <p:sldId id="282" r:id="rId24"/>
    <p:sldId id="269" r:id="rId25"/>
    <p:sldId id="289" r:id="rId26"/>
    <p:sldId id="283" r:id="rId27"/>
    <p:sldId id="290" r:id="rId28"/>
    <p:sldId id="291" r:id="rId29"/>
    <p:sldId id="292" r:id="rId30"/>
    <p:sldId id="284" r:id="rId31"/>
    <p:sldId id="285" r:id="rId32"/>
    <p:sldId id="286" r:id="rId33"/>
    <p:sldId id="293" r:id="rId34"/>
    <p:sldId id="287" r:id="rId35"/>
    <p:sldId id="294" r:id="rId36"/>
    <p:sldId id="295" r:id="rId37"/>
    <p:sldId id="298" r:id="rId38"/>
    <p:sldId id="288" r:id="rId39"/>
    <p:sldId id="270" r:id="rId40"/>
    <p:sldId id="299" r:id="rId41"/>
    <p:sldId id="302" r:id="rId42"/>
    <p:sldId id="301" r:id="rId43"/>
    <p:sldId id="303" r:id="rId44"/>
    <p:sldId id="304" r:id="rId45"/>
    <p:sldId id="305" r:id="rId46"/>
    <p:sldId id="306" r:id="rId47"/>
    <p:sldId id="307" r:id="rId48"/>
    <p:sldId id="271" r:id="rId49"/>
    <p:sldId id="308" r:id="rId50"/>
    <p:sldId id="309" r:id="rId51"/>
    <p:sldId id="262" r:id="rId52"/>
    <p:sldId id="310" r:id="rId53"/>
    <p:sldId id="311" r:id="rId54"/>
    <p:sldId id="263" r:id="rId55"/>
    <p:sldId id="312" r:id="rId56"/>
    <p:sldId id="313" r:id="rId57"/>
    <p:sldId id="314" r:id="rId58"/>
    <p:sldId id="315" r:id="rId59"/>
    <p:sldId id="326" r:id="rId60"/>
    <p:sldId id="331" r:id="rId61"/>
    <p:sldId id="332" r:id="rId62"/>
    <p:sldId id="333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622" autoAdjust="0"/>
  </p:normalViewPr>
  <p:slideViewPr>
    <p:cSldViewPr>
      <p:cViewPr varScale="1">
        <p:scale>
          <a:sx n="66" d="100"/>
          <a:sy n="66" d="100"/>
        </p:scale>
        <p:origin x="-91" y="-1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886200"/>
            <a:ext cx="777240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4800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22.07.2018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Правда ли, что…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36504"/>
          </a:xfrm>
        </p:spPr>
        <p:txBody>
          <a:bodyPr anchor="ctr"/>
          <a:lstStyle/>
          <a:p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Танкеры предназначены для перевозки 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танков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Астрономы – специалисты по 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астрам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Мускулы и 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мышь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одного цвета?</a:t>
            </a:r>
          </a:p>
          <a:p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Маргарин</a:t>
            </a:r>
            <a:r>
              <a:rPr lang="ru-RU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сделан из жемчуга?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16632"/>
            <a:ext cx="4820072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692696"/>
            <a:ext cx="4752528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Итак, в путь! Начать, разумеется, нужно с главного – с самого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Оказывается, оно состоит в дальнем родстве с глаголом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вертеть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когда-то, вероятнее всего, это слово произносилось как </a:t>
            </a:r>
            <a:r>
              <a:rPr lang="ru-RU" sz="28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вертмен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в результате различных изменений оно приобрело современный звуковой облик.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 descr="C:\Users\Ирина\Desktop\73326086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11679" r="13422"/>
          <a:stretch>
            <a:fillRect/>
          </a:stretch>
        </p:blipFill>
        <p:spPr bwMode="auto">
          <a:xfrm>
            <a:off x="107504" y="116632"/>
            <a:ext cx="4032448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453204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692696"/>
            <a:ext cx="4608512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Естественно, что оказалось забытым изначальное значение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«нечто вращающееся».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сама идея времени как круга живёт очень прочно в мифологических представлениях разных народов и находит своё отражение в языке. Есть же у нас, к примеру, выражение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год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Ирина\Desktop\c43c773d20bf39346f3771fb5.jpg"/>
          <p:cNvPicPr>
            <a:picLocks noChangeAspect="1" noChangeArrowheads="1"/>
          </p:cNvPicPr>
          <p:nvPr/>
        </p:nvPicPr>
        <p:blipFill>
          <a:blip r:embed="rId2" cstate="print"/>
          <a:srcRect l="6360" t="4432" r="4277" b="22187"/>
          <a:stretch>
            <a:fillRect/>
          </a:stretch>
        </p:blipFill>
        <p:spPr bwMode="auto">
          <a:xfrm>
            <a:off x="107504" y="1556792"/>
            <a:ext cx="4176464" cy="41284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112568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36096" y="116632"/>
            <a:ext cx="3600400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круглый? Может быть, здесь важно то, что год состоит из постоянно повторяющихся периодов (зима, весна, лето, осень, а затем опять зима и никак не иначе),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цикличен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как говорят учёные?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Ирина\Desktop\1231985675_shutterstock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5047266" cy="5024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16632"/>
            <a:ext cx="4964088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692696"/>
            <a:ext cx="4248472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Кстати, слово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произошло от греческого слова </a:t>
            </a:r>
            <a:r>
              <a:rPr lang="ru-RU" sz="24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киклос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 значит круг. А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круглые сутки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Смысл этого выражения тот же самый: сутки представляют собой тоже цикл, круг, только маленький – день да ночь. И чередование дня и ночи постоянно.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Получается, что время действительно в известном смысле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вертится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Users\Ирина\Desktop\Night_and_Day_by_Eireen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 l="11231" t="2362" r="8495" b="5501"/>
          <a:stretch>
            <a:fillRect/>
          </a:stretch>
        </p:blipFill>
        <p:spPr bwMode="auto">
          <a:xfrm>
            <a:off x="107504" y="116632"/>
            <a:ext cx="4548326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16632"/>
            <a:ext cx="4099992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797152"/>
            <a:ext cx="8928992" cy="194421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Человек, втянутый в круговорот времени, должен был как-то в нём ориентироваться. Поэтому начал его измерять, то есть дробить на разной длины «отрезки».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«Отрезки» эти подсказывала ему сама природа. Начнём с самого большого –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Users\Ирина\Desktop\ВРЕМЯ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107503" y="62626"/>
            <a:ext cx="6216691" cy="4662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16632"/>
            <a:ext cx="417200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692696"/>
            <a:ext cx="4608512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происхождению связано с глаголом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годиться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подходящее,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годящееся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время, удобный срок. Неслучайно во многих славянских языках это слово означает ещё и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:\Users\Ирина\Desktop\ВРЕМЯ1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 l="10258" r="7674"/>
          <a:stretch>
            <a:fillRect/>
          </a:stretch>
        </p:blipFill>
        <p:spPr bwMode="auto">
          <a:xfrm>
            <a:off x="107504" y="116632"/>
            <a:ext cx="4176464" cy="66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16632"/>
            <a:ext cx="417200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692696"/>
            <a:ext cx="8136904" cy="2016224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 же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годился год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Наверное, для жизни человека. Нельзя жить ни в каком году – значит, получается, что всякий момент времени удобен, пригоден для житья.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C:\Users\Ирина\Desktop\554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 b="10710"/>
          <a:stretch>
            <a:fillRect/>
          </a:stretch>
        </p:blipFill>
        <p:spPr bwMode="auto">
          <a:xfrm>
            <a:off x="107504" y="2780928"/>
            <a:ext cx="8931736" cy="395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16632"/>
            <a:ext cx="5108104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692696"/>
            <a:ext cx="5112568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обозначения отрезка времени длиною в год применялось ещё одно слово –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Почему? Почему мы говорим, что какое-то событие произошло пять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на этот вопрос нужно опять искать в мифологии.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Ирина\Desktop\s44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2054" t="4563" r="1417" b="6896"/>
          <a:stretch>
            <a:fillRect/>
          </a:stretch>
        </p:blipFill>
        <p:spPr bwMode="auto">
          <a:xfrm>
            <a:off x="107503" y="116632"/>
            <a:ext cx="3623273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16632"/>
            <a:ext cx="327585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40152" y="692696"/>
            <a:ext cx="3096344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7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Оказывается, наши предки делили всё время (да и пространство тоже) на «чистое» и «нечистое», связанное со светлыми, добрыми, хорошими силами и с силами мрака, зла, смерти. </a:t>
            </a:r>
            <a:endParaRPr lang="ru-RU" sz="27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Users\Ирина\Desktop\1-4.pn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20000" r="15000"/>
          <a:stretch>
            <a:fillRect/>
          </a:stretch>
        </p:blipFill>
        <p:spPr bwMode="auto">
          <a:xfrm>
            <a:off x="107504" y="116632"/>
            <a:ext cx="5741438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5597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797152"/>
            <a:ext cx="8928992" cy="194421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Нечистое время – опасное: может внезапно произойти что-то нежелательное для человека.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Нечистыми считались, например, тёмные периоды: ночь, зима.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не любил их и старался даже поменьше употреблять в речи их названия. </a:t>
            </a:r>
            <a:endParaRPr lang="ru-RU" sz="23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C:\Users\Ирина\Desktop\89056357_4348076_nechist.jpg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 l="14054" r="8322" b="7463"/>
          <a:stretch>
            <a:fillRect/>
          </a:stretch>
        </p:blipFill>
        <p:spPr bwMode="auto">
          <a:xfrm>
            <a:off x="107503" y="88808"/>
            <a:ext cx="5612407" cy="4636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Справка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36504"/>
          </a:xfrm>
        </p:spPr>
        <p:txBody>
          <a:bodyPr anchor="ctr"/>
          <a:lstStyle/>
          <a:p>
            <a:pPr marL="0" indent="0">
              <a:buNone/>
            </a:pP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 (англ.) – бак, цистерна, отсек для хранения или транспортировки жидкостей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532440" y="6165304"/>
            <a:ext cx="432048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16632"/>
            <a:ext cx="5180112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692696"/>
            <a:ext cx="5040560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лето – это солнечное, доброе время, время жизни. Возможно, поэтому именно у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появилось второе значение – «год, 12 месяцев».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же самое произошло и со словом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мы очень активно употребляем его в значении «сутки, 24 часа», хотя день вообще-то обозначает только светлое время суток.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C:\Users\Ирина\Desktop\muchaTheSpring.jpe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90676" y="116632"/>
            <a:ext cx="3689236" cy="6672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16632"/>
            <a:ext cx="5108104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692696"/>
            <a:ext cx="5112568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же не спросить: «Сколько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ночей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 это было?» Чем ночь хуже дня? Наверное, опять подсознательно действует закон: не упоминай нечистого времени! (Кстати, само слово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сутки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тоже имеет интересную историю: оно связано с глаголами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ткать, тыкать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Сутки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стык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стечение дня и ночи, их соединение;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сутки сотканы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дня и ночи.)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Users\Ирина\Desktop\SO0701_24x30~Day-Surrendering-Unto-Night-Posters_large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12095" r="13049"/>
          <a:stretch>
            <a:fillRect/>
          </a:stretch>
        </p:blipFill>
        <p:spPr bwMode="auto">
          <a:xfrm>
            <a:off x="107504" y="1484784"/>
            <a:ext cx="3672408" cy="3912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453204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692696"/>
            <a:ext cx="3960440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делится на месяцы. В русском языке слово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обозначает и 1/12 часть года, и луну. Случайно ли это?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Этимологический словарь подскажет нам, что нет; более того, мы узнаем, что слово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 связано со словами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мера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мерить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16386" name="Picture 2" descr="C:\Users\Ирина\Desktop\figura03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t="1803" b="5832"/>
          <a:stretch>
            <a:fillRect/>
          </a:stretch>
        </p:blipFill>
        <p:spPr bwMode="auto">
          <a:xfrm>
            <a:off x="107504" y="1124744"/>
            <a:ext cx="4775922" cy="47183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5597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692696"/>
            <a:ext cx="4392488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Оказывается, год раньше делили на одинаковые периоды именно по времени появления луны, луна была мерой времени.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C:\Users\Ирина\Desktop\7460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07504" y="116632"/>
            <a:ext cx="4464496" cy="6687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8224" y="116632"/>
            <a:ext cx="2443808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293096"/>
            <a:ext cx="8928992" cy="24482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месяцем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идёт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неделя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У этого слова исторически выделяется по крайней мере два значения. Одно из них – «часть месяца, состоящая из семи дней» – сохраняется в русском языке и поныне, другое же осталось только в родственных славянских языках: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неделей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называют в Украине, Сербии, Чехии, Польше и других славянских странах воскресенье.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C:\Users\Ирина\Desktop\1292250440_6954152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t="5191" b="6560"/>
          <a:stretch>
            <a:fillRect/>
          </a:stretch>
        </p:blipFill>
        <p:spPr bwMode="auto">
          <a:xfrm>
            <a:off x="107504" y="75873"/>
            <a:ext cx="6408712" cy="4111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264" y="116632"/>
            <a:ext cx="2083768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797152"/>
            <a:ext cx="8928992" cy="194421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Учёные полагают, что это слово образовалось из сочетания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делать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есть «отдыхать, не работать». Таким образом, исторически в слове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неделя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выделяется корень -ДЕЛ- и, следовательно, значение «нерабочий день» у него первоначальное.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C:\Users\Ирина\Desktop\41.jpe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07504" y="116632"/>
            <a:ext cx="6804758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16632"/>
            <a:ext cx="417200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НЕДЕЛИ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928992" cy="1296144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Понятны названия дней недели.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 лишь слово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остаётся непонятным и требует для своего объяснения специальных разысканий.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C:\Users\Ирина\Desktop\5MWQyZDkt.jpg"/>
          <p:cNvPicPr>
            <a:picLocks noChangeAspect="1" noChangeArrowheads="1"/>
          </p:cNvPicPr>
          <p:nvPr/>
        </p:nvPicPr>
        <p:blipFill>
          <a:blip r:embed="rId2" cstate="print"/>
          <a:srcRect t="6820" b="19299"/>
          <a:stretch>
            <a:fillRect/>
          </a:stretch>
        </p:blipFill>
        <p:spPr bwMode="auto">
          <a:xfrm>
            <a:off x="107504" y="2085870"/>
            <a:ext cx="8928992" cy="4655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5597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НЕДЕЛИ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692696"/>
            <a:ext cx="3888432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Этимологический словарь подскажет нам, что оно было заимствовано из старославянского языка, куда в свою очередь пришло из греческого. 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C:\Users\Ирина\Desktop\3_44.jpg"/>
          <p:cNvPicPr>
            <a:picLocks noChangeAspect="1" noChangeArrowheads="1"/>
          </p:cNvPicPr>
          <p:nvPr/>
        </p:nvPicPr>
        <p:blipFill>
          <a:blip r:embed="rId2" cstate="print"/>
          <a:srcRect l="9773" t="2725" r="6460" b="3282"/>
          <a:stretch>
            <a:fillRect/>
          </a:stretch>
        </p:blipFill>
        <p:spPr bwMode="auto">
          <a:xfrm>
            <a:off x="107504" y="116632"/>
            <a:ext cx="4907212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5597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НЕДЕЛИ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928992" cy="259228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и в греческом языке это слово было пришельцем: история его восходит к древнееврейскому языку, в котором слово </a:t>
            </a:r>
            <a:r>
              <a:rPr lang="ru-RU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шаббат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означало «день отдыха, покоя». 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C:\Users\Ирина\Desktop\imagephp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t="36380" b="6718"/>
          <a:stretch>
            <a:fillRect/>
          </a:stretch>
        </p:blipFill>
        <p:spPr bwMode="auto">
          <a:xfrm>
            <a:off x="107504" y="3356992"/>
            <a:ext cx="8905535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Ирина\Desktop\0_7251d_d8c27293_L.jpg"/>
          <p:cNvPicPr>
            <a:picLocks noChangeAspect="1" noChangeArrowheads="1"/>
          </p:cNvPicPr>
          <p:nvPr/>
        </p:nvPicPr>
        <p:blipFill>
          <a:blip r:embed="rId2" cstate="print"/>
          <a:srcRect l="19278" t="13651" r="17219" b="3814"/>
          <a:stretch>
            <a:fillRect/>
          </a:stretch>
        </p:blipFill>
        <p:spPr bwMode="auto">
          <a:xfrm>
            <a:off x="107503" y="42004"/>
            <a:ext cx="8928993" cy="5199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3136"/>
            <a:ext cx="3672408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НЕДЕЛИ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229200"/>
            <a:ext cx="8928992" cy="151216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что неслучайно именно два последних дня недели считаются выходными. Интересно, что со словом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происхождению связано слово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шабаш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означающее самовольное прекращение работы.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Справка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4536504"/>
          </a:xfrm>
        </p:spPr>
        <p:txBody>
          <a:bodyPr anchor="ctr"/>
          <a:lstStyle/>
          <a:p>
            <a:pPr marL="0" indent="0">
              <a:buNone/>
            </a:pP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Астра (греч.) – звезда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604448" y="6237312"/>
            <a:ext cx="432048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864096"/>
          </a:xfrm>
        </p:spPr>
        <p:txBody>
          <a:bodyPr/>
          <a:lstStyle/>
          <a:p>
            <a:r>
              <a:rPr lang="ru-RU" sz="32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Путешествуем со словарем, или экскурсия... по себе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96752"/>
            <a:ext cx="4176464" cy="554461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 это – по себе?» – спросите вы недоумённо. Не спешите удивляться: многие названия частей тела человека имеют интереснейшую историю.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познакомиться с этими историями нам поможет верный наш друг – этимологический словарь.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C:\Users\Ирина\Desktop\3d-graphics0530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14457" t="5507" r="17391" b="6376"/>
          <a:stretch>
            <a:fillRect/>
          </a:stretch>
        </p:blipFill>
        <p:spPr bwMode="auto">
          <a:xfrm>
            <a:off x="54006" y="1700809"/>
            <a:ext cx="4678270" cy="45365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СЕРДЦЕ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692696"/>
            <a:ext cx="5688632" cy="604867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Начнём с самого главного органа человека –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сердца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Это слово употребляется часто в значении «душа»;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сердечный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– мягкий, добрый, душевный.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 происхождению своему это слово по праву должно быть упомянуто первым: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сердце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связано с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серединой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есть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сердце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середина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центр человека, его суть, самое-самое главное в нём.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C:\Users\Ирина\Desktop\aa31897c6663d442810afd7fc5f00bd3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21256" r="26770"/>
          <a:stretch>
            <a:fillRect/>
          </a:stretch>
        </p:blipFill>
        <p:spPr bwMode="auto">
          <a:xfrm>
            <a:off x="107504" y="1484784"/>
            <a:ext cx="3143753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Ирина\Desktop\000564_770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t="18472" b="3299"/>
          <a:stretch>
            <a:fillRect/>
          </a:stretch>
        </p:blipFill>
        <p:spPr bwMode="auto">
          <a:xfrm>
            <a:off x="128501" y="2811960"/>
            <a:ext cx="8911591" cy="392940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07504" y="116632"/>
            <a:ext cx="89289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Были, правда, раньше и другие представления о вместилище души. Например, </a:t>
            </a: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печень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 слово образовано от глагола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печь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который имел раньше значение «варить, приготовлять пищу». </a:t>
            </a:r>
          </a:p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Вероятно,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печень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названа так из-за важной роли в процессе переваривания пищи. 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30243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Хотя здесь не всё понятно: ведь от того же самого глагола, правда более сложным путём, образовано название ещё одного внутреннего органа –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почки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уж почки в пищеварении не участвуют!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C:\Users\Ирина\Desktop\3_14_31433_1291310776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811" t="2962" r="1082" b="2735"/>
          <a:stretch>
            <a:fillRect/>
          </a:stretch>
        </p:blipFill>
        <p:spPr bwMode="auto">
          <a:xfrm>
            <a:off x="107503" y="3184410"/>
            <a:ext cx="8966499" cy="3556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187220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Ещё один внутренний орган –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лёгкие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назван так потому, что он легче других органов тела и не тонет в воде. Лёгких у человека два; в единственном числе это слово звучит как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лёгкое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C:\Users\Ирина\Desktop\fcf7cfcfb3efc6accea35711b67d13f9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1403647" y="2096852"/>
            <a:ext cx="6192689" cy="4644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088" y="116632"/>
            <a:ext cx="3672408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5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Такие слова называют субстантивированными прилагательными (</a:t>
            </a:r>
            <a:r>
              <a:rPr lang="ru-RU" sz="25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субстантивированный </a:t>
            </a:r>
            <a:r>
              <a:rPr lang="ru-RU" sz="25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 перешедший в существительное). Раньше в русском языке для обозначения этого органа было самое обычное существительное (а не какое-то там бывшее прилагательное!) – </a:t>
            </a:r>
            <a:r>
              <a:rPr lang="ru-RU" sz="25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плюча</a:t>
            </a:r>
            <a:r>
              <a:rPr lang="ru-RU" sz="25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5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C:\Users\Ирина\Desktop\Breathing_system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90412" y="116632"/>
            <a:ext cx="5135456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445224"/>
            <a:ext cx="8928992" cy="1296144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Оно восходит к древнему корню со значением «плыть».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этом слове отразилось всё то же наблюдение о способности лёгкого плыть по воде.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3" name="Picture 3" descr="C:\Users\Ирина\Desktop\PR20131004005546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20385" t="24442" r="15340" b="7633"/>
          <a:stretch>
            <a:fillRect/>
          </a:stretch>
        </p:blipFill>
        <p:spPr bwMode="auto">
          <a:xfrm>
            <a:off x="87006" y="99030"/>
            <a:ext cx="8949491" cy="5274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941168"/>
            <a:ext cx="8928992" cy="1800200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Интересно, что латинское название лёгкого – </a:t>
            </a:r>
            <a:r>
              <a:rPr lang="ru-RU" sz="24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пульмо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тоже связано с древним глаголом плыть.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латинский корень мы можем видеть в названии раздела медицины, изучающего болезни лёгких –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пульмонология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C:\Users\Ирина\Desktop\cancro-al-pomone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10206" t="4573" r="5879" b="13719"/>
          <a:stretch>
            <a:fillRect/>
          </a:stretch>
        </p:blipFill>
        <p:spPr bwMode="auto">
          <a:xfrm>
            <a:off x="1259632" y="116632"/>
            <a:ext cx="6552728" cy="4747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16632"/>
            <a:ext cx="424847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слов, обозначающих разные элементы опорно-двигательного аппарата, интересную историю имеют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позвоночник, хрящ, ключица, лопатка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i="1" dirty="0" smtClean="0"/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Позвоночник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 из отдельных позвонков как цепь из звеньев.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Именно слову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звено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родственно название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позвоночник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 descr="C:\Users\Ирина\Desktop\7eeaebec7125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07504" y="116632"/>
            <a:ext cx="4536504" cy="6638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144" y="116632"/>
            <a:ext cx="316835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хрящ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других славянских языках выглядит как </a:t>
            </a:r>
            <a:r>
              <a:rPr lang="ru-RU" sz="28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хруставка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хрястка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хрустанец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этих названиях видна связь с глаголом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хрустеть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 descr="C:\Users\Ирина\Desktop\cartilage-damage-knee-891.jpg"/>
          <p:cNvPicPr>
            <a:picLocks noChangeAspect="1" noChangeArrowheads="1"/>
          </p:cNvPicPr>
          <p:nvPr/>
        </p:nvPicPr>
        <p:blipFill>
          <a:blip r:embed="rId2" cstate="print"/>
          <a:srcRect l="5250" r="1564"/>
          <a:stretch>
            <a:fillRect/>
          </a:stretch>
        </p:blipFill>
        <p:spPr bwMode="auto">
          <a:xfrm>
            <a:off x="107504" y="116631"/>
            <a:ext cx="5616624" cy="6620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Справка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36504"/>
          </a:xfrm>
        </p:spPr>
        <p:txBody>
          <a:bodyPr anchor="ctr"/>
          <a:lstStyle/>
          <a:p>
            <a:pPr marL="0" indent="0">
              <a:buNone/>
            </a:pP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 (лат.) – </a:t>
            </a:r>
            <a:r>
              <a:rPr lang="en-US" sz="54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</a:t>
            </a:r>
            <a:r>
              <a:rPr lang="en-US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мышь, мускул» – </a:t>
            </a:r>
            <a:r>
              <a:rPr lang="en-US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серый»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676456" y="6237312"/>
            <a:ext cx="360040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16632"/>
            <a:ext cx="388843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Сплетите пальцы между собой и резким усилием выгните их – слышите хруст?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сядьте – скрипят ли у вас колени?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звук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производят суставы, места соединения –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составления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(отсюда и слово </a:t>
            </a:r>
            <a:r>
              <a:rPr lang="ru-RU" sz="28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су-став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костей друг с другом, в которых много хрящевой ткани. </a:t>
            </a:r>
          </a:p>
        </p:txBody>
      </p:sp>
      <p:pic>
        <p:nvPicPr>
          <p:cNvPr id="33794" name="Picture 2" descr="C:\Users\Ирина\Desktop\631225_w640_h640_125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10631" r="7864" b="18495"/>
          <a:stretch>
            <a:fillRect/>
          </a:stretch>
        </p:blipFill>
        <p:spPr bwMode="auto">
          <a:xfrm>
            <a:off x="107504" y="980728"/>
            <a:ext cx="4968552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6632"/>
            <a:ext cx="4176464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детей она эластична, поэтому звуков производит меньше.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возрастом хрящевая ткань твердеет, суставы становятся менее гибкими, и часто пожилые люди на вопрос: «Как жизнь?» иронично отвечают: «Скрипим!»</a:t>
            </a:r>
            <a:endParaRPr lang="ru-RU" sz="29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18" name="Picture 2" descr="C:\Users\Ирина\Desktop\i50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107504" y="244867"/>
            <a:ext cx="4608512" cy="6313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116632"/>
            <a:ext cx="3960440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ключица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родственно и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ключу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клюке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клюшке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они обозначают предметы, так или иначе изогнутые.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Ключица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кость, соединяющая плечо и туловище, – напоминает латинскую букву S.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Интересно, что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клюкой 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древнерусском языке называли не только палку для опоры с загнутым верхним концом, но и хитрость, изворотливость, обман.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2" name="Picture 2" descr="C:\Users\Ирина\Desktop\t4_3628408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107504" y="83840"/>
            <a:ext cx="4843439" cy="3777208"/>
          </a:xfrm>
          <a:prstGeom prst="rect">
            <a:avLst/>
          </a:prstGeom>
          <a:noFill/>
        </p:spPr>
      </p:pic>
      <p:pic>
        <p:nvPicPr>
          <p:cNvPr id="35843" name="Picture 3" descr="C:\Users\Ирина\Desktop\klu_005_enl.jpg"/>
          <p:cNvPicPr>
            <a:picLocks noChangeAspect="1" noChangeArrowheads="1"/>
          </p:cNvPicPr>
          <p:nvPr/>
        </p:nvPicPr>
        <p:blipFill>
          <a:blip r:embed="rId3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107504" y="3930874"/>
            <a:ext cx="2016224" cy="2810494"/>
          </a:xfrm>
          <a:prstGeom prst="rect">
            <a:avLst/>
          </a:prstGeom>
          <a:noFill/>
        </p:spPr>
      </p:pic>
      <p:pic>
        <p:nvPicPr>
          <p:cNvPr id="35844" name="Picture 4" descr="C:\Users\Ирина\Desktop\vl_view.php.jpg"/>
          <p:cNvPicPr>
            <a:picLocks noChangeAspect="1" noChangeArrowheads="1"/>
          </p:cNvPicPr>
          <p:nvPr/>
        </p:nvPicPr>
        <p:blipFill>
          <a:blip r:embed="rId4" cstate="print">
            <a:lum bright="20000" contrast="-10000"/>
          </a:blip>
          <a:srcRect r="85359"/>
          <a:stretch>
            <a:fillRect/>
          </a:stretch>
        </p:blipFill>
        <p:spPr bwMode="auto">
          <a:xfrm rot="19531774">
            <a:off x="2844733" y="4096174"/>
            <a:ext cx="452827" cy="2613764"/>
          </a:xfrm>
          <a:prstGeom prst="rect">
            <a:avLst/>
          </a:prstGeom>
          <a:noFill/>
        </p:spPr>
      </p:pic>
      <p:pic>
        <p:nvPicPr>
          <p:cNvPr id="35845" name="Picture 5" descr="C:\Users\Ирина\Desktop\742870_w640_h640_keydv.jpg"/>
          <p:cNvPicPr>
            <a:picLocks noChangeAspect="1" noChangeArrowheads="1"/>
          </p:cNvPicPr>
          <p:nvPr/>
        </p:nvPicPr>
        <p:blipFill>
          <a:blip r:embed="rId5" cstate="print"/>
          <a:srcRect r="78104"/>
          <a:stretch>
            <a:fillRect/>
          </a:stretch>
        </p:blipFill>
        <p:spPr bwMode="auto">
          <a:xfrm rot="10800000">
            <a:off x="4067943" y="3924579"/>
            <a:ext cx="868257" cy="2816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6632"/>
            <a:ext cx="4176464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Лопатка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широкая, плоская кость, располагающаяся в верхней части спины и напоминающая своим видом маленькую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лопату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этим словом исторически связано название растения, имеющего широкие, плоские листья, –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лопух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C:\Users\Ирина\Desktop\jegnv6y9htnr__big_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00" y="116632"/>
            <a:ext cx="2578695" cy="3513471"/>
          </a:xfrm>
          <a:prstGeom prst="rect">
            <a:avLst/>
          </a:prstGeom>
          <a:noFill/>
        </p:spPr>
      </p:pic>
      <p:pic>
        <p:nvPicPr>
          <p:cNvPr id="36867" name="Picture 3" descr="C:\Users\Ирина\Desktop\16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0607">
            <a:off x="2628231" y="1136125"/>
            <a:ext cx="2010681" cy="1606103"/>
          </a:xfrm>
          <a:prstGeom prst="rect">
            <a:avLst/>
          </a:prstGeom>
          <a:noFill/>
        </p:spPr>
      </p:pic>
      <p:pic>
        <p:nvPicPr>
          <p:cNvPr id="36868" name="Picture 4" descr="C:\Users\Ирина\Desktop\1278970433.jpg"/>
          <p:cNvPicPr>
            <a:picLocks noChangeAspect="1" noChangeArrowheads="1"/>
          </p:cNvPicPr>
          <p:nvPr/>
        </p:nvPicPr>
        <p:blipFill>
          <a:blip r:embed="rId4" cstate="print">
            <a:lum bright="20000" contrast="-10000"/>
          </a:blip>
          <a:srcRect l="3077" t="3789" r="4615"/>
          <a:stretch>
            <a:fillRect/>
          </a:stretch>
        </p:blipFill>
        <p:spPr bwMode="auto">
          <a:xfrm>
            <a:off x="107504" y="3480618"/>
            <a:ext cx="4176464" cy="3264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1080120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Теперь поговорим о внешности.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Глаза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Откуда взялось это слово? В некоторых славянских языках слово глаз обозначает ... булыжник, валун. 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C:\Users\Ирина\Desktop\vsegdairochka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3544" t="3150" r="3139" b="21251"/>
          <a:stretch>
            <a:fillRect/>
          </a:stretch>
        </p:blipFill>
        <p:spPr bwMode="auto">
          <a:xfrm>
            <a:off x="107504" y="1316158"/>
            <a:ext cx="8928992" cy="5425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116632"/>
            <a:ext cx="3960440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древнерусском языке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глазок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значило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шарик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Учёные полагают, что первоначально слово глаз обозначало каменный шарик, бусинку или даже косточку ягоды. 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4" name="Picture 2" descr="C:\Users\Ирина\Desktop\1235906497_18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6353" t="5840" r="7248" b="3138"/>
          <a:stretch>
            <a:fillRect/>
          </a:stretch>
        </p:blipFill>
        <p:spPr bwMode="auto">
          <a:xfrm>
            <a:off x="107504" y="764704"/>
            <a:ext cx="489654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116632"/>
            <a:ext cx="352839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 оно стало употребляться вместо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разного рода разговорных выражениях.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Говорят же сейчас иногда: «Эй, ты чего шары выкатил?», имея в виду, что человек что-то пристально разглядывает.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38" name="Picture 2" descr="C:\Users\Ирина\Desktop\118500209323518847_412028.jpe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07503" y="764704"/>
            <a:ext cx="5328593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936104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шары </a:t>
            </a:r>
            <a:r>
              <a:rPr lang="ru-RU" sz="24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по-древнерусски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 раз и получались глаза.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это слово окончательно вытеснило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око, очи</a:t>
            </a: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оставив им только область поэзии.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62" name="Picture 2" descr="C:\Users\Ирина\Desktop\65637463_Eye_of_Mother_Nature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5670" t="6190" r="4556" b="5914"/>
          <a:stretch>
            <a:fillRect/>
          </a:stretch>
        </p:blipFill>
        <p:spPr bwMode="auto">
          <a:xfrm>
            <a:off x="899592" y="1268760"/>
            <a:ext cx="7272808" cy="5435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3168352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</a:t>
            </a: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веко 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многих славянских языках обозначает крышку.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Веки действительно закрывают глаз, являясь его защитой. 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986" name="Picture 2" descr="C:\Users\Ирина\Desktop\katiealves-art-02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107503" y="3473504"/>
            <a:ext cx="8928993" cy="3296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116632"/>
            <a:ext cx="352839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 защищают глаз и </a:t>
            </a:r>
            <a:r>
              <a:rPr lang="ru-RU" sz="31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ресницы</a:t>
            </a: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чьё наименование родственно слову, встречающемуся в разных говорах русского языка, – </a:t>
            </a:r>
            <a:r>
              <a:rPr lang="ru-RU" sz="31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рясный</a:t>
            </a: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 значит «обильный, пышный, частый».</a:t>
            </a:r>
            <a:endParaRPr lang="ru-RU" sz="31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010" name="Picture 2" descr="C:\Users\Ирина\Desktop\res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5501"/>
          <a:stretch>
            <a:fillRect/>
          </a:stretch>
        </p:blipFill>
        <p:spPr bwMode="auto">
          <a:xfrm>
            <a:off x="107504" y="116632"/>
            <a:ext cx="5281088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Справка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36504"/>
          </a:xfrm>
        </p:spPr>
        <p:txBody>
          <a:bodyPr anchor="ctr"/>
          <a:lstStyle/>
          <a:p>
            <a:pPr marL="0" indent="0">
              <a:buNone/>
            </a:pP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Маргарин (греч.) – </a:t>
            </a:r>
            <a:r>
              <a:rPr lang="en-US" sz="5400" b="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margaron</a:t>
            </a:r>
            <a:r>
              <a:rPr lang="en-US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жемчуг, перламутр»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532440" y="6093296"/>
            <a:ext cx="432048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16632"/>
            <a:ext cx="4104456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Интересно происхождение слова </a:t>
            </a: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кожа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Оно оказывается связанным с... </a:t>
            </a: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коза 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обозначало первоначально козью шкуру. 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039" name="Picture 7" descr="C:\Users\Ирина\Desktop\43455-R3L8T8D-500-Tash-Kouri-body-painter-1.jpg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 b="5802"/>
          <a:stretch>
            <a:fillRect/>
          </a:stretch>
        </p:blipFill>
        <p:spPr bwMode="auto">
          <a:xfrm>
            <a:off x="107504" y="50221"/>
            <a:ext cx="4752528" cy="6724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6632"/>
            <a:ext cx="4176464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– слово многозначное.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Помимо всем 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хорошо известного органа вкуса и речи, находящегося во рту, это слово обозначает и речь, и способность говорить. 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8" name="Picture 2" descr="C:\Users\Ирина\Desktop\51175650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9007" t="4131" r="3604" b="4985"/>
          <a:stretch>
            <a:fillRect/>
          </a:stretch>
        </p:blipFill>
        <p:spPr bwMode="auto">
          <a:xfrm>
            <a:off x="107504" y="75082"/>
            <a:ext cx="4536504" cy="3168352"/>
          </a:xfrm>
          <a:prstGeom prst="rect">
            <a:avLst/>
          </a:prstGeom>
          <a:noFill/>
        </p:spPr>
      </p:pic>
      <p:pic>
        <p:nvPicPr>
          <p:cNvPr id="45059" name="Picture 3" descr="C:\Users\Ирина\Desktop\1291904046_a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39670">
            <a:off x="1338685" y="3119445"/>
            <a:ext cx="2682290" cy="3248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C:\Users\Ирина\Desktop\kak-pravilno-i-krasivo-prigotovit-zalivnoe-iz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07503" y="4667537"/>
            <a:ext cx="2736305" cy="206275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16632"/>
            <a:ext cx="424847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«Какой иностранный </a:t>
            </a:r>
            <a:r>
              <a:rPr lang="ru-RU" sz="29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</a:t>
            </a: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изучаете?»,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«Сколько стоит заливное из </a:t>
            </a:r>
            <a:r>
              <a:rPr lang="ru-RU" sz="29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языка</a:t>
            </a: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?»,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 могли бы вы помочь мне раскачать этот тяжеленный </a:t>
            </a:r>
            <a:r>
              <a:rPr lang="ru-RU" sz="29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</a:t>
            </a: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колокола?»,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 вас что, </a:t>
            </a:r>
            <a:r>
              <a:rPr lang="ru-RU" sz="29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</a:t>
            </a: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отнялся?!» – во всех этих вопросах слово </a:t>
            </a:r>
            <a:r>
              <a:rPr lang="ru-RU" sz="29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</a:t>
            </a:r>
            <a:r>
              <a:rPr lang="ru-RU" sz="29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выступает в разных значениях. </a:t>
            </a:r>
            <a:endParaRPr lang="ru-RU" sz="29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083" name="Picture 3" descr="C:\Users\Ирина\Desktop\14_Язык_колокола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23950" r="7393"/>
          <a:stretch>
            <a:fillRect/>
          </a:stretch>
        </p:blipFill>
        <p:spPr bwMode="auto">
          <a:xfrm>
            <a:off x="1619672" y="2348880"/>
            <a:ext cx="3096344" cy="3004697"/>
          </a:xfrm>
          <a:prstGeom prst="rect">
            <a:avLst/>
          </a:prstGeom>
          <a:noFill/>
        </p:spPr>
      </p:pic>
      <p:pic>
        <p:nvPicPr>
          <p:cNvPr id="46082" name="Picture 2" descr="C:\Users\Ирина\Desktop\u69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6632"/>
            <a:ext cx="2448272" cy="3463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16632"/>
            <a:ext cx="4968552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был раньше у этого слова ещё один смысл, ныне совершенно забытый: </a:t>
            </a:r>
            <a:r>
              <a:rPr lang="ru-RU" sz="31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языком </a:t>
            </a: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называли народ, общность людей, говорящих на одном языке, понимающих друг друга.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Отсюда пошло и слово </a:t>
            </a:r>
            <a:r>
              <a:rPr lang="ru-RU" sz="31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язычник </a:t>
            </a:r>
            <a:r>
              <a:rPr lang="ru-RU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«представитель нехристианского </a:t>
            </a:r>
            <a:r>
              <a:rPr lang="ru-RU" sz="31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народа»</a:t>
            </a:r>
            <a:endParaRPr lang="ru-RU" sz="31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7106" name="Picture 2" descr="C:\Users\Ирина\Desktop\u2722089_f68be647-5eca-4ba0-8dc4-e660b889f682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r="13793" b="4241"/>
          <a:stretch>
            <a:fillRect/>
          </a:stretch>
        </p:blipFill>
        <p:spPr bwMode="auto">
          <a:xfrm>
            <a:off x="107504" y="46965"/>
            <a:ext cx="3888432" cy="6748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581128"/>
            <a:ext cx="8928992" cy="2160240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Любопытному читателю ещё о многом может рассказать этимологический словарь.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Например, о том, что слова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нога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ноготь </a:t>
            </a: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исторически родственные и происходят от общего слова, обозначавшего когда-то ...копыто. </a:t>
            </a:r>
            <a:endParaRPr lang="ru-RU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130" name="Picture 2" descr="C:\Users\Ирина\Desktop\36-4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 t="4651"/>
          <a:stretch>
            <a:fillRect/>
          </a:stretch>
        </p:blipFill>
        <p:spPr bwMode="auto">
          <a:xfrm>
            <a:off x="1259632" y="116632"/>
            <a:ext cx="6480720" cy="4310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16632"/>
            <a:ext cx="4752528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о том, что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шея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названа так потому, что «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сшивает»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голову и туловище, а в родственном слове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шиворот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(употребляется только с предлогом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 составе наречия </a:t>
            </a: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шиворот-навыворот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«спрятаны» значения «шить, сшивать» и «вертеть». 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9154" name="Picture 2" descr="C:\Users\Ирина\Desktop\38823626_1233145698_Dlinaya_seya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l="6333" t="14131" r="5404"/>
          <a:stretch>
            <a:fillRect/>
          </a:stretch>
        </p:blipFill>
        <p:spPr bwMode="auto">
          <a:xfrm>
            <a:off x="107504" y="124013"/>
            <a:ext cx="4104456" cy="6617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6632"/>
            <a:ext cx="4176464" cy="6624736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о том, что исторически близкими оказываются слова </a:t>
            </a: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бровь 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бревно</a:t>
            </a: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</a:t>
            </a:r>
          </a:p>
        </p:txBody>
      </p:sp>
      <p:pic>
        <p:nvPicPr>
          <p:cNvPr id="50178" name="Picture 2" descr="C:\Users\Ирина\Desktop\eyebrow1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93415" y="135192"/>
            <a:ext cx="4520395" cy="2429712"/>
          </a:xfrm>
          <a:prstGeom prst="rect">
            <a:avLst/>
          </a:prstGeom>
          <a:noFill/>
        </p:spPr>
      </p:pic>
      <p:pic>
        <p:nvPicPr>
          <p:cNvPr id="50179" name="Picture 3" descr="C:\Users\Ирина\Desktop\pust_4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t="23999" b="8799"/>
          <a:stretch>
            <a:fillRect/>
          </a:stretch>
        </p:blipFill>
        <p:spPr bwMode="auto">
          <a:xfrm>
            <a:off x="107504" y="2708920"/>
            <a:ext cx="4506704" cy="4033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8" name="Picture 8" descr="C:\Users\Ирина\Desktop\100000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835695" y="134937"/>
            <a:ext cx="1992439" cy="279000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12160" y="116632"/>
            <a:ext cx="3024336" cy="367240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5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Словом, не забывайте при всяком удобном случае заглядывать в словарь – вы всегда найдёте там много интересного!</a:t>
            </a:r>
            <a:endParaRPr lang="ru-RU" sz="25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02" name="Picture 2" descr="C:\Users\Ирина\Desktop\preview-320x260.jpg"/>
          <p:cNvPicPr>
            <a:picLocks noChangeAspect="1" noChangeArrowheads="1"/>
          </p:cNvPicPr>
          <p:nvPr/>
        </p:nvPicPr>
        <p:blipFill>
          <a:blip r:embed="rId3" cstate="print"/>
          <a:srcRect l="24796" r="30317" b="8515"/>
          <a:stretch>
            <a:fillRect/>
          </a:stretch>
        </p:blipFill>
        <p:spPr bwMode="auto">
          <a:xfrm>
            <a:off x="70430" y="116632"/>
            <a:ext cx="1695858" cy="2808312"/>
          </a:xfrm>
          <a:prstGeom prst="rect">
            <a:avLst/>
          </a:prstGeom>
          <a:noFill/>
        </p:spPr>
      </p:pic>
      <p:pic>
        <p:nvPicPr>
          <p:cNvPr id="51203" name="Picture 3" descr="C:\Users\Ирина\Desktop\ViewImage.ph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16632"/>
            <a:ext cx="2016224" cy="2994093"/>
          </a:xfrm>
          <a:prstGeom prst="rect">
            <a:avLst/>
          </a:prstGeom>
          <a:noFill/>
        </p:spPr>
      </p:pic>
      <p:pic>
        <p:nvPicPr>
          <p:cNvPr id="51204" name="Picture 4" descr="C:\Users\Ирина\Desktop\w0021671.jpg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 l="8553" r="10190"/>
          <a:stretch>
            <a:fillRect/>
          </a:stretch>
        </p:blipFill>
        <p:spPr bwMode="auto">
          <a:xfrm>
            <a:off x="6337598" y="4077072"/>
            <a:ext cx="1402754" cy="2664296"/>
          </a:xfrm>
          <a:prstGeom prst="rect">
            <a:avLst/>
          </a:prstGeom>
          <a:noFill/>
        </p:spPr>
      </p:pic>
      <p:pic>
        <p:nvPicPr>
          <p:cNvPr id="51205" name="Picture 5" descr="C:\Users\Ирина\Desktop\6866_0_big-500x500-rot0.png"/>
          <p:cNvPicPr>
            <a:picLocks noChangeAspect="1" noChangeArrowheads="1"/>
          </p:cNvPicPr>
          <p:nvPr/>
        </p:nvPicPr>
        <p:blipFill>
          <a:blip r:embed="rId6" cstate="print"/>
          <a:srcRect l="5225" r="5956"/>
          <a:stretch>
            <a:fillRect/>
          </a:stretch>
        </p:blipFill>
        <p:spPr bwMode="auto">
          <a:xfrm>
            <a:off x="7812360" y="4581128"/>
            <a:ext cx="1224136" cy="2160240"/>
          </a:xfrm>
          <a:prstGeom prst="rect">
            <a:avLst/>
          </a:prstGeom>
          <a:noFill/>
        </p:spPr>
      </p:pic>
      <p:pic>
        <p:nvPicPr>
          <p:cNvPr id="51207" name="Picture 7" descr="C:\Users\Ирина\Desktop\6767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996951"/>
            <a:ext cx="2411760" cy="3724586"/>
          </a:xfrm>
          <a:prstGeom prst="rect">
            <a:avLst/>
          </a:prstGeom>
          <a:noFill/>
        </p:spPr>
      </p:pic>
      <p:pic>
        <p:nvPicPr>
          <p:cNvPr id="51209" name="Picture 9" descr="C:\Users\Ирина\Desktop\1005297760.jpg"/>
          <p:cNvPicPr>
            <a:picLocks noChangeAspect="1" noChangeArrowheads="1"/>
          </p:cNvPicPr>
          <p:nvPr/>
        </p:nvPicPr>
        <p:blipFill>
          <a:blip r:embed="rId8" cstate="print"/>
          <a:srcRect r="5259"/>
          <a:stretch>
            <a:fillRect/>
          </a:stretch>
        </p:blipFill>
        <p:spPr bwMode="auto">
          <a:xfrm>
            <a:off x="2483768" y="3284984"/>
            <a:ext cx="2016224" cy="3456384"/>
          </a:xfrm>
          <a:prstGeom prst="rect">
            <a:avLst/>
          </a:prstGeom>
          <a:noFill/>
        </p:spPr>
      </p:pic>
      <p:pic>
        <p:nvPicPr>
          <p:cNvPr id="51210" name="Picture 10" descr="C:\Users\Ирина\Desktop\440176-14-127752.jpg.ashx.jpg"/>
          <p:cNvPicPr>
            <a:picLocks noChangeAspect="1" noChangeArrowheads="1"/>
          </p:cNvPicPr>
          <p:nvPr/>
        </p:nvPicPr>
        <p:blipFill>
          <a:blip r:embed="rId9" cstate="print">
            <a:lum bright="20000"/>
          </a:blip>
          <a:srcRect l="13261" r="13548"/>
          <a:stretch>
            <a:fillRect/>
          </a:stretch>
        </p:blipFill>
        <p:spPr bwMode="auto">
          <a:xfrm>
            <a:off x="4572000" y="3717031"/>
            <a:ext cx="1728192" cy="3012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этимологические задачки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1944216"/>
          </a:xfrm>
        </p:spPr>
        <p:txBody>
          <a:bodyPr anchor="ctr"/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знак препинания украинцы называют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лапки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белорусы –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двухкосе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русские и болгары – ...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5805264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Кавычки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этимологические задачки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1944216"/>
          </a:xfrm>
        </p:spPr>
        <p:txBody>
          <a:bodyPr anchor="ctr"/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буквальном переводе с английского это «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крестословица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Какое название эта игра имеет у нас?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5805264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Кроссворд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86058"/>
            <a:ext cx="8215370" cy="121444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Занимательная этимология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034" y="3929066"/>
            <a:ext cx="8143932" cy="2624134"/>
          </a:xfrm>
        </p:spPr>
        <p:txBody>
          <a:bodyPr anchor="ctr"/>
          <a:lstStyle/>
          <a:p>
            <a:pPr algn="l"/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открыл словарь старинный… </a:t>
            </a:r>
            <a:b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ни слово — то картина</a:t>
            </a:r>
            <a:b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древней, неизвестной</a:t>
            </a:r>
            <a:b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 конечно, интересной… </a:t>
            </a:r>
          </a:p>
          <a:p>
            <a:pPr algn="r"/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Ефим Ефимовский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этимологические задачки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1944216"/>
          </a:xfrm>
        </p:spPr>
        <p:txBody>
          <a:bodyPr anchor="ctr"/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Греции это слово обозначало сначала «досуг», затем «ученая беседа» и, наконец, «место, где обучают». Назовите это слово.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5805264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Школа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этимологические задачки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4320480"/>
          </a:xfrm>
        </p:spPr>
        <p:txBody>
          <a:bodyPr anchor="ctr"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 в переводе с греч. «счастливый». 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итальянское национальное блюдо, название которого восходит к греческому и означает, что отведать его – это испытать настоящее удовольствие, даже счастье.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805264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Макароны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6632"/>
            <a:ext cx="7664896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этимологические задачки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4320480"/>
          </a:xfrm>
        </p:spPr>
        <p:txBody>
          <a:bodyPr anchor="ctr"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Испания… Яркое солнце, серенады, бой быков… Как далеко это все от нас! Однако, входя в квартиру, каждый из нас непременно проходит через такое место, которое помогло бы ему напомнить Испанию и ее экзотические традиции. 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это место.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661248"/>
            <a:ext cx="8856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Коридор (место, которое мы пробегаем, не задерживаемся)      Коррида – «бег»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504056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Этимология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92696"/>
            <a:ext cx="7920880" cy="259228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Каково происхождение самых обычных слов, какие изменения происходят в «биографии» слова, как объяснить эти изменения – вопросы, на которые отвечает </a:t>
            </a:r>
            <a:r>
              <a:rPr lang="ru-RU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этимология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26" name="Picture 2" descr="C:\Users\Ирина\Desktop\etimologia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3030" t="4545" r="3030" b="4545"/>
          <a:stretch>
            <a:fillRect/>
          </a:stretch>
        </p:blipFill>
        <p:spPr bwMode="auto">
          <a:xfrm>
            <a:off x="4067944" y="3573016"/>
            <a:ext cx="4975752" cy="3210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 noGrp="1"/>
          </p:cNvSpPr>
          <p:nvPr>
            <p:ph idx="1"/>
          </p:nvPr>
        </p:nvSpPr>
        <p:spPr bwMode="auto">
          <a:xfrm>
            <a:off x="1619672" y="188640"/>
            <a:ext cx="7416378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Этимология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– раздел языкознания, который изучает происхождение и историю развития слов.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4" descr="C:\Users\Ирина\Desktop\e12a68b02e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b="21736"/>
          <a:stretch>
            <a:fillRect/>
          </a:stretch>
        </p:blipFill>
        <p:spPr bwMode="auto">
          <a:xfrm>
            <a:off x="1763688" y="2135070"/>
            <a:ext cx="7178402" cy="4522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008112"/>
          </a:xfrm>
        </p:spPr>
        <p:txBody>
          <a:bodyPr/>
          <a:lstStyle/>
          <a:p>
            <a:r>
              <a:rPr lang="ru-RU" sz="32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на машине времени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268760"/>
            <a:ext cx="5112568" cy="5472608"/>
          </a:xfrm>
        </p:spPr>
        <p:txBody>
          <a:bodyPr anchor="ctr"/>
          <a:lstStyle/>
          <a:p>
            <a:pPr marL="0" indent="0">
              <a:spcBef>
                <a:spcPts val="600"/>
              </a:spcBef>
              <a:buNone/>
            </a:pPr>
            <a:r>
              <a:rPr lang="ru-RU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Вы, конечно же, слышали о путешествиях во времени. Предпримем такое путешествие и мы с вами. А в качестве «машины», которая позволит нам свободно передвигаться в нём, выступит этимологический словарь – наш верный друг и помощник во всех случаях, когда мы хотим узнать историю происхождения слова.</a:t>
            </a:r>
          </a:p>
        </p:txBody>
      </p:sp>
      <p:pic>
        <p:nvPicPr>
          <p:cNvPr id="3074" name="Picture 2" descr="C:\Users\Ирина\Desktop\img_245973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r="3930"/>
          <a:stretch>
            <a:fillRect/>
          </a:stretch>
        </p:blipFill>
        <p:spPr bwMode="auto">
          <a:xfrm>
            <a:off x="115057" y="1268760"/>
            <a:ext cx="3664855" cy="5455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ечнозеленая абстракция_">
  <a:themeElements>
    <a:clrScheme name="Тема Office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Вечнозеленая абстракция_</Template>
  <TotalTime>1110</TotalTime>
  <Words>2178</Words>
  <Application>Microsoft Office PowerPoint</Application>
  <PresentationFormat>Экран (4:3)</PresentationFormat>
  <Paragraphs>150</Paragraphs>
  <Slides>62</Slides>
  <Notes>0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Вечнозеленая абстракция_</vt:lpstr>
      <vt:lpstr>Правда ли, что…</vt:lpstr>
      <vt:lpstr>Справка </vt:lpstr>
      <vt:lpstr>Справка </vt:lpstr>
      <vt:lpstr>Справка </vt:lpstr>
      <vt:lpstr>Справка </vt:lpstr>
      <vt:lpstr>Занимательная этимология</vt:lpstr>
      <vt:lpstr>Этимология </vt:lpstr>
      <vt:lpstr>Слайд 8</vt:lpstr>
      <vt:lpstr>Путешествие на машине времени</vt:lpstr>
      <vt:lpstr>ВРЕМЯ</vt:lpstr>
      <vt:lpstr>ВРЕМЯ</vt:lpstr>
      <vt:lpstr>ВРЕМЯ </vt:lpstr>
      <vt:lpstr>ВРЕМЯ</vt:lpstr>
      <vt:lpstr>ГОД </vt:lpstr>
      <vt:lpstr>ГОД </vt:lpstr>
      <vt:lpstr>ГОД </vt:lpstr>
      <vt:lpstr>ГОД</vt:lpstr>
      <vt:lpstr>ГОД</vt:lpstr>
      <vt:lpstr>ГОД</vt:lpstr>
      <vt:lpstr>ГОД</vt:lpstr>
      <vt:lpstr>ГОД</vt:lpstr>
      <vt:lpstr>МЕСЯЦ</vt:lpstr>
      <vt:lpstr>МЕСЯЦ</vt:lpstr>
      <vt:lpstr>НЕДЕЛЯ</vt:lpstr>
      <vt:lpstr>НЕДЕЛЯ</vt:lpstr>
      <vt:lpstr>ДНИ НЕДЕЛИ</vt:lpstr>
      <vt:lpstr>ДНИ НЕДЕЛИ</vt:lpstr>
      <vt:lpstr>ДНИ НЕДЕЛИ</vt:lpstr>
      <vt:lpstr>ДНИ НЕДЕЛИ</vt:lpstr>
      <vt:lpstr>Путешествуем со словарем, или экскурсия... по себе</vt:lpstr>
      <vt:lpstr>СЕРДЦЕ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Решите этимологические задачки</vt:lpstr>
      <vt:lpstr>Решите этимологические задачки</vt:lpstr>
      <vt:lpstr>Решите этимологические задачки</vt:lpstr>
      <vt:lpstr>Решите этимологические задачки</vt:lpstr>
      <vt:lpstr>Решите этимологические задачки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КЛЕПАЛОВА</dc:creator>
  <cp:lastModifiedBy>ИРИНА КЛЕПАЛОВА</cp:lastModifiedBy>
  <cp:revision>179</cp:revision>
  <dcterms:modified xsi:type="dcterms:W3CDTF">2018-07-22T19:22:03Z</dcterms:modified>
</cp:coreProperties>
</file>