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m4a" ContentType="audio/unknown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2"/>
  </p:notesMasterIdLst>
  <p:sldIdLst>
    <p:sldId id="268" r:id="rId2"/>
    <p:sldId id="259" r:id="rId3"/>
    <p:sldId id="261" r:id="rId4"/>
    <p:sldId id="269" r:id="rId5"/>
    <p:sldId id="262" r:id="rId6"/>
    <p:sldId id="263" r:id="rId7"/>
    <p:sldId id="264" r:id="rId8"/>
    <p:sldId id="265" r:id="rId9"/>
    <p:sldId id="266" r:id="rId10"/>
    <p:sldId id="267" r:id="rId11"/>
  </p:sldIdLst>
  <p:sldSz cx="9144000" cy="6858000" type="screen4x3"/>
  <p:notesSz cx="6858000" cy="9144000"/>
  <p:custDataLst>
    <p:tags r:id="rId13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54" d="100"/>
          <a:sy n="54" d="100"/>
        </p:scale>
        <p:origin x="-1147" y="3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997D2BB-8817-44C0-92BC-C052B6DF74C4}" type="datetimeFigureOut">
              <a:rPr lang="ru-RU" smtClean="0"/>
              <a:t>02.02.2021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4E25A3B-8BD9-4BB3-97D6-CEE029D9DB9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91714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E25A3B-8BD9-4BB3-97D6-CEE029D9DB99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5831060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02.02.2021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Объект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02.02.2021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02.02.2021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02.02.2021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Объект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02.02.2021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02.02.2021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02.02.2021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02.02.2021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/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8.gif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audio" Target="../media/media4.m4a"/><Relationship Id="rId13" Type="http://schemas.microsoft.com/office/2007/relationships/media" Target="../media/media7.m4a"/><Relationship Id="rId18" Type="http://schemas.openxmlformats.org/officeDocument/2006/relationships/audio" Target="../media/media9.m4a"/><Relationship Id="rId26" Type="http://schemas.openxmlformats.org/officeDocument/2006/relationships/image" Target="../media/image18.jpeg"/><Relationship Id="rId3" Type="http://schemas.microsoft.com/office/2007/relationships/media" Target="../media/media2.m4a"/><Relationship Id="rId21" Type="http://schemas.openxmlformats.org/officeDocument/2006/relationships/image" Target="../media/image13.jpeg"/><Relationship Id="rId7" Type="http://schemas.microsoft.com/office/2007/relationships/media" Target="../media/media4.m4a"/><Relationship Id="rId12" Type="http://schemas.openxmlformats.org/officeDocument/2006/relationships/audio" Target="../media/media6.mp3"/><Relationship Id="rId17" Type="http://schemas.microsoft.com/office/2007/relationships/media" Target="../media/media9.m4a"/><Relationship Id="rId25" Type="http://schemas.openxmlformats.org/officeDocument/2006/relationships/image" Target="../media/image17.jpeg"/><Relationship Id="rId33" Type="http://schemas.openxmlformats.org/officeDocument/2006/relationships/image" Target="../media/image23.png"/><Relationship Id="rId2" Type="http://schemas.openxmlformats.org/officeDocument/2006/relationships/audio" Target="../media/media1.m4a"/><Relationship Id="rId16" Type="http://schemas.openxmlformats.org/officeDocument/2006/relationships/audio" Target="../media/media8.m4a"/><Relationship Id="rId20" Type="http://schemas.openxmlformats.org/officeDocument/2006/relationships/image" Target="../media/image12.jpeg"/><Relationship Id="rId29" Type="http://schemas.openxmlformats.org/officeDocument/2006/relationships/image" Target="../media/image21.png"/><Relationship Id="rId1" Type="http://schemas.microsoft.com/office/2007/relationships/media" Target="../media/media1.m4a"/><Relationship Id="rId6" Type="http://schemas.openxmlformats.org/officeDocument/2006/relationships/audio" Target="../media/media3.m4a"/><Relationship Id="rId11" Type="http://schemas.microsoft.com/office/2007/relationships/media" Target="../media/media6.mp3"/><Relationship Id="rId24" Type="http://schemas.openxmlformats.org/officeDocument/2006/relationships/image" Target="../media/image16.jpeg"/><Relationship Id="rId32" Type="http://schemas.microsoft.com/office/2007/relationships/hdphoto" Target="../media/hdphoto2.wdp"/><Relationship Id="rId5" Type="http://schemas.microsoft.com/office/2007/relationships/media" Target="../media/media3.m4a"/><Relationship Id="rId15" Type="http://schemas.microsoft.com/office/2007/relationships/media" Target="../media/media8.m4a"/><Relationship Id="rId23" Type="http://schemas.openxmlformats.org/officeDocument/2006/relationships/image" Target="../media/image15.jpeg"/><Relationship Id="rId28" Type="http://schemas.openxmlformats.org/officeDocument/2006/relationships/image" Target="../media/image20.jpeg"/><Relationship Id="rId10" Type="http://schemas.openxmlformats.org/officeDocument/2006/relationships/audio" Target="../media/media5.m4a"/><Relationship Id="rId19" Type="http://schemas.openxmlformats.org/officeDocument/2006/relationships/slideLayout" Target="../slideLayouts/slideLayout7.xml"/><Relationship Id="rId31" Type="http://schemas.openxmlformats.org/officeDocument/2006/relationships/image" Target="../media/image22.png"/><Relationship Id="rId4" Type="http://schemas.openxmlformats.org/officeDocument/2006/relationships/audio" Target="../media/media2.m4a"/><Relationship Id="rId9" Type="http://schemas.microsoft.com/office/2007/relationships/media" Target="../media/media5.m4a"/><Relationship Id="rId14" Type="http://schemas.openxmlformats.org/officeDocument/2006/relationships/audio" Target="../media/media7.m4a"/><Relationship Id="rId22" Type="http://schemas.openxmlformats.org/officeDocument/2006/relationships/image" Target="../media/image14.jpeg"/><Relationship Id="rId27" Type="http://schemas.openxmlformats.org/officeDocument/2006/relationships/image" Target="../media/image19.jpeg"/><Relationship Id="rId30" Type="http://schemas.microsoft.com/office/2007/relationships/hdphoto" Target="../media/hdphoto1.wdp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audio" Target="../media/media13.m4a"/><Relationship Id="rId13" Type="http://schemas.openxmlformats.org/officeDocument/2006/relationships/slideLayout" Target="../slideLayouts/slideLayout6.xml"/><Relationship Id="rId18" Type="http://schemas.openxmlformats.org/officeDocument/2006/relationships/image" Target="../media/image28.jpeg"/><Relationship Id="rId3" Type="http://schemas.microsoft.com/office/2007/relationships/media" Target="../media/media11.m4a"/><Relationship Id="rId21" Type="http://schemas.openxmlformats.org/officeDocument/2006/relationships/image" Target="../media/image23.png"/><Relationship Id="rId7" Type="http://schemas.microsoft.com/office/2007/relationships/media" Target="../media/media13.m4a"/><Relationship Id="rId12" Type="http://schemas.openxmlformats.org/officeDocument/2006/relationships/audio" Target="../media/media15.m4a"/><Relationship Id="rId17" Type="http://schemas.openxmlformats.org/officeDocument/2006/relationships/image" Target="../media/image27.jpeg"/><Relationship Id="rId2" Type="http://schemas.openxmlformats.org/officeDocument/2006/relationships/audio" Target="../media/media10.m4a"/><Relationship Id="rId16" Type="http://schemas.openxmlformats.org/officeDocument/2006/relationships/image" Target="../media/image26.jpeg"/><Relationship Id="rId20" Type="http://schemas.microsoft.com/office/2007/relationships/hdphoto" Target="../media/hdphoto2.wdp"/><Relationship Id="rId1" Type="http://schemas.microsoft.com/office/2007/relationships/media" Target="../media/media10.m4a"/><Relationship Id="rId6" Type="http://schemas.openxmlformats.org/officeDocument/2006/relationships/audio" Target="../media/media12.m4a"/><Relationship Id="rId11" Type="http://schemas.microsoft.com/office/2007/relationships/media" Target="../media/media15.m4a"/><Relationship Id="rId5" Type="http://schemas.microsoft.com/office/2007/relationships/media" Target="../media/media12.m4a"/><Relationship Id="rId15" Type="http://schemas.openxmlformats.org/officeDocument/2006/relationships/image" Target="../media/image25.jpeg"/><Relationship Id="rId10" Type="http://schemas.openxmlformats.org/officeDocument/2006/relationships/audio" Target="../media/media14.m4a"/><Relationship Id="rId19" Type="http://schemas.openxmlformats.org/officeDocument/2006/relationships/image" Target="../media/image22.png"/><Relationship Id="rId4" Type="http://schemas.openxmlformats.org/officeDocument/2006/relationships/audio" Target="../media/media11.m4a"/><Relationship Id="rId9" Type="http://schemas.microsoft.com/office/2007/relationships/media" Target="../media/media14.m4a"/><Relationship Id="rId14" Type="http://schemas.openxmlformats.org/officeDocument/2006/relationships/image" Target="../media/image24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audio" Target="../media/media19.m4a"/><Relationship Id="rId13" Type="http://schemas.openxmlformats.org/officeDocument/2006/relationships/slideLayout" Target="../slideLayouts/slideLayout6.xml"/><Relationship Id="rId18" Type="http://schemas.openxmlformats.org/officeDocument/2006/relationships/image" Target="../media/image27.jpeg"/><Relationship Id="rId3" Type="http://schemas.microsoft.com/office/2007/relationships/media" Target="../media/media17.m4a"/><Relationship Id="rId21" Type="http://schemas.openxmlformats.org/officeDocument/2006/relationships/image" Target="../media/image28.jpeg"/><Relationship Id="rId7" Type="http://schemas.microsoft.com/office/2007/relationships/media" Target="../media/media19.m4a"/><Relationship Id="rId12" Type="http://schemas.openxmlformats.org/officeDocument/2006/relationships/audio" Target="../media/media21.m4a"/><Relationship Id="rId17" Type="http://schemas.openxmlformats.org/officeDocument/2006/relationships/image" Target="../media/image26.jpeg"/><Relationship Id="rId2" Type="http://schemas.openxmlformats.org/officeDocument/2006/relationships/audio" Target="../media/media16.m4a"/><Relationship Id="rId16" Type="http://schemas.openxmlformats.org/officeDocument/2006/relationships/image" Target="../media/image25.jpeg"/><Relationship Id="rId20" Type="http://schemas.microsoft.com/office/2007/relationships/hdphoto" Target="../media/hdphoto2.wdp"/><Relationship Id="rId1" Type="http://schemas.microsoft.com/office/2007/relationships/media" Target="../media/media16.m4a"/><Relationship Id="rId6" Type="http://schemas.openxmlformats.org/officeDocument/2006/relationships/audio" Target="../media/media18.m4a"/><Relationship Id="rId11" Type="http://schemas.microsoft.com/office/2007/relationships/media" Target="../media/media21.m4a"/><Relationship Id="rId5" Type="http://schemas.microsoft.com/office/2007/relationships/media" Target="../media/media18.m4a"/><Relationship Id="rId15" Type="http://schemas.openxmlformats.org/officeDocument/2006/relationships/image" Target="../media/image24.jpeg"/><Relationship Id="rId10" Type="http://schemas.openxmlformats.org/officeDocument/2006/relationships/audio" Target="../media/media20.m4a"/><Relationship Id="rId19" Type="http://schemas.openxmlformats.org/officeDocument/2006/relationships/image" Target="../media/image22.png"/><Relationship Id="rId4" Type="http://schemas.openxmlformats.org/officeDocument/2006/relationships/audio" Target="../media/media17.m4a"/><Relationship Id="rId9" Type="http://schemas.microsoft.com/office/2007/relationships/media" Target="../media/media20.m4a"/><Relationship Id="rId14" Type="http://schemas.openxmlformats.org/officeDocument/2006/relationships/notesSlide" Target="../notesSlides/notesSlide1.xml"/><Relationship Id="rId22" Type="http://schemas.openxmlformats.org/officeDocument/2006/relationships/image" Target="../media/image23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908720"/>
            <a:ext cx="8163236" cy="3168352"/>
          </a:xfrm>
        </p:spPr>
        <p:txBody>
          <a:bodyPr>
            <a:normAutofit/>
          </a:bodyPr>
          <a:lstStyle/>
          <a:p>
            <a:pPr algn="ctr"/>
            <a:r>
              <a:rPr lang="ru-RU" dirty="0" smtClean="0"/>
              <a:t>Удалённое Занятие </a:t>
            </a:r>
            <a:br>
              <a:rPr lang="ru-RU" dirty="0" smtClean="0"/>
            </a:br>
            <a:r>
              <a:rPr lang="ru-RU" dirty="0" smtClean="0"/>
              <a:t>по обучению </a:t>
            </a:r>
            <a:r>
              <a:rPr lang="ru-RU" dirty="0"/>
              <a:t>грамоте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sz="2200" dirty="0" smtClean="0"/>
              <a:t>для </a:t>
            </a:r>
            <a:r>
              <a:rPr lang="ru-RU" sz="2200" dirty="0"/>
              <a:t>детей старшего дошкольного возраста  </a:t>
            </a:r>
            <a:r>
              <a:rPr lang="ru-RU" sz="2200" dirty="0" smtClean="0"/>
              <a:t/>
            </a:r>
            <a:br>
              <a:rPr lang="ru-RU" sz="2200" dirty="0" smtClean="0"/>
            </a:br>
            <a:r>
              <a:rPr lang="ru-RU" sz="2200" dirty="0" smtClean="0"/>
              <a:t/>
            </a:r>
            <a:br>
              <a:rPr lang="ru-RU" sz="2200" dirty="0" smtClean="0"/>
            </a:br>
            <a:r>
              <a:rPr lang="ru-RU" dirty="0" smtClean="0"/>
              <a:t>тема</a:t>
            </a:r>
            <a:r>
              <a:rPr lang="ru-RU" dirty="0" smtClean="0"/>
              <a:t>: дифференциация звуков </a:t>
            </a:r>
            <a:br>
              <a:rPr lang="ru-RU" dirty="0" smtClean="0"/>
            </a:br>
            <a:endParaRPr lang="ru-RU" b="1" dirty="0"/>
          </a:p>
        </p:txBody>
      </p:sp>
      <p:sp>
        <p:nvSpPr>
          <p:cNvPr id="3" name="Двойные круглые скобки 2"/>
          <p:cNvSpPr/>
          <p:nvPr/>
        </p:nvSpPr>
        <p:spPr>
          <a:xfrm>
            <a:off x="3262241" y="3429000"/>
            <a:ext cx="914400" cy="914400"/>
          </a:xfrm>
          <a:prstGeom prst="bracketPair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r>
              <a:rPr lang="ru-RU" sz="6000" dirty="0">
                <a:solidFill>
                  <a:srgbClr val="002060"/>
                </a:solidFill>
              </a:rPr>
              <a:t>П</a:t>
            </a:r>
          </a:p>
        </p:txBody>
      </p:sp>
      <p:sp>
        <p:nvSpPr>
          <p:cNvPr id="5" name="Двойные круглые скобки 4"/>
          <p:cNvSpPr/>
          <p:nvPr/>
        </p:nvSpPr>
        <p:spPr>
          <a:xfrm>
            <a:off x="4978896" y="3429000"/>
            <a:ext cx="626368" cy="914400"/>
          </a:xfrm>
          <a:prstGeom prst="bracketPair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r>
              <a:rPr lang="ru-RU" sz="6000" dirty="0">
                <a:solidFill>
                  <a:srgbClr val="00B050"/>
                </a:solidFill>
              </a:rPr>
              <a:t>П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355976" y="3635514"/>
            <a:ext cx="45717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smtClean="0">
                <a:solidFill>
                  <a:prstClr val="black"/>
                </a:solidFill>
              </a:rPr>
              <a:t>и</a:t>
            </a:r>
            <a:endParaRPr lang="ru-RU" sz="4000">
              <a:solidFill>
                <a:prstClr val="black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419872" y="4343400"/>
            <a:ext cx="2592275" cy="15081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cap="all" dirty="0" smtClean="0">
                <a:solidFill>
                  <a:srgbClr val="4E3B30"/>
                </a:solidFill>
                <a:effectLst>
                  <a:reflection blurRad="12700" stA="48000" endA="300" endPos="55000" dir="5400000" sy="-90000" algn="bl" rotWithShape="0"/>
                </a:effectLst>
                <a:latin typeface="Franklin Gothic Medium"/>
                <a:ea typeface="+mj-ea"/>
                <a:cs typeface="+mj-cs"/>
              </a:rPr>
              <a:t>Буква П </a:t>
            </a:r>
          </a:p>
          <a:p>
            <a:pPr algn="ctr"/>
            <a:r>
              <a:rPr lang="ru-RU" sz="2800" cap="all" dirty="0" smtClean="0">
                <a:solidFill>
                  <a:srgbClr val="4E3B30"/>
                </a:solidFill>
                <a:effectLst>
                  <a:reflection blurRad="12700" stA="48000" endA="300" endPos="55000" dir="5400000" sy="-90000" algn="bl" rotWithShape="0"/>
                </a:effectLst>
                <a:latin typeface="Franklin Gothic Medium"/>
                <a:ea typeface="+mj-ea"/>
                <a:cs typeface="+mj-cs"/>
              </a:rPr>
              <a:t>(Часть 3)</a:t>
            </a:r>
            <a:r>
              <a:rPr lang="ru-RU" sz="2800" cap="all" dirty="0">
                <a:solidFill>
                  <a:srgbClr val="4E3B30"/>
                </a:solidFill>
                <a:effectLst>
                  <a:reflection blurRad="12700" stA="48000" endA="300" endPos="55000" dir="5400000" sy="-90000" algn="bl" rotWithShape="0"/>
                </a:effectLst>
                <a:latin typeface="Franklin Gothic Medium"/>
                <a:ea typeface="+mj-ea"/>
                <a:cs typeface="+mj-cs"/>
              </a:rPr>
              <a:t/>
            </a:r>
            <a:br>
              <a:rPr lang="ru-RU" sz="2800" cap="all" dirty="0">
                <a:solidFill>
                  <a:srgbClr val="4E3B30"/>
                </a:solidFill>
                <a:effectLst>
                  <a:reflection blurRad="12700" stA="48000" endA="300" endPos="55000" dir="5400000" sy="-90000" algn="bl" rotWithShape="0"/>
                </a:effectLst>
                <a:latin typeface="Franklin Gothic Medium"/>
                <a:ea typeface="+mj-ea"/>
                <a:cs typeface="+mj-cs"/>
              </a:rPr>
            </a:br>
            <a:endParaRPr lang="ru-RU" sz="2800" dirty="0"/>
          </a:p>
        </p:txBody>
      </p:sp>
      <p:sp>
        <p:nvSpPr>
          <p:cNvPr id="7" name="TextBox 6"/>
          <p:cNvSpPr txBox="1"/>
          <p:nvPr/>
        </p:nvSpPr>
        <p:spPr>
          <a:xfrm>
            <a:off x="4527364" y="5568333"/>
            <a:ext cx="4438523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smtClean="0"/>
              <a:t>Подготовила</a:t>
            </a:r>
          </a:p>
          <a:p>
            <a:r>
              <a:rPr lang="ru-RU" sz="1400"/>
              <a:t>у</a:t>
            </a:r>
            <a:r>
              <a:rPr lang="ru-RU" sz="1400" smtClean="0"/>
              <a:t>читель-логопед высшей квалификационной категории</a:t>
            </a:r>
          </a:p>
          <a:p>
            <a:r>
              <a:rPr lang="ru-RU" sz="1400" smtClean="0"/>
              <a:t>МБДОУ «ДС №366 г.Челябинска»</a:t>
            </a:r>
          </a:p>
          <a:p>
            <a:r>
              <a:rPr lang="ru-RU" sz="1400" smtClean="0"/>
              <a:t>Стовба Надежда Витальевна</a:t>
            </a:r>
            <a:endParaRPr lang="ru-RU" sz="1400"/>
          </a:p>
        </p:txBody>
      </p:sp>
      <p:sp>
        <p:nvSpPr>
          <p:cNvPr id="8" name="Управляющая кнопка: далее 7">
            <a:hlinkClick r:id="" action="ppaction://hlinkshowjump?jump=nextslide" highlightClick="1"/>
          </p:cNvPr>
          <p:cNvSpPr/>
          <p:nvPr/>
        </p:nvSpPr>
        <p:spPr>
          <a:xfrm>
            <a:off x="7826421" y="6309319"/>
            <a:ext cx="1114112" cy="456147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258333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https://i.playground.ru/p/2IvYQjbgrGJbtibH7knM-A.gif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0" y="3383173"/>
            <a:ext cx="3030391" cy="29015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Выноска-облако 2"/>
          <p:cNvSpPr/>
          <p:nvPr/>
        </p:nvSpPr>
        <p:spPr>
          <a:xfrm>
            <a:off x="1979712" y="1340768"/>
            <a:ext cx="3108176" cy="1800200"/>
          </a:xfrm>
          <a:prstGeom prst="cloudCallout">
            <a:avLst>
              <a:gd name="adj1" fmla="val 39297"/>
              <a:gd name="adj2" fmla="val 175875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>
                <a:solidFill>
                  <a:schemeClr val="accent6">
                    <a:lumMod val="50000"/>
                  </a:schemeClr>
                </a:solidFill>
              </a:rPr>
              <a:t>Конец,</a:t>
            </a:r>
          </a:p>
          <a:p>
            <a:r>
              <a:rPr lang="ru-RU" b="1">
                <a:solidFill>
                  <a:schemeClr val="accent6">
                    <a:lumMod val="50000"/>
                  </a:schemeClr>
                </a:solidFill>
              </a:rPr>
              <a:t>А кто со мной занимался – МОЛОДЕЦ!!!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63081" y="5753643"/>
            <a:ext cx="18473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sz="3200" b="1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5" name="Управляющая кнопка: в начало 4">
            <a:hlinkClick r:id="" action="ppaction://hlinkshowjump?jump=firstslide" highlightClick="1"/>
          </p:cNvPr>
          <p:cNvSpPr/>
          <p:nvPr/>
        </p:nvSpPr>
        <p:spPr>
          <a:xfrm>
            <a:off x="7736031" y="6050803"/>
            <a:ext cx="829329" cy="559339"/>
          </a:xfrm>
          <a:prstGeom prst="actionButtonBeginning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0867268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16346" y="2822223"/>
            <a:ext cx="2865437" cy="2146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383868" y="2762443"/>
            <a:ext cx="2664296" cy="21480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891808" y="2762443"/>
            <a:ext cx="2736304" cy="22060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957302" y="3016512"/>
            <a:ext cx="1560513" cy="1639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861773" y="3062550"/>
            <a:ext cx="1201737" cy="1547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635224" y="548680"/>
            <a:ext cx="8064896" cy="1815882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r>
              <a:rPr lang="ru-RU" sz="2800" smtClean="0">
                <a:solidFill>
                  <a:srgbClr val="C17529">
                    <a:lumMod val="75000"/>
                  </a:srgbClr>
                </a:solidFill>
              </a:rPr>
              <a:t>Наш </a:t>
            </a:r>
            <a:r>
              <a:rPr lang="ru-RU" sz="2800">
                <a:solidFill>
                  <a:srgbClr val="C17529">
                    <a:lumMod val="75000"/>
                  </a:srgbClr>
                </a:solidFill>
              </a:rPr>
              <a:t>поезд отправляется в новое путешествие по стране АЗБУКЕ!!!</a:t>
            </a:r>
          </a:p>
          <a:p>
            <a:r>
              <a:rPr lang="ru-RU" sz="2800">
                <a:solidFill>
                  <a:srgbClr val="C17529">
                    <a:lumMod val="75000"/>
                  </a:srgbClr>
                </a:solidFill>
              </a:rPr>
              <a:t>Кого мы </a:t>
            </a:r>
            <a:r>
              <a:rPr lang="ru-RU" sz="2800" smtClean="0">
                <a:solidFill>
                  <a:srgbClr val="C17529">
                    <a:lumMod val="75000"/>
                  </a:srgbClr>
                </a:solidFill>
              </a:rPr>
              <a:t> возьмём </a:t>
            </a:r>
            <a:r>
              <a:rPr lang="ru-RU" sz="2800">
                <a:solidFill>
                  <a:srgbClr val="C17529">
                    <a:lumMod val="75000"/>
                  </a:srgbClr>
                </a:solidFill>
              </a:rPr>
              <a:t>с собой? (Ёжика и Лисёнка и Мудрую Сову</a:t>
            </a:r>
            <a:r>
              <a:rPr lang="ru-RU" sz="2800" smtClean="0">
                <a:solidFill>
                  <a:srgbClr val="C17529">
                    <a:lumMod val="75000"/>
                  </a:srgbClr>
                </a:solidFill>
              </a:rPr>
              <a:t>).</a:t>
            </a:r>
            <a:endParaRPr lang="ru-RU" sz="2800">
              <a:solidFill>
                <a:srgbClr val="C17529">
                  <a:lumMod val="75000"/>
                </a:srgbClr>
              </a:solidFill>
            </a:endParaRPr>
          </a:p>
        </p:txBody>
      </p:sp>
      <p:sp>
        <p:nvSpPr>
          <p:cNvPr id="10" name="Управляющая кнопка: далее 9">
            <a:hlinkClick r:id="" action="ppaction://hlinkshowjump?jump=nextslide" highlightClick="1"/>
          </p:cNvPr>
          <p:cNvSpPr/>
          <p:nvPr/>
        </p:nvSpPr>
        <p:spPr>
          <a:xfrm>
            <a:off x="8063510" y="6221627"/>
            <a:ext cx="636610" cy="360040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359098"/>
      </p:ext>
    </p:ext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2" descr="https://i.playground.ru/p/2IvYQjbgrGJbtibH7knM-A.gif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5465" y="3923734"/>
            <a:ext cx="3030391" cy="29015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Управляющая кнопка: далее 1">
            <a:hlinkClick r:id="" action="ppaction://hlinkshowjump?jump=nextslide" highlightClick="1"/>
          </p:cNvPr>
          <p:cNvSpPr/>
          <p:nvPr/>
        </p:nvSpPr>
        <p:spPr>
          <a:xfrm>
            <a:off x="7980040" y="6221627"/>
            <a:ext cx="720080" cy="360040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5" name="Скругленная прямоугольная выноска 4"/>
          <p:cNvSpPr/>
          <p:nvPr/>
        </p:nvSpPr>
        <p:spPr>
          <a:xfrm>
            <a:off x="395536" y="228408"/>
            <a:ext cx="3240360" cy="3056576"/>
          </a:xfrm>
          <a:prstGeom prst="wedgeRoundRectCallout">
            <a:avLst>
              <a:gd name="adj1" fmla="val -36491"/>
              <a:gd name="adj2" fmla="val 138334"/>
              <a:gd name="adj3" fmla="val 16667"/>
            </a:avLst>
          </a:prstGeom>
          <a:solidFill>
            <a:schemeClr val="bg2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prstClr val="white"/>
                </a:solidFill>
              </a:rPr>
              <a:t>Ребята, вы помните</a:t>
            </a:r>
            <a:r>
              <a:rPr lang="ru-RU" sz="1400" b="1" dirty="0">
                <a:solidFill>
                  <a:prstClr val="white"/>
                </a:solidFill>
              </a:rPr>
              <a:t> </a:t>
            </a:r>
            <a:r>
              <a:rPr lang="ru-RU" sz="1400" b="1" dirty="0" smtClean="0">
                <a:solidFill>
                  <a:prstClr val="white"/>
                </a:solidFill>
              </a:rPr>
              <a:t>с какими </a:t>
            </a:r>
          </a:p>
          <a:p>
            <a:pPr algn="ctr"/>
            <a:r>
              <a:rPr lang="ru-RU" sz="1400" b="1" dirty="0">
                <a:solidFill>
                  <a:prstClr val="white"/>
                </a:solidFill>
              </a:rPr>
              <a:t>з</a:t>
            </a:r>
            <a:r>
              <a:rPr lang="ru-RU" sz="1400" b="1" dirty="0" smtClean="0">
                <a:solidFill>
                  <a:prstClr val="white"/>
                </a:solidFill>
              </a:rPr>
              <a:t>вуками мы познакомились?</a:t>
            </a:r>
          </a:p>
          <a:p>
            <a:pPr algn="ctr"/>
            <a:r>
              <a:rPr lang="ru-RU" sz="1400" b="1" dirty="0" smtClean="0">
                <a:solidFill>
                  <a:prstClr val="white"/>
                </a:solidFill>
              </a:rPr>
              <a:t>На какой «улице они живут?»</a:t>
            </a:r>
          </a:p>
          <a:p>
            <a:pPr algn="ctr"/>
            <a:r>
              <a:rPr lang="ru-RU" sz="1400" b="1" dirty="0" smtClean="0">
                <a:solidFill>
                  <a:prstClr val="white"/>
                </a:solidFill>
              </a:rPr>
              <a:t>Как называется  «дом» , в котором «живут» звуки П и </a:t>
            </a:r>
            <a:r>
              <a:rPr lang="ru-RU" sz="1400" b="1" dirty="0" err="1">
                <a:solidFill>
                  <a:prstClr val="white"/>
                </a:solidFill>
              </a:rPr>
              <a:t>П</a:t>
            </a:r>
            <a:r>
              <a:rPr lang="ru-RU" sz="1400" b="1" dirty="0" err="1" smtClean="0">
                <a:solidFill>
                  <a:prstClr val="white"/>
                </a:solidFill>
              </a:rPr>
              <a:t>ь</a:t>
            </a:r>
            <a:r>
              <a:rPr lang="ru-RU" sz="1400" b="1" dirty="0" smtClean="0">
                <a:solidFill>
                  <a:prstClr val="white"/>
                </a:solidFill>
              </a:rPr>
              <a:t>? (буква П).</a:t>
            </a:r>
          </a:p>
          <a:p>
            <a:pPr algn="ctr"/>
            <a:r>
              <a:rPr lang="ru-RU" sz="1400" b="1" dirty="0" smtClean="0">
                <a:solidFill>
                  <a:prstClr val="white"/>
                </a:solidFill>
              </a:rPr>
              <a:t>Какого цвета буква П?</a:t>
            </a:r>
          </a:p>
          <a:p>
            <a:pPr algn="ctr"/>
            <a:r>
              <a:rPr lang="ru-RU" sz="1400" b="1" dirty="0" smtClean="0">
                <a:solidFill>
                  <a:prstClr val="white"/>
                </a:solidFill>
              </a:rPr>
              <a:t>Почему? </a:t>
            </a:r>
          </a:p>
          <a:p>
            <a:pPr algn="ctr"/>
            <a:r>
              <a:rPr lang="ru-RU" sz="1400" b="1" dirty="0" smtClean="0">
                <a:solidFill>
                  <a:prstClr val="white"/>
                </a:solidFill>
              </a:rPr>
              <a:t>(в букве П  «живут» звуки П и </a:t>
            </a:r>
            <a:r>
              <a:rPr lang="ru-RU" sz="1400" b="1" dirty="0" err="1">
                <a:solidFill>
                  <a:prstClr val="white"/>
                </a:solidFill>
              </a:rPr>
              <a:t>П</a:t>
            </a:r>
            <a:r>
              <a:rPr lang="ru-RU" sz="1400" b="1" dirty="0" err="1" smtClean="0">
                <a:solidFill>
                  <a:prstClr val="white"/>
                </a:solidFill>
              </a:rPr>
              <a:t>ь</a:t>
            </a:r>
            <a:r>
              <a:rPr lang="ru-RU" sz="1400" b="1" dirty="0" smtClean="0">
                <a:solidFill>
                  <a:prstClr val="white"/>
                </a:solidFill>
              </a:rPr>
              <a:t>)</a:t>
            </a:r>
          </a:p>
          <a:p>
            <a:pPr algn="ctr"/>
            <a:r>
              <a:rPr lang="ru-RU" sz="1400" b="1" dirty="0" smtClean="0">
                <a:solidFill>
                  <a:prstClr val="white"/>
                </a:solidFill>
              </a:rPr>
              <a:t>Назовите буквы. </a:t>
            </a:r>
          </a:p>
          <a:p>
            <a:pPr algn="ctr"/>
            <a:r>
              <a:rPr lang="ru-RU" sz="1400" b="1" dirty="0" smtClean="0">
                <a:solidFill>
                  <a:prstClr val="white"/>
                </a:solidFill>
              </a:rPr>
              <a:t>Расселите их по улицам:</a:t>
            </a:r>
          </a:p>
          <a:p>
            <a:pPr algn="ctr"/>
            <a:r>
              <a:rPr lang="ru-RU" sz="1400" b="1" dirty="0">
                <a:solidFill>
                  <a:prstClr val="white"/>
                </a:solidFill>
              </a:rPr>
              <a:t>к</a:t>
            </a:r>
            <a:r>
              <a:rPr lang="ru-RU" sz="1400" b="1" dirty="0" smtClean="0">
                <a:solidFill>
                  <a:prstClr val="white"/>
                </a:solidFill>
              </a:rPr>
              <a:t>акие буквы «живут» на улице гласных – красных?</a:t>
            </a:r>
          </a:p>
          <a:p>
            <a:pPr algn="ctr"/>
            <a:r>
              <a:rPr lang="ru-RU" sz="1400" b="1" dirty="0" smtClean="0">
                <a:solidFill>
                  <a:prstClr val="white"/>
                </a:solidFill>
              </a:rPr>
              <a:t>какие буквы «живут на улице согласных?</a:t>
            </a:r>
            <a:endParaRPr lang="ru-RU" sz="1400" b="1" dirty="0">
              <a:solidFill>
                <a:prstClr val="white"/>
              </a:solidFill>
            </a:endParaRP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427984" y="228408"/>
            <a:ext cx="3168764" cy="44796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4598718" y="4816582"/>
            <a:ext cx="630301" cy="923330"/>
          </a:xfrm>
          <a:prstGeom prst="rect">
            <a:avLst/>
          </a:prstGeom>
          <a:noFill/>
          <a:ln>
            <a:solidFill>
              <a:schemeClr val="accent6">
                <a:lumMod val="50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ru-RU" sz="5400" dirty="0" smtClean="0"/>
              <a:t>Н</a:t>
            </a:r>
            <a:endParaRPr lang="ru-RU" sz="5400" dirty="0"/>
          </a:p>
        </p:txBody>
      </p:sp>
      <p:sp>
        <p:nvSpPr>
          <p:cNvPr id="9" name="TextBox 8"/>
          <p:cNvSpPr txBox="1"/>
          <p:nvPr/>
        </p:nvSpPr>
        <p:spPr>
          <a:xfrm>
            <a:off x="6230157" y="4822653"/>
            <a:ext cx="554960" cy="923330"/>
          </a:xfrm>
          <a:prstGeom prst="rect">
            <a:avLst/>
          </a:prstGeom>
          <a:noFill/>
          <a:ln>
            <a:solidFill>
              <a:schemeClr val="accent6">
                <a:lumMod val="50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ru-RU" sz="5400" dirty="0" smtClean="0"/>
              <a:t>А</a:t>
            </a:r>
            <a:endParaRPr lang="ru-RU" sz="5400" dirty="0"/>
          </a:p>
        </p:txBody>
      </p:sp>
      <p:sp>
        <p:nvSpPr>
          <p:cNvPr id="10" name="TextBox 9"/>
          <p:cNvSpPr txBox="1"/>
          <p:nvPr/>
        </p:nvSpPr>
        <p:spPr>
          <a:xfrm>
            <a:off x="6444930" y="5823180"/>
            <a:ext cx="550151" cy="923330"/>
          </a:xfrm>
          <a:prstGeom prst="rect">
            <a:avLst/>
          </a:prstGeom>
          <a:noFill/>
          <a:ln>
            <a:solidFill>
              <a:schemeClr val="accent6">
                <a:lumMod val="50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ru-RU" sz="5400"/>
              <a:t>а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4627447" y="5823180"/>
            <a:ext cx="635110" cy="923330"/>
          </a:xfrm>
          <a:prstGeom prst="rect">
            <a:avLst/>
          </a:prstGeom>
          <a:noFill/>
          <a:ln>
            <a:solidFill>
              <a:schemeClr val="accent6">
                <a:lumMod val="50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ru-RU" sz="5400" smtClean="0"/>
              <a:t>И</a:t>
            </a:r>
            <a:endParaRPr lang="ru-RU" sz="5400"/>
          </a:p>
        </p:txBody>
      </p:sp>
      <p:sp>
        <p:nvSpPr>
          <p:cNvPr id="13" name="Прямоугольник 12"/>
          <p:cNvSpPr/>
          <p:nvPr/>
        </p:nvSpPr>
        <p:spPr>
          <a:xfrm>
            <a:off x="6947712" y="4822653"/>
            <a:ext cx="538930" cy="923330"/>
          </a:xfrm>
          <a:prstGeom prst="rect">
            <a:avLst/>
          </a:prstGeom>
          <a:ln>
            <a:solidFill>
              <a:schemeClr val="accent6">
                <a:lumMod val="50000"/>
              </a:schemeClr>
            </a:solidFill>
          </a:ln>
        </p:spPr>
        <p:txBody>
          <a:bodyPr wrap="none">
            <a:spAutoFit/>
          </a:bodyPr>
          <a:lstStyle/>
          <a:p>
            <a:pPr lvl="0"/>
            <a:r>
              <a:rPr lang="ru-RU" sz="5400">
                <a:solidFill>
                  <a:prstClr val="black"/>
                </a:solidFill>
              </a:rPr>
              <a:t>У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5484440" y="5823180"/>
            <a:ext cx="745717" cy="923330"/>
          </a:xfrm>
          <a:prstGeom prst="rect">
            <a:avLst/>
          </a:prstGeom>
          <a:noFill/>
          <a:ln>
            <a:solidFill>
              <a:schemeClr val="accent6">
                <a:lumMod val="50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ru-RU" sz="5400" dirty="0"/>
              <a:t>М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5450726" y="4816582"/>
            <a:ext cx="620683" cy="923330"/>
          </a:xfrm>
          <a:prstGeom prst="rect">
            <a:avLst/>
          </a:prstGeom>
          <a:noFill/>
          <a:ln>
            <a:solidFill>
              <a:schemeClr val="accent6">
                <a:lumMod val="50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ru-RU" sz="5400" dirty="0"/>
              <a:t>П</a:t>
            </a:r>
          </a:p>
        </p:txBody>
      </p:sp>
    </p:spTree>
    <p:extLst>
      <p:ext uri="{BB962C8B-B14F-4D97-AF65-F5344CB8AC3E}">
        <p14:creationId xmlns:p14="http://schemas.microsoft.com/office/powerpoint/2010/main" val="3022101189"/>
      </p:ext>
    </p:extLst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Чем отличаются звуки </a:t>
            </a:r>
            <a:r>
              <a:rPr lang="ru-RU" dirty="0">
                <a:solidFill>
                  <a:srgbClr val="002060"/>
                </a:solidFill>
              </a:rPr>
              <a:t>П</a:t>
            </a:r>
            <a:r>
              <a:rPr lang="ru-RU" dirty="0" smtClean="0"/>
              <a:t> и </a:t>
            </a:r>
            <a:r>
              <a:rPr lang="ru-RU" dirty="0" err="1">
                <a:solidFill>
                  <a:srgbClr val="00B050"/>
                </a:solidFill>
              </a:rPr>
              <a:t>П</a:t>
            </a:r>
            <a:r>
              <a:rPr lang="ru-RU" dirty="0" err="1" smtClean="0"/>
              <a:t>ь</a:t>
            </a:r>
            <a:r>
              <a:rPr lang="ru-RU" dirty="0" smtClean="0"/>
              <a:t>?</a:t>
            </a:r>
            <a:br>
              <a:rPr lang="ru-RU" dirty="0" smtClean="0"/>
            </a:br>
            <a:r>
              <a:rPr lang="ru-RU" dirty="0" smtClean="0"/>
              <a:t>Чем они похожи?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5364088" y="1550339"/>
            <a:ext cx="3164969" cy="338554"/>
          </a:xfrm>
          <a:prstGeom prst="rect">
            <a:avLst/>
          </a:prstGeom>
          <a:noFill/>
          <a:ln>
            <a:solidFill>
              <a:schemeClr val="accent6">
                <a:lumMod val="50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ru-RU" sz="1600" u="sng" dirty="0" smtClean="0"/>
              <a:t>Отличия</a:t>
            </a:r>
            <a:r>
              <a:rPr lang="ru-RU" sz="1600" dirty="0" smtClean="0"/>
              <a:t>: </a:t>
            </a:r>
            <a:r>
              <a:rPr lang="ru-RU" sz="1600" dirty="0" smtClean="0">
                <a:solidFill>
                  <a:srgbClr val="002060"/>
                </a:solidFill>
              </a:rPr>
              <a:t>твёрдостью</a:t>
            </a:r>
            <a:r>
              <a:rPr lang="ru-RU" sz="1600" dirty="0" smtClean="0"/>
              <a:t> и </a:t>
            </a:r>
            <a:r>
              <a:rPr lang="ru-RU" sz="1600" dirty="0" smtClean="0">
                <a:solidFill>
                  <a:srgbClr val="00B050"/>
                </a:solidFill>
              </a:rPr>
              <a:t>мягкостью</a:t>
            </a:r>
            <a:endParaRPr lang="ru-RU" sz="1600" dirty="0">
              <a:solidFill>
                <a:srgbClr val="00B05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895660" y="2088316"/>
            <a:ext cx="1861407" cy="1815882"/>
          </a:xfrm>
          <a:prstGeom prst="rect">
            <a:avLst/>
          </a:prstGeom>
          <a:noFill/>
          <a:ln>
            <a:solidFill>
              <a:schemeClr val="accent6">
                <a:lumMod val="50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ru-RU" sz="1600" u="sng" dirty="0" smtClean="0"/>
              <a:t>Сходство: </a:t>
            </a:r>
          </a:p>
          <a:p>
            <a:r>
              <a:rPr lang="ru-RU" sz="1600" dirty="0" smtClean="0"/>
              <a:t>1.оба согласные, </a:t>
            </a:r>
          </a:p>
          <a:p>
            <a:r>
              <a:rPr lang="ru-RU" sz="1600" dirty="0" smtClean="0"/>
              <a:t>2.глухие, </a:t>
            </a:r>
          </a:p>
          <a:p>
            <a:r>
              <a:rPr lang="ru-RU" sz="1600" dirty="0" smtClean="0"/>
              <a:t>3.взрывные.</a:t>
            </a:r>
          </a:p>
          <a:p>
            <a:r>
              <a:rPr lang="ru-RU" sz="1600" dirty="0" smtClean="0"/>
              <a:t>4.воздух встречает</a:t>
            </a:r>
          </a:p>
          <a:p>
            <a:r>
              <a:rPr lang="ru-RU" sz="1600" dirty="0"/>
              <a:t>п</a:t>
            </a:r>
            <a:r>
              <a:rPr lang="ru-RU" sz="1600" dirty="0" smtClean="0"/>
              <a:t>реграду: </a:t>
            </a:r>
          </a:p>
          <a:p>
            <a:r>
              <a:rPr lang="ru-RU" sz="1600" dirty="0" smtClean="0"/>
              <a:t>сомкнутые губки)</a:t>
            </a:r>
            <a:endParaRPr lang="ru-RU" sz="1600" dirty="0"/>
          </a:p>
        </p:txBody>
      </p:sp>
      <p:pic>
        <p:nvPicPr>
          <p:cNvPr id="8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985" y="2120766"/>
            <a:ext cx="2661907" cy="33964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81114" y="2140799"/>
            <a:ext cx="2198997" cy="32772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Управляющая кнопка: далее 9">
            <a:hlinkClick r:id="" action="ppaction://hlinkshowjump?jump=nextslide" highlightClick="1"/>
          </p:cNvPr>
          <p:cNvSpPr/>
          <p:nvPr/>
        </p:nvSpPr>
        <p:spPr>
          <a:xfrm>
            <a:off x="7757220" y="6327315"/>
            <a:ext cx="1092383" cy="360040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1" name="Picture 2" descr="https://i.playground.ru/p/2IvYQjbgrGJbtibH7knM-A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7108" y="4077072"/>
            <a:ext cx="2126303" cy="20358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475539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464065" y="1021770"/>
            <a:ext cx="1566327" cy="1612312"/>
          </a:xfrm>
          <a:prstGeom prst="rect">
            <a:avLst/>
          </a:prstGeom>
          <a:noFill/>
          <a:ln w="57150">
            <a:solidFill>
              <a:srgbClr val="00B050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602522" y="1051555"/>
            <a:ext cx="1530904" cy="1552742"/>
          </a:xfrm>
          <a:prstGeom prst="rect">
            <a:avLst/>
          </a:prstGeom>
          <a:noFill/>
          <a:ln w="76200">
            <a:solidFill>
              <a:srgbClr val="002060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251520" y="116632"/>
            <a:ext cx="7920880" cy="12311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cap="all" dirty="0">
                <a:solidFill>
                  <a:srgbClr val="4E3B30"/>
                </a:solidFill>
                <a:effectLst>
                  <a:reflection blurRad="12700" stA="48000" endA="300" endPos="55000" dir="5400000" sy="-90000" algn="bl" rotWithShape="0"/>
                </a:effectLst>
                <a:latin typeface="Franklin Gothic Medium"/>
                <a:ea typeface="+mj-ea"/>
                <a:cs typeface="+mj-cs"/>
              </a:rPr>
              <a:t>Вы помните</a:t>
            </a:r>
            <a:r>
              <a:rPr lang="ru-RU" sz="2800" cap="all" dirty="0" smtClean="0">
                <a:solidFill>
                  <a:srgbClr val="4E3B30"/>
                </a:solidFill>
                <a:effectLst>
                  <a:reflection blurRad="12700" stA="48000" endA="300" endPos="55000" dir="5400000" sy="-90000" algn="bl" rotWithShape="0"/>
                </a:effectLst>
                <a:latin typeface="Franklin Gothic Medium"/>
                <a:ea typeface="+mj-ea"/>
                <a:cs typeface="+mj-cs"/>
              </a:rPr>
              <a:t>, как называются эти звуки? </a:t>
            </a:r>
            <a:r>
              <a:rPr lang="ru-RU" sz="2800" cap="all" dirty="0">
                <a:solidFill>
                  <a:srgbClr val="4E3B30"/>
                </a:solidFill>
                <a:effectLst>
                  <a:reflection blurRad="12700" stA="48000" endA="300" endPos="55000" dir="5400000" sy="-90000" algn="bl" rotWithShape="0"/>
                </a:effectLst>
                <a:latin typeface="Franklin Gothic Medium"/>
                <a:ea typeface="+mj-ea"/>
                <a:cs typeface="+mj-cs"/>
              </a:rPr>
              <a:t/>
            </a:r>
            <a:br>
              <a:rPr lang="ru-RU" sz="2800" cap="all" dirty="0">
                <a:solidFill>
                  <a:srgbClr val="4E3B30"/>
                </a:solidFill>
                <a:effectLst>
                  <a:reflection blurRad="12700" stA="48000" endA="300" endPos="55000" dir="5400000" sy="-90000" algn="bl" rotWithShape="0"/>
                </a:effectLst>
                <a:latin typeface="Franklin Gothic Medium"/>
                <a:ea typeface="+mj-ea"/>
                <a:cs typeface="+mj-cs"/>
              </a:rPr>
            </a:br>
            <a:r>
              <a:rPr lang="ru-RU" sz="2800" cap="all" dirty="0">
                <a:solidFill>
                  <a:srgbClr val="4E3B30"/>
                </a:solidFill>
                <a:effectLst>
                  <a:reflection blurRad="12700" stA="48000" endA="300" endPos="55000" dir="5400000" sy="-90000" algn="bl" rotWithShape="0"/>
                </a:effectLst>
                <a:latin typeface="Franklin Gothic Medium"/>
                <a:ea typeface="+mj-ea"/>
                <a:cs typeface="+mj-cs"/>
              </a:rPr>
              <a:t/>
            </a:r>
            <a:br>
              <a:rPr lang="ru-RU" sz="2800" cap="all" dirty="0">
                <a:solidFill>
                  <a:srgbClr val="4E3B30"/>
                </a:solidFill>
                <a:effectLst>
                  <a:reflection blurRad="12700" stA="48000" endA="300" endPos="55000" dir="5400000" sy="-90000" algn="bl" rotWithShape="0"/>
                </a:effectLst>
                <a:latin typeface="Franklin Gothic Medium"/>
                <a:ea typeface="+mj-ea"/>
                <a:cs typeface="+mj-cs"/>
              </a:rPr>
            </a:br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331640" y="5014834"/>
            <a:ext cx="1583961" cy="15271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669370" y="5046060"/>
            <a:ext cx="1507384" cy="14596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110706" y="4966760"/>
            <a:ext cx="1085850" cy="1042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ААА.m4a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25"/>
          <a:stretch>
            <a:fillRect/>
          </a:stretch>
        </p:blipFill>
        <p:spPr>
          <a:xfrm>
            <a:off x="3534258" y="6191414"/>
            <a:ext cx="487363" cy="487363"/>
          </a:xfrm>
          <a:prstGeom prst="rect">
            <a:avLst/>
          </a:prstGeom>
          <a:solidFill>
            <a:srgbClr val="FFFF00"/>
          </a:solidFill>
        </p:spPr>
      </p:pic>
      <p:pic>
        <p:nvPicPr>
          <p:cNvPr id="3" name="ИИИИИ.m4a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25"/>
          <a:stretch>
            <a:fillRect/>
          </a:stretch>
        </p:blipFill>
        <p:spPr>
          <a:xfrm>
            <a:off x="1505688" y="6061007"/>
            <a:ext cx="487363" cy="487363"/>
          </a:xfrm>
          <a:prstGeom prst="rect">
            <a:avLst/>
          </a:prstGeom>
          <a:solidFill>
            <a:srgbClr val="FFFF00"/>
          </a:solidFill>
        </p:spPr>
      </p:pic>
      <p:pic>
        <p:nvPicPr>
          <p:cNvPr id="4" name="УУУ.m4a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25"/>
          <a:stretch>
            <a:fillRect/>
          </a:stretch>
        </p:blipFill>
        <p:spPr>
          <a:xfrm>
            <a:off x="6116706" y="6126955"/>
            <a:ext cx="487363" cy="487363"/>
          </a:xfrm>
          <a:prstGeom prst="rect">
            <a:avLst/>
          </a:prstGeom>
          <a:solidFill>
            <a:srgbClr val="FFFF00"/>
          </a:solidFill>
        </p:spPr>
      </p:pic>
      <p:pic>
        <p:nvPicPr>
          <p:cNvPr id="7" name="Н-Н-Н.m4a">
            <a:hlinkClick r:id="" action="ppaction://media"/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25"/>
          <a:stretch>
            <a:fillRect/>
          </a:stretch>
        </p:blipFill>
        <p:spPr>
          <a:xfrm>
            <a:off x="3669370" y="2111785"/>
            <a:ext cx="487363" cy="487363"/>
          </a:xfrm>
          <a:prstGeom prst="rect">
            <a:avLst/>
          </a:prstGeom>
          <a:solidFill>
            <a:srgbClr val="FFFF00"/>
          </a:solidFill>
        </p:spPr>
      </p:pic>
      <p:pic>
        <p:nvPicPr>
          <p:cNvPr id="10" name="Нь-НЬ.m4a">
            <a:hlinkClick r:id="" action="ppaction://media"/>
          </p:cNvPr>
          <p:cNvPicPr>
            <a:picLocks noChangeAspect="1"/>
          </p:cNvPicPr>
          <p:nvPr>
            <a:audi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25"/>
          <a:stretch>
            <a:fillRect/>
          </a:stretch>
        </p:blipFill>
        <p:spPr>
          <a:xfrm>
            <a:off x="1331640" y="2274093"/>
            <a:ext cx="487363" cy="487363"/>
          </a:xfrm>
          <a:prstGeom prst="rect">
            <a:avLst/>
          </a:prstGeom>
          <a:solidFill>
            <a:srgbClr val="FFFF00"/>
          </a:solidFill>
        </p:spPr>
      </p:pic>
      <p:pic>
        <p:nvPicPr>
          <p:cNvPr id="14" name="Picture 2" descr="Картинки по запросу картинки ЗВУК М"/>
          <p:cNvPicPr>
            <a:picLocks noChangeAspect="1" noChangeArrowheads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781" t="6846" r="4036" b="8465"/>
          <a:stretch>
            <a:fillRect/>
          </a:stretch>
        </p:blipFill>
        <p:spPr bwMode="auto">
          <a:xfrm>
            <a:off x="5583186" y="1051555"/>
            <a:ext cx="1442639" cy="1502941"/>
          </a:xfrm>
          <a:prstGeom prst="rect">
            <a:avLst/>
          </a:prstGeom>
          <a:noFill/>
          <a:ln w="57150">
            <a:solidFill>
              <a:srgbClr val="00206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Невiдомий - Мычание коровы (www.hotplayer.ru).mp3">
            <a:hlinkClick r:id="" action="ppaction://media"/>
          </p:cNvPr>
          <p:cNvPicPr>
            <a:picLocks noChangeAspect="1"/>
          </p:cNvPicPr>
          <p:nvPr>
            <a:audioFile r:link="rId12"/>
            <p:extLst>
              <p:ext uri="{DAA4B4D4-6D71-4841-9C94-3DE7FCFB9230}">
                <p14:media xmlns:p14="http://schemas.microsoft.com/office/powerpoint/2010/main" r:embed="rId11"/>
              </p:ext>
            </p:extLst>
          </p:nvPr>
        </p:nvPicPr>
        <p:blipFill>
          <a:blip r:embed="rId25"/>
          <a:stretch>
            <a:fillRect/>
          </a:stretch>
        </p:blipFill>
        <p:spPr>
          <a:xfrm>
            <a:off x="5613693" y="2136188"/>
            <a:ext cx="487363" cy="487363"/>
          </a:xfrm>
          <a:prstGeom prst="rect">
            <a:avLst/>
          </a:prstGeom>
          <a:solidFill>
            <a:srgbClr val="FFFF00"/>
          </a:solidFill>
        </p:spPr>
      </p:pic>
      <p:pic>
        <p:nvPicPr>
          <p:cNvPr id="16" name="Picture 4" descr="Картинки по запросу картинки ЗВУК М"/>
          <p:cNvPicPr>
            <a:picLocks noChangeAspect="1" noChangeArrowheads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351" t="9962" r="35902" b="7356"/>
          <a:stretch>
            <a:fillRect/>
          </a:stretch>
        </p:blipFill>
        <p:spPr bwMode="auto">
          <a:xfrm>
            <a:off x="1511165" y="3040925"/>
            <a:ext cx="1472128" cy="1540289"/>
          </a:xfrm>
          <a:prstGeom prst="rect">
            <a:avLst/>
          </a:prstGeom>
          <a:noFill/>
          <a:ln w="57150">
            <a:solidFill>
              <a:srgbClr val="00B05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МЬ Мь.m4a">
            <a:hlinkClick r:id="" action="ppaction://media"/>
          </p:cNvPr>
          <p:cNvPicPr>
            <a:picLocks noChangeAspect="1"/>
          </p:cNvPicPr>
          <p:nvPr>
            <a:audioFile r:link="rId14"/>
            <p:extLst>
              <p:ext uri="{DAA4B4D4-6D71-4841-9C94-3DE7FCFB9230}">
                <p14:media xmlns:p14="http://schemas.microsoft.com/office/powerpoint/2010/main" r:embed="rId13"/>
              </p:ext>
            </p:extLst>
          </p:nvPr>
        </p:nvPicPr>
        <p:blipFill>
          <a:blip r:embed="rId28"/>
          <a:stretch>
            <a:fillRect/>
          </a:stretch>
        </p:blipFill>
        <p:spPr>
          <a:xfrm>
            <a:off x="1566750" y="4139336"/>
            <a:ext cx="487363" cy="487363"/>
          </a:xfrm>
          <a:prstGeom prst="rect">
            <a:avLst/>
          </a:prstGeom>
          <a:solidFill>
            <a:srgbClr val="FFFF00"/>
          </a:solidFill>
        </p:spPr>
      </p:pic>
      <p:pic>
        <p:nvPicPr>
          <p:cNvPr id="18" name="Picture 4"/>
          <p:cNvPicPr>
            <a:picLocks noChangeAspect="1" noChangeArrowheads="1"/>
          </p:cNvPicPr>
          <p:nvPr/>
        </p:nvPicPr>
        <p:blipFill rotWithShape="1">
          <a:blip r:embed="rId29" cstate="print">
            <a:extLst>
              <a:ext uri="{BEBA8EAE-BF5A-486C-A8C5-ECC9F3942E4B}">
                <a14:imgProps xmlns:a14="http://schemas.microsoft.com/office/drawing/2010/main">
                  <a14:imgLayer r:embed="rId30">
                    <a14:imgEffect>
                      <a14:backgroundRemoval t="51335" b="91904" l="29591" r="63654">
                        <a14:foregroundMark x1="42816" y1="69128" x2="42816" y2="69128"/>
                        <a14:foregroundMark x1="54995" y1="63345" x2="54995" y2="64591"/>
                        <a14:foregroundMark x1="30923" y1="72064" x2="30923" y2="72064"/>
                        <a14:foregroundMark x1="31874" y1="91904" x2="31874" y2="91904"/>
                        <a14:backgroundMark x1="47954" y1="62189" x2="47954" y2="62189"/>
                        <a14:backgroundMark x1="47288" y1="66993" x2="47288" y2="66993"/>
                        <a14:backgroundMark x1="48906" y1="75356" x2="48906" y2="75356"/>
                        <a14:backgroundMark x1="89343" y1="84964" x2="89343" y2="8496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6076" t="50000" r="36962" b="18900"/>
          <a:stretch/>
        </p:blipFill>
        <p:spPr bwMode="auto">
          <a:xfrm>
            <a:off x="3555630" y="2999818"/>
            <a:ext cx="1757086" cy="1581396"/>
          </a:xfrm>
          <a:prstGeom prst="rect">
            <a:avLst/>
          </a:prstGeom>
          <a:solidFill>
            <a:schemeClr val="bg1"/>
          </a:solidFill>
          <a:ln w="57150">
            <a:solidFill>
              <a:srgbClr val="002060"/>
            </a:solidFill>
            <a:miter lim="800000"/>
            <a:headEnd/>
            <a:tailEnd/>
          </a:ln>
          <a:effectLst/>
          <a:extLst/>
        </p:spPr>
      </p:pic>
      <p:pic>
        <p:nvPicPr>
          <p:cNvPr id="19" name="Picture 3"/>
          <p:cNvPicPr>
            <a:picLocks noChangeAspect="1" noChangeArrowheads="1"/>
          </p:cNvPicPr>
          <p:nvPr/>
        </p:nvPicPr>
        <p:blipFill rotWithShape="1">
          <a:blip r:embed="rId31" cstate="print">
            <a:extLst>
              <a:ext uri="{BEBA8EAE-BF5A-486C-A8C5-ECC9F3942E4B}">
                <a14:imgProps xmlns:a14="http://schemas.microsoft.com/office/drawing/2010/main">
                  <a14:imgLayer r:embed="rId32">
                    <a14:imgEffect>
                      <a14:backgroundRemoval t="11813" b="29251" l="67123" r="8421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4986" t="9633" r="13645" b="68569"/>
          <a:stretch/>
        </p:blipFill>
        <p:spPr bwMode="auto">
          <a:xfrm>
            <a:off x="5648046" y="2973932"/>
            <a:ext cx="1548509" cy="1641884"/>
          </a:xfrm>
          <a:prstGeom prst="rect">
            <a:avLst/>
          </a:prstGeom>
          <a:solidFill>
            <a:schemeClr val="bg1"/>
          </a:solidFill>
          <a:ln w="38100">
            <a:solidFill>
              <a:srgbClr val="00B050"/>
            </a:solidFill>
            <a:miter lim="800000"/>
            <a:headEnd/>
            <a:tailEnd/>
          </a:ln>
          <a:effectLst/>
          <a:extLst/>
        </p:spPr>
      </p:pic>
      <p:sp>
        <p:nvSpPr>
          <p:cNvPr id="20" name="Управляющая кнопка: далее 19">
            <a:hlinkClick r:id="" action="ppaction://hlinkshowjump?jump=nextslide" highlightClick="1"/>
          </p:cNvPr>
          <p:cNvSpPr/>
          <p:nvPr/>
        </p:nvSpPr>
        <p:spPr>
          <a:xfrm>
            <a:off x="7757220" y="6327315"/>
            <a:ext cx="1092383" cy="360040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2" name="пь.m4a">
            <a:hlinkClick r:id="" action="ppaction://media"/>
          </p:cNvPr>
          <p:cNvPicPr>
            <a:picLocks noChangeAspect="1"/>
          </p:cNvPicPr>
          <p:nvPr>
            <a:audioFile r:link="rId16"/>
            <p:extLst>
              <p:ext uri="{DAA4B4D4-6D71-4841-9C94-3DE7FCFB9230}">
                <p14:media xmlns:p14="http://schemas.microsoft.com/office/powerpoint/2010/main" r:embed="rId15"/>
              </p:ext>
            </p:extLst>
          </p:nvPr>
        </p:nvPicPr>
        <p:blipFill>
          <a:blip r:embed="rId33"/>
          <a:stretch>
            <a:fillRect/>
          </a:stretch>
        </p:blipFill>
        <p:spPr>
          <a:xfrm>
            <a:off x="6653631" y="2973932"/>
            <a:ext cx="487363" cy="487363"/>
          </a:xfrm>
          <a:prstGeom prst="rect">
            <a:avLst/>
          </a:prstGeom>
        </p:spPr>
      </p:pic>
      <p:pic>
        <p:nvPicPr>
          <p:cNvPr id="13" name="ппп.m4a">
            <a:hlinkClick r:id="" action="ppaction://media"/>
          </p:cNvPr>
          <p:cNvPicPr>
            <a:picLocks noChangeAspect="1"/>
          </p:cNvPicPr>
          <p:nvPr>
            <a:audioFile r:link="rId18"/>
            <p:extLst>
              <p:ext uri="{DAA4B4D4-6D71-4841-9C94-3DE7FCFB9230}">
                <p14:media xmlns:p14="http://schemas.microsoft.com/office/powerpoint/2010/main" r:embed="rId17"/>
              </p:ext>
            </p:extLst>
          </p:nvPr>
        </p:nvPicPr>
        <p:blipFill>
          <a:blip r:embed="rId33"/>
          <a:stretch>
            <a:fillRect/>
          </a:stretch>
        </p:blipFill>
        <p:spPr>
          <a:xfrm>
            <a:off x="4256396" y="3040925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110886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childTnLst>
                                    <p:cmd type="call" cmd="playFrom(0.0)">
                                      <p:cBhvr>
                                        <p:cTn id="6" dur="453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 nodeType="clickPar">
                      <p:stCondLst>
                        <p:cond delay="0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childTnLst>
                                    <p:cmd type="call" cmd="playFrom(0.0)">
                                      <p:cBhvr>
                                        <p:cTn id="12" dur="470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 nodeType="clickPar">
                      <p:stCondLst>
                        <p:cond delay="0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childTnLst>
                                    <p:cmd type="call" cmd="playFrom(0.0)">
                                      <p:cBhvr>
                                        <p:cTn id="18" dur="349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19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 nodeType="clickPar">
                      <p:stCondLst>
                        <p:cond delay="0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mediacall" presetSubtype="0" fill="hold" nodeType="clickEffect">
                                  <p:childTnLst>
                                    <p:cmd type="call" cmd="playFrom(0.0)">
                                      <p:cBhvr>
                                        <p:cTn id="24" dur="6723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 vol="80000">
                <p:cTn id="25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 nodeType="clickPar">
                      <p:stCondLst>
                        <p:cond delay="0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mediacall" presetSubtype="0" fill="hold" nodeType="clickEffect">
                                  <p:childTnLst>
                                    <p:cmd type="call" cmd="playFrom(0.0)">
                                      <p:cBhvr>
                                        <p:cTn id="30" dur="5967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audio>
              <p:cMediaNode vol="80000">
                <p:cTn id="31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 nodeType="clickPar">
                      <p:stCondLst>
                        <p:cond delay="0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mediacall" presetSubtype="0" fill="hold" nodeType="clickEffect">
                                  <p:childTnLst>
                                    <p:cmd type="call" cmd="playFrom(0.0)">
                                      <p:cBhvr>
                                        <p:cTn id="36" dur="6432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audio>
              <p:cMediaNode vol="80000">
                <p:cTn id="3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 nodeType="clickPar">
                      <p:stCondLst>
                        <p:cond delay="0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mediacall" presetSubtype="0" fill="hold" nodeType="clickEffect">
                                  <p:childTnLst>
                                    <p:cmd type="call" cmd="playFrom(0.0)">
                                      <p:cBhvr>
                                        <p:cTn id="42" dur="9697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audio>
              <p:cMediaNode vol="80000">
                <p:cTn id="43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8" dur="6274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audio>
              <p:cMediaNode vol="80000">
                <p:cTn id="4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4" dur="6159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audio>
              <p:cMediaNode vol="80000">
                <p:cTn id="5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116632"/>
            <a:ext cx="8376992" cy="648072"/>
          </a:xfrm>
        </p:spPr>
        <p:txBody>
          <a:bodyPr>
            <a:normAutofit/>
          </a:bodyPr>
          <a:lstStyle/>
          <a:p>
            <a:pPr algn="ctr"/>
            <a:r>
              <a:rPr lang="ru-RU" sz="1400" b="1" smtClean="0"/>
              <a:t>Повторяй за мной, песенки пой.</a:t>
            </a:r>
            <a:br>
              <a:rPr lang="ru-RU" sz="1400" b="1" smtClean="0"/>
            </a:br>
            <a:r>
              <a:rPr lang="ru-RU" sz="1400" b="1" smtClean="0"/>
              <a:t>Выбери звукосочетания к этим песенкам</a:t>
            </a:r>
            <a:endParaRPr lang="ru-RU" sz="1400" b="1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56331" y="5144687"/>
            <a:ext cx="1350803" cy="13025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779912" y="5249098"/>
            <a:ext cx="1350803" cy="13025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1" name="Прямоугольник 20"/>
          <p:cNvSpPr/>
          <p:nvPr/>
        </p:nvSpPr>
        <p:spPr>
          <a:xfrm>
            <a:off x="3688964" y="5084820"/>
            <a:ext cx="5455035" cy="1674429"/>
          </a:xfrm>
          <a:prstGeom prst="rect">
            <a:avLst/>
          </a:prstGeom>
          <a:noFill/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рямоугольник 21"/>
          <p:cNvSpPr/>
          <p:nvPr/>
        </p:nvSpPr>
        <p:spPr>
          <a:xfrm>
            <a:off x="187657" y="3231222"/>
            <a:ext cx="3190642" cy="157025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Прямоугольник 22"/>
          <p:cNvSpPr/>
          <p:nvPr/>
        </p:nvSpPr>
        <p:spPr>
          <a:xfrm>
            <a:off x="230039" y="4900589"/>
            <a:ext cx="3148260" cy="1674429"/>
          </a:xfrm>
          <a:prstGeom prst="rect">
            <a:avLst/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Прямоугольник 23"/>
          <p:cNvSpPr/>
          <p:nvPr/>
        </p:nvSpPr>
        <p:spPr>
          <a:xfrm>
            <a:off x="4486357" y="1356911"/>
            <a:ext cx="4221143" cy="1674429"/>
          </a:xfrm>
          <a:prstGeom prst="rect">
            <a:avLst/>
          </a:prstGeom>
          <a:noFill/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Прямоугольник 24"/>
          <p:cNvSpPr/>
          <p:nvPr/>
        </p:nvSpPr>
        <p:spPr>
          <a:xfrm>
            <a:off x="3990201" y="3238749"/>
            <a:ext cx="4056180" cy="1562727"/>
          </a:xfrm>
          <a:prstGeom prst="rect">
            <a:avLst/>
          </a:prstGeom>
          <a:noFill/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Прямоугольник 25"/>
          <p:cNvSpPr/>
          <p:nvPr/>
        </p:nvSpPr>
        <p:spPr>
          <a:xfrm>
            <a:off x="187657" y="1367737"/>
            <a:ext cx="3190642" cy="1674429"/>
          </a:xfrm>
          <a:prstGeom prst="rect">
            <a:avLst/>
          </a:prstGeom>
          <a:noFill/>
          <a:ln w="381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56331" y="1452251"/>
            <a:ext cx="1457325" cy="1401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99138" y="3727293"/>
            <a:ext cx="865187" cy="828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145559" y="1940802"/>
            <a:ext cx="865187" cy="828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138613" y="3805115"/>
            <a:ext cx="865187" cy="828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749250" y="5695706"/>
            <a:ext cx="865187" cy="828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6" name="Picture 8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597981" y="1480198"/>
            <a:ext cx="1450975" cy="1408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7" name="Picture 9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127177" y="3270230"/>
            <a:ext cx="1450975" cy="1408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8" name="Picture 10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323468" y="5272430"/>
            <a:ext cx="1342239" cy="13025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4169" y="1461498"/>
            <a:ext cx="1544083" cy="13987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9" name="Picture 2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07354" y="1461497"/>
            <a:ext cx="1544083" cy="13987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" name="Picture 2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5681" y="5021208"/>
            <a:ext cx="1544083" cy="13987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" name="Picture 2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8103" y="5176307"/>
            <a:ext cx="1437619" cy="13987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2" name="Picture 3"/>
          <p:cNvPicPr>
            <a:picLocks noChangeAspect="1" noChangeArrowheads="1"/>
          </p:cNvPicPr>
          <p:nvPr/>
        </p:nvPicPr>
        <p:blipFill rotWithShape="1">
          <a:blip r:embed="rId19" cstate="print">
            <a:extLst>
              <a:ext uri="{BEBA8EAE-BF5A-486C-A8C5-ECC9F3942E4B}">
                <a14:imgProps xmlns:a14="http://schemas.microsoft.com/office/drawing/2010/main">
                  <a14:imgLayer r:embed="rId20">
                    <a14:imgEffect>
                      <a14:backgroundRemoval t="11813" b="29251" l="67123" r="8421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4986" t="9633" r="13645" b="68569"/>
          <a:stretch/>
        </p:blipFill>
        <p:spPr bwMode="auto">
          <a:xfrm>
            <a:off x="1782978" y="3327751"/>
            <a:ext cx="1291784" cy="1369679"/>
          </a:xfrm>
          <a:prstGeom prst="rect">
            <a:avLst/>
          </a:prstGeom>
          <a:solidFill>
            <a:schemeClr val="bg1"/>
          </a:solidFill>
          <a:ln w="38100">
            <a:solidFill>
              <a:srgbClr val="00B050"/>
            </a:solidFill>
            <a:miter lim="800000"/>
            <a:headEnd/>
            <a:tailEnd/>
          </a:ln>
          <a:effectLst/>
          <a:extLst/>
        </p:spPr>
      </p:pic>
      <p:pic>
        <p:nvPicPr>
          <p:cNvPr id="43" name="Picture 3"/>
          <p:cNvPicPr>
            <a:picLocks noChangeAspect="1" noChangeArrowheads="1"/>
          </p:cNvPicPr>
          <p:nvPr/>
        </p:nvPicPr>
        <p:blipFill rotWithShape="1">
          <a:blip r:embed="rId19" cstate="print">
            <a:extLst>
              <a:ext uri="{BEBA8EAE-BF5A-486C-A8C5-ECC9F3942E4B}">
                <a14:imgProps xmlns:a14="http://schemas.microsoft.com/office/drawing/2010/main">
                  <a14:imgLayer r:embed="rId20">
                    <a14:imgEffect>
                      <a14:backgroundRemoval t="11813" b="29251" l="67123" r="8421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4986" t="9633" r="13645" b="68569"/>
          <a:stretch/>
        </p:blipFill>
        <p:spPr bwMode="auto">
          <a:xfrm>
            <a:off x="6665707" y="3304719"/>
            <a:ext cx="1291784" cy="1369679"/>
          </a:xfrm>
          <a:prstGeom prst="rect">
            <a:avLst/>
          </a:prstGeom>
          <a:solidFill>
            <a:schemeClr val="bg1"/>
          </a:solidFill>
          <a:ln w="38100">
            <a:solidFill>
              <a:srgbClr val="00B050"/>
            </a:solidFill>
            <a:miter lim="800000"/>
            <a:headEnd/>
            <a:tailEnd/>
          </a:ln>
          <a:effectLst/>
          <a:extLst/>
        </p:spPr>
      </p:pic>
      <p:sp>
        <p:nvSpPr>
          <p:cNvPr id="44" name="Управляющая кнопка: далее 43">
            <a:hlinkClick r:id="" action="ppaction://hlinkshowjump?jump=nextslide" highlightClick="1"/>
          </p:cNvPr>
          <p:cNvSpPr/>
          <p:nvPr/>
        </p:nvSpPr>
        <p:spPr>
          <a:xfrm>
            <a:off x="8257819" y="4132614"/>
            <a:ext cx="787235" cy="360040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ап.m4a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21"/>
          <a:stretch>
            <a:fillRect/>
          </a:stretch>
        </p:blipFill>
        <p:spPr>
          <a:xfrm>
            <a:off x="1282723" y="548680"/>
            <a:ext cx="487363" cy="487363"/>
          </a:xfrm>
          <a:prstGeom prst="rect">
            <a:avLst/>
          </a:prstGeom>
          <a:ln>
            <a:solidFill>
              <a:srgbClr val="FFFF00"/>
            </a:solidFill>
          </a:ln>
        </p:spPr>
      </p:pic>
      <p:pic>
        <p:nvPicPr>
          <p:cNvPr id="11" name="упь.m4a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21"/>
          <a:stretch>
            <a:fillRect/>
          </a:stretch>
        </p:blipFill>
        <p:spPr>
          <a:xfrm>
            <a:off x="2169245" y="548680"/>
            <a:ext cx="487363" cy="487363"/>
          </a:xfrm>
          <a:prstGeom prst="rect">
            <a:avLst/>
          </a:prstGeom>
          <a:ln>
            <a:solidFill>
              <a:srgbClr val="FFFF00"/>
            </a:solidFill>
          </a:ln>
        </p:spPr>
      </p:pic>
      <p:pic>
        <p:nvPicPr>
          <p:cNvPr id="12" name="ип.m4a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21"/>
          <a:stretch>
            <a:fillRect/>
          </a:stretch>
        </p:blipFill>
        <p:spPr>
          <a:xfrm>
            <a:off x="429064" y="548679"/>
            <a:ext cx="487363" cy="487363"/>
          </a:xfrm>
          <a:prstGeom prst="rect">
            <a:avLst/>
          </a:prstGeom>
          <a:ln>
            <a:solidFill>
              <a:srgbClr val="FFFF00"/>
            </a:solidFill>
          </a:ln>
        </p:spPr>
      </p:pic>
      <p:pic>
        <p:nvPicPr>
          <p:cNvPr id="13" name="ауп.m4a">
            <a:hlinkClick r:id="" action="ppaction://media"/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21"/>
          <a:stretch>
            <a:fillRect/>
          </a:stretch>
        </p:blipFill>
        <p:spPr>
          <a:xfrm>
            <a:off x="8346912" y="506737"/>
            <a:ext cx="487363" cy="487363"/>
          </a:xfrm>
          <a:prstGeom prst="rect">
            <a:avLst/>
          </a:prstGeom>
          <a:ln>
            <a:solidFill>
              <a:srgbClr val="FFFF00"/>
            </a:solidFill>
          </a:ln>
        </p:spPr>
      </p:pic>
      <p:pic>
        <p:nvPicPr>
          <p:cNvPr id="14" name="уапь.m4a">
            <a:hlinkClick r:id="" action="ppaction://media"/>
          </p:cNvPr>
          <p:cNvPicPr>
            <a:picLocks noChangeAspect="1"/>
          </p:cNvPicPr>
          <p:nvPr>
            <a:audi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21"/>
          <a:stretch>
            <a:fillRect/>
          </a:stretch>
        </p:blipFill>
        <p:spPr>
          <a:xfrm>
            <a:off x="6620918" y="516234"/>
            <a:ext cx="487363" cy="487363"/>
          </a:xfrm>
          <a:prstGeom prst="rect">
            <a:avLst/>
          </a:prstGeom>
          <a:ln>
            <a:solidFill>
              <a:srgbClr val="FFFF00"/>
            </a:solidFill>
          </a:ln>
        </p:spPr>
      </p:pic>
      <p:pic>
        <p:nvPicPr>
          <p:cNvPr id="15" name="иауп.m4a">
            <a:hlinkClick r:id="" action="ppaction://media"/>
          </p:cNvPr>
          <p:cNvPicPr>
            <a:picLocks noChangeAspect="1"/>
          </p:cNvPicPr>
          <p:nvPr>
            <a:audioFile r:link="rId12"/>
            <p:extLst>
              <p:ext uri="{DAA4B4D4-6D71-4841-9C94-3DE7FCFB9230}">
                <p14:media xmlns:p14="http://schemas.microsoft.com/office/powerpoint/2010/main" r:embed="rId11"/>
              </p:ext>
            </p:extLst>
          </p:nvPr>
        </p:nvPicPr>
        <p:blipFill>
          <a:blip r:embed="rId21"/>
          <a:stretch>
            <a:fillRect/>
          </a:stretch>
        </p:blipFill>
        <p:spPr>
          <a:xfrm>
            <a:off x="7559018" y="506736"/>
            <a:ext cx="487363" cy="487363"/>
          </a:xfrm>
          <a:prstGeom prst="rect">
            <a:avLst/>
          </a:prstGeom>
          <a:ln>
            <a:solidFill>
              <a:srgbClr val="FFFF00"/>
            </a:solidFill>
          </a:ln>
        </p:spPr>
      </p:pic>
    </p:spTree>
    <p:extLst>
      <p:ext uri="{BB962C8B-B14F-4D97-AF65-F5344CB8AC3E}">
        <p14:creationId xmlns:p14="http://schemas.microsoft.com/office/powerpoint/2010/main" val="238336821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507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5255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5252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audio>
              <p:cMediaNode vol="8000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" dur="6050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audio>
              <p:cMediaNode vol="80000">
                <p:cTn id="2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0" dur="5438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audio>
              <p:cMediaNode vol="80000">
                <p:cTn id="3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6" dur="7324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audio>
              <p:cMediaNode vol="80000">
                <p:cTn id="3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116632"/>
            <a:ext cx="8449000" cy="432048"/>
          </a:xfrm>
        </p:spPr>
        <p:txBody>
          <a:bodyPr>
            <a:noAutofit/>
          </a:bodyPr>
          <a:lstStyle/>
          <a:p>
            <a:pPr algn="ctr"/>
            <a:r>
              <a:rPr lang="ru-RU" sz="2000" b="1" dirty="0">
                <a:solidFill>
                  <a:schemeClr val="accent6">
                    <a:lumMod val="50000"/>
                  </a:schemeClr>
                </a:solidFill>
              </a:rPr>
              <a:t>А теперь, спойте эти песенки сами!</a:t>
            </a:r>
          </a:p>
        </p:txBody>
      </p:sp>
      <p:sp>
        <p:nvSpPr>
          <p:cNvPr id="21" name="Прямоугольник 20"/>
          <p:cNvSpPr/>
          <p:nvPr/>
        </p:nvSpPr>
        <p:spPr>
          <a:xfrm>
            <a:off x="4024129" y="5002580"/>
            <a:ext cx="3284176" cy="1674429"/>
          </a:xfrm>
          <a:prstGeom prst="rect">
            <a:avLst/>
          </a:prstGeom>
          <a:noFill/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187657" y="3231222"/>
            <a:ext cx="3190642" cy="157025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238009" y="5002579"/>
            <a:ext cx="3148260" cy="1674429"/>
          </a:xfrm>
          <a:prstGeom prst="rect">
            <a:avLst/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4024129" y="1356911"/>
            <a:ext cx="3284177" cy="1674429"/>
          </a:xfrm>
          <a:prstGeom prst="rect">
            <a:avLst/>
          </a:prstGeom>
          <a:noFill/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4024129" y="3200524"/>
            <a:ext cx="3284176" cy="1674429"/>
          </a:xfrm>
          <a:prstGeom prst="rect">
            <a:avLst/>
          </a:prstGeom>
          <a:noFill/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187657" y="1367737"/>
            <a:ext cx="3190642" cy="1674429"/>
          </a:xfrm>
          <a:prstGeom prst="rect">
            <a:avLst/>
          </a:prstGeom>
          <a:noFill/>
          <a:ln w="381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918882" y="3416184"/>
            <a:ext cx="172819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7200" dirty="0" smtClean="0">
                <a:solidFill>
                  <a:prstClr val="black"/>
                </a:solidFill>
              </a:rPr>
              <a:t>а</a:t>
            </a:r>
            <a:r>
              <a:rPr lang="ru-RU" sz="7200" dirty="0">
                <a:solidFill>
                  <a:prstClr val="black"/>
                </a:solidFill>
              </a:rPr>
              <a:t>п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043608" y="1593960"/>
            <a:ext cx="1476686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7200" dirty="0" err="1" smtClean="0">
                <a:solidFill>
                  <a:prstClr val="black"/>
                </a:solidFill>
              </a:rPr>
              <a:t>упь</a:t>
            </a:r>
            <a:endParaRPr lang="ru-RU" sz="7200" dirty="0">
              <a:solidFill>
                <a:prstClr val="black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057439" y="5083340"/>
            <a:ext cx="1154483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7200" dirty="0" err="1" smtClean="0">
                <a:solidFill>
                  <a:prstClr val="black"/>
                </a:solidFill>
              </a:rPr>
              <a:t>ип</a:t>
            </a:r>
            <a:endParaRPr lang="ru-RU" sz="7200" dirty="0">
              <a:solidFill>
                <a:prstClr val="black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898441" y="5239628"/>
            <a:ext cx="1519519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7200" dirty="0" err="1" smtClean="0">
                <a:solidFill>
                  <a:prstClr val="black"/>
                </a:solidFill>
              </a:rPr>
              <a:t>ау</a:t>
            </a:r>
            <a:r>
              <a:rPr lang="ru-RU" sz="7200" dirty="0" err="1">
                <a:solidFill>
                  <a:prstClr val="black"/>
                </a:solidFill>
              </a:rPr>
              <a:t>п</a:t>
            </a:r>
            <a:endParaRPr lang="ru-RU" sz="7200" dirty="0">
              <a:solidFill>
                <a:prstClr val="black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764255" y="1604786"/>
            <a:ext cx="1959319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7200" dirty="0" err="1" smtClean="0">
                <a:solidFill>
                  <a:prstClr val="black"/>
                </a:solidFill>
              </a:rPr>
              <a:t>уапь</a:t>
            </a:r>
            <a:endParaRPr lang="ru-RU" sz="7200" dirty="0">
              <a:solidFill>
                <a:prstClr val="black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652381" y="3418628"/>
            <a:ext cx="2011641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7200" dirty="0" err="1" smtClean="0">
                <a:solidFill>
                  <a:prstClr val="black"/>
                </a:solidFill>
              </a:rPr>
              <a:t>иау</a:t>
            </a:r>
            <a:r>
              <a:rPr lang="ru-RU" sz="7200" dirty="0" err="1">
                <a:solidFill>
                  <a:prstClr val="black"/>
                </a:solidFill>
              </a:rPr>
              <a:t>п</a:t>
            </a:r>
            <a:endParaRPr lang="ru-RU" sz="7200" dirty="0">
              <a:solidFill>
                <a:prstClr val="black"/>
              </a:solidFill>
            </a:endParaRPr>
          </a:p>
        </p:txBody>
      </p:sp>
      <p:sp>
        <p:nvSpPr>
          <p:cNvPr id="27" name="Управляющая кнопка: далее 26">
            <a:hlinkClick r:id="" action="ppaction://hlinkshowjump?jump=nextslide" highlightClick="1"/>
          </p:cNvPr>
          <p:cNvSpPr/>
          <p:nvPr/>
        </p:nvSpPr>
        <p:spPr>
          <a:xfrm>
            <a:off x="7757220" y="6327315"/>
            <a:ext cx="1092383" cy="360040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9515193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812" y="116632"/>
            <a:ext cx="8487739" cy="504056"/>
          </a:xfrm>
        </p:spPr>
        <p:txBody>
          <a:bodyPr>
            <a:normAutofit fontScale="90000"/>
          </a:bodyPr>
          <a:lstStyle/>
          <a:p>
            <a:pPr algn="ctr"/>
            <a:r>
              <a:rPr lang="ru-RU" sz="1400" b="1" smtClean="0"/>
              <a:t>Повторяй за мной, песенки пой.</a:t>
            </a:r>
            <a:br>
              <a:rPr lang="ru-RU" sz="1400" b="1" smtClean="0"/>
            </a:br>
            <a:r>
              <a:rPr lang="ru-RU" sz="1400" b="1" smtClean="0"/>
              <a:t>Выбери звукосочетания к этим песенкам</a:t>
            </a:r>
            <a:endParaRPr lang="ru-RU" sz="1400" b="1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799228" y="5108912"/>
            <a:ext cx="1350803" cy="13025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246125" y="5329113"/>
            <a:ext cx="1350803" cy="13025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1" name="Прямоугольник 20"/>
          <p:cNvSpPr/>
          <p:nvPr/>
        </p:nvSpPr>
        <p:spPr>
          <a:xfrm>
            <a:off x="3688964" y="5084820"/>
            <a:ext cx="5455035" cy="1674429"/>
          </a:xfrm>
          <a:prstGeom prst="rect">
            <a:avLst/>
          </a:prstGeom>
          <a:noFill/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187657" y="3231222"/>
            <a:ext cx="3190642" cy="157025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230039" y="4900589"/>
            <a:ext cx="3148260" cy="1674429"/>
          </a:xfrm>
          <a:prstGeom prst="rect">
            <a:avLst/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4486357" y="1356911"/>
            <a:ext cx="4221143" cy="1674429"/>
          </a:xfrm>
          <a:prstGeom prst="rect">
            <a:avLst/>
          </a:prstGeom>
          <a:noFill/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4024128" y="3200524"/>
            <a:ext cx="4242863" cy="1674429"/>
          </a:xfrm>
          <a:prstGeom prst="rect">
            <a:avLst/>
          </a:prstGeom>
          <a:noFill/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187657" y="1367737"/>
            <a:ext cx="3190642" cy="1674429"/>
          </a:xfrm>
          <a:prstGeom prst="rect">
            <a:avLst/>
          </a:prstGeom>
          <a:noFill/>
          <a:ln w="381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756469" y="1504069"/>
            <a:ext cx="1457325" cy="1401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052537" y="3623400"/>
            <a:ext cx="865187" cy="828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825003" y="1925091"/>
            <a:ext cx="865187" cy="828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731741" y="3906900"/>
            <a:ext cx="865187" cy="828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183913" y="5645638"/>
            <a:ext cx="865187" cy="828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6" name="Picture 8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198229" y="1504069"/>
            <a:ext cx="1450975" cy="1408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7" name="Picture 9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749250" y="3379565"/>
            <a:ext cx="1450975" cy="1408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8" name="Picture 10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749250" y="5342136"/>
            <a:ext cx="1342239" cy="13025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9" name="Picture 3"/>
          <p:cNvPicPr>
            <a:picLocks noChangeAspect="1" noChangeArrowheads="1"/>
          </p:cNvPicPr>
          <p:nvPr/>
        </p:nvPicPr>
        <p:blipFill rotWithShape="1">
          <a:blip r:embed="rId19" cstate="print">
            <a:extLst>
              <a:ext uri="{BEBA8EAE-BF5A-486C-A8C5-ECC9F3942E4B}">
                <a14:imgProps xmlns:a14="http://schemas.microsoft.com/office/drawing/2010/main">
                  <a14:imgLayer r:embed="rId20">
                    <a14:imgEffect>
                      <a14:backgroundRemoval t="11813" b="29251" l="67123" r="8421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4986" t="9633" r="13645" b="68569"/>
          <a:stretch/>
        </p:blipFill>
        <p:spPr bwMode="auto">
          <a:xfrm>
            <a:off x="319022" y="5041821"/>
            <a:ext cx="1291784" cy="1369679"/>
          </a:xfrm>
          <a:prstGeom prst="rect">
            <a:avLst/>
          </a:prstGeom>
          <a:solidFill>
            <a:schemeClr val="bg1"/>
          </a:solidFill>
          <a:ln w="38100">
            <a:solidFill>
              <a:srgbClr val="00B050"/>
            </a:solidFill>
            <a:miter lim="800000"/>
            <a:headEnd/>
            <a:tailEnd/>
          </a:ln>
          <a:effectLst/>
          <a:extLst/>
        </p:spPr>
      </p:pic>
      <p:pic>
        <p:nvPicPr>
          <p:cNvPr id="40" name="Picture 3"/>
          <p:cNvPicPr>
            <a:picLocks noChangeAspect="1" noChangeArrowheads="1"/>
          </p:cNvPicPr>
          <p:nvPr/>
        </p:nvPicPr>
        <p:blipFill rotWithShape="1">
          <a:blip r:embed="rId19" cstate="print">
            <a:extLst>
              <a:ext uri="{BEBA8EAE-BF5A-486C-A8C5-ECC9F3942E4B}">
                <a14:imgProps xmlns:a14="http://schemas.microsoft.com/office/drawing/2010/main">
                  <a14:imgLayer r:embed="rId20">
                    <a14:imgEffect>
                      <a14:backgroundRemoval t="11813" b="29251" l="67123" r="8421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4986" t="9633" r="13645" b="68569"/>
          <a:stretch/>
        </p:blipFill>
        <p:spPr bwMode="auto">
          <a:xfrm>
            <a:off x="3840465" y="5262022"/>
            <a:ext cx="1291784" cy="1369679"/>
          </a:xfrm>
          <a:prstGeom prst="rect">
            <a:avLst/>
          </a:prstGeom>
          <a:solidFill>
            <a:schemeClr val="bg1"/>
          </a:solidFill>
          <a:ln w="38100">
            <a:solidFill>
              <a:srgbClr val="00B050"/>
            </a:solidFill>
            <a:miter lim="800000"/>
            <a:headEnd/>
            <a:tailEnd/>
          </a:ln>
          <a:effectLst/>
          <a:extLst/>
        </p:spPr>
      </p:pic>
      <p:pic>
        <p:nvPicPr>
          <p:cNvPr id="41" name="Picture 2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1746" y="1494769"/>
            <a:ext cx="1406336" cy="13987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2" name="Picture 2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7054" y="1494768"/>
            <a:ext cx="1406336" cy="13987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3" name="Picture 2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146" y="3322937"/>
            <a:ext cx="1406336" cy="13987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4" name="Picture 2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0" y="3357781"/>
            <a:ext cx="1406336" cy="13987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5" name="Управляющая кнопка: далее 44">
            <a:hlinkClick r:id="" action="ppaction://hlinkshowjump?jump=nextslide" highlightClick="1"/>
          </p:cNvPr>
          <p:cNvSpPr/>
          <p:nvPr/>
        </p:nvSpPr>
        <p:spPr>
          <a:xfrm>
            <a:off x="8467783" y="4303802"/>
            <a:ext cx="546192" cy="247703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" name="па.m4a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22"/>
          <a:stretch>
            <a:fillRect/>
          </a:stretch>
        </p:blipFill>
        <p:spPr>
          <a:xfrm>
            <a:off x="2241449" y="476672"/>
            <a:ext cx="487363" cy="487363"/>
          </a:xfrm>
          <a:prstGeom prst="rect">
            <a:avLst/>
          </a:prstGeom>
          <a:ln>
            <a:solidFill>
              <a:srgbClr val="FFFF00"/>
            </a:solidFill>
          </a:ln>
        </p:spPr>
      </p:pic>
      <p:pic>
        <p:nvPicPr>
          <p:cNvPr id="11" name="пу.m4a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22"/>
          <a:stretch>
            <a:fillRect/>
          </a:stretch>
        </p:blipFill>
        <p:spPr>
          <a:xfrm>
            <a:off x="477551" y="430158"/>
            <a:ext cx="487363" cy="487363"/>
          </a:xfrm>
          <a:prstGeom prst="rect">
            <a:avLst/>
          </a:prstGeom>
          <a:ln>
            <a:solidFill>
              <a:srgbClr val="FFFF00"/>
            </a:solidFill>
          </a:ln>
        </p:spPr>
      </p:pic>
      <p:pic>
        <p:nvPicPr>
          <p:cNvPr id="12" name="пи.m4a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22"/>
          <a:stretch>
            <a:fillRect/>
          </a:stretch>
        </p:blipFill>
        <p:spPr>
          <a:xfrm>
            <a:off x="1393767" y="430157"/>
            <a:ext cx="487363" cy="487363"/>
          </a:xfrm>
          <a:prstGeom prst="rect">
            <a:avLst/>
          </a:prstGeom>
          <a:ln>
            <a:solidFill>
              <a:srgbClr val="FFFF00"/>
            </a:solidFill>
          </a:ln>
        </p:spPr>
      </p:pic>
      <p:pic>
        <p:nvPicPr>
          <p:cNvPr id="13" name="пау.m4a">
            <a:hlinkClick r:id="" action="ppaction://media"/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22"/>
          <a:stretch>
            <a:fillRect/>
          </a:stretch>
        </p:blipFill>
        <p:spPr>
          <a:xfrm>
            <a:off x="7420369" y="476672"/>
            <a:ext cx="487363" cy="487363"/>
          </a:xfrm>
          <a:prstGeom prst="rect">
            <a:avLst/>
          </a:prstGeom>
          <a:ln>
            <a:solidFill>
              <a:srgbClr val="FFFF00"/>
            </a:solidFill>
          </a:ln>
        </p:spPr>
      </p:pic>
      <p:pic>
        <p:nvPicPr>
          <p:cNvPr id="14" name="пуа.m4a">
            <a:hlinkClick r:id="" action="ppaction://media"/>
          </p:cNvPr>
          <p:cNvPicPr>
            <a:picLocks noChangeAspect="1"/>
          </p:cNvPicPr>
          <p:nvPr>
            <a:audi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22"/>
          <a:stretch>
            <a:fillRect/>
          </a:stretch>
        </p:blipFill>
        <p:spPr>
          <a:xfrm>
            <a:off x="6680034" y="476672"/>
            <a:ext cx="487363" cy="487363"/>
          </a:xfrm>
          <a:prstGeom prst="rect">
            <a:avLst/>
          </a:prstGeom>
          <a:ln>
            <a:solidFill>
              <a:srgbClr val="FFFF00"/>
            </a:solidFill>
          </a:ln>
        </p:spPr>
      </p:pic>
      <p:pic>
        <p:nvPicPr>
          <p:cNvPr id="15" name="пиау.m4a">
            <a:hlinkClick r:id="" action="ppaction://media"/>
          </p:cNvPr>
          <p:cNvPicPr>
            <a:picLocks noChangeAspect="1"/>
          </p:cNvPicPr>
          <p:nvPr>
            <a:audioFile r:link="rId12"/>
            <p:extLst>
              <p:ext uri="{DAA4B4D4-6D71-4841-9C94-3DE7FCFB9230}">
                <p14:media xmlns:p14="http://schemas.microsoft.com/office/powerpoint/2010/main" r:embed="rId11"/>
              </p:ext>
            </p:extLst>
          </p:nvPr>
        </p:nvPicPr>
        <p:blipFill>
          <a:blip r:embed="rId22"/>
          <a:stretch>
            <a:fillRect/>
          </a:stretch>
        </p:blipFill>
        <p:spPr>
          <a:xfrm>
            <a:off x="8275171" y="444226"/>
            <a:ext cx="487363" cy="487363"/>
          </a:xfrm>
          <a:prstGeom prst="rect">
            <a:avLst/>
          </a:prstGeom>
          <a:ln>
            <a:solidFill>
              <a:srgbClr val="FFFF00"/>
            </a:solidFill>
          </a:ln>
        </p:spPr>
      </p:pic>
    </p:spTree>
    <p:extLst>
      <p:ext uri="{BB962C8B-B14F-4D97-AF65-F5344CB8AC3E}">
        <p14:creationId xmlns:p14="http://schemas.microsoft.com/office/powerpoint/2010/main" val="356729567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22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3076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2984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audio>
              <p:cMediaNode vol="8000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" dur="3732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audio>
              <p:cMediaNode vol="80000">
                <p:cTn id="2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0" dur="4222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audio>
              <p:cMediaNode vol="80000">
                <p:cTn id="3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6" dur="5616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audio>
              <p:cMediaNode vol="80000">
                <p:cTn id="3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116632"/>
            <a:ext cx="8686800" cy="1224136"/>
          </a:xfrm>
        </p:spPr>
        <p:txBody>
          <a:bodyPr>
            <a:normAutofit/>
          </a:bodyPr>
          <a:lstStyle/>
          <a:p>
            <a:pPr algn="ctr"/>
            <a:r>
              <a:rPr lang="ru-RU" sz="2800" dirty="0" smtClean="0"/>
              <a:t>А теперь, спойте эти песенки сами!</a:t>
            </a:r>
            <a:endParaRPr lang="ru-RU" sz="2800" b="1" dirty="0"/>
          </a:p>
        </p:txBody>
      </p:sp>
      <p:sp>
        <p:nvSpPr>
          <p:cNvPr id="21" name="Прямоугольник 20"/>
          <p:cNvSpPr/>
          <p:nvPr/>
        </p:nvSpPr>
        <p:spPr>
          <a:xfrm>
            <a:off x="4024129" y="5002580"/>
            <a:ext cx="3284176" cy="1674429"/>
          </a:xfrm>
          <a:prstGeom prst="rect">
            <a:avLst/>
          </a:prstGeom>
          <a:noFill/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187657" y="3231222"/>
            <a:ext cx="3190642" cy="157025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238009" y="5002579"/>
            <a:ext cx="3148260" cy="1674429"/>
          </a:xfrm>
          <a:prstGeom prst="rect">
            <a:avLst/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4024129" y="1356911"/>
            <a:ext cx="3284177" cy="1674429"/>
          </a:xfrm>
          <a:prstGeom prst="rect">
            <a:avLst/>
          </a:prstGeom>
          <a:noFill/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4024129" y="3200524"/>
            <a:ext cx="3284176" cy="1674429"/>
          </a:xfrm>
          <a:prstGeom prst="rect">
            <a:avLst/>
          </a:prstGeom>
          <a:noFill/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187657" y="1367737"/>
            <a:ext cx="3190642" cy="1674429"/>
          </a:xfrm>
          <a:prstGeom prst="rect">
            <a:avLst/>
          </a:prstGeom>
          <a:noFill/>
          <a:ln w="381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918882" y="3416184"/>
            <a:ext cx="172819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7200" dirty="0"/>
              <a:t>п</a:t>
            </a:r>
            <a:r>
              <a:rPr lang="ru-RU" sz="7200" dirty="0" smtClean="0"/>
              <a:t>а</a:t>
            </a:r>
            <a:endParaRPr lang="ru-RU" sz="72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043608" y="1593960"/>
            <a:ext cx="1045479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7200" dirty="0" err="1">
                <a:solidFill>
                  <a:prstClr val="black"/>
                </a:solidFill>
              </a:rPr>
              <a:t>п</a:t>
            </a:r>
            <a:r>
              <a:rPr lang="ru-RU" sz="7200" dirty="0" err="1" smtClean="0">
                <a:solidFill>
                  <a:prstClr val="black"/>
                </a:solidFill>
              </a:rPr>
              <a:t>у</a:t>
            </a:r>
            <a:endParaRPr lang="ru-RU" sz="7200" dirty="0">
              <a:solidFill>
                <a:prstClr val="black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057439" y="5083340"/>
            <a:ext cx="1154483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7200" dirty="0">
                <a:solidFill>
                  <a:prstClr val="black"/>
                </a:solidFill>
              </a:rPr>
              <a:t>п</a:t>
            </a:r>
            <a:r>
              <a:rPr lang="ru-RU" sz="7200" dirty="0" smtClean="0">
                <a:solidFill>
                  <a:prstClr val="black"/>
                </a:solidFill>
              </a:rPr>
              <a:t>и</a:t>
            </a:r>
            <a:endParaRPr lang="ru-RU" sz="7200" dirty="0">
              <a:solidFill>
                <a:prstClr val="black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898441" y="5239628"/>
            <a:ext cx="1519519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7200" dirty="0" err="1">
                <a:solidFill>
                  <a:prstClr val="black"/>
                </a:solidFill>
              </a:rPr>
              <a:t>п</a:t>
            </a:r>
            <a:r>
              <a:rPr lang="ru-RU" sz="7200" dirty="0" err="1" smtClean="0">
                <a:solidFill>
                  <a:prstClr val="black"/>
                </a:solidFill>
              </a:rPr>
              <a:t>ау</a:t>
            </a:r>
            <a:endParaRPr lang="ru-RU" sz="7200" dirty="0">
              <a:solidFill>
                <a:prstClr val="black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979858" y="1604786"/>
            <a:ext cx="1528112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sz="7200" dirty="0" err="1">
                <a:solidFill>
                  <a:prstClr val="black"/>
                </a:solidFill>
              </a:rPr>
              <a:t>п</a:t>
            </a:r>
            <a:r>
              <a:rPr lang="ru-RU" sz="7200" dirty="0" err="1" smtClean="0">
                <a:solidFill>
                  <a:prstClr val="black"/>
                </a:solidFill>
              </a:rPr>
              <a:t>уа</a:t>
            </a:r>
            <a:endParaRPr lang="ru-RU" sz="7200" dirty="0">
              <a:solidFill>
                <a:prstClr val="black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652381" y="3418628"/>
            <a:ext cx="2011641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7200" dirty="0" err="1">
                <a:solidFill>
                  <a:prstClr val="black"/>
                </a:solidFill>
              </a:rPr>
              <a:t>п</a:t>
            </a:r>
            <a:r>
              <a:rPr lang="ru-RU" sz="7200" dirty="0" err="1" smtClean="0">
                <a:solidFill>
                  <a:prstClr val="black"/>
                </a:solidFill>
              </a:rPr>
              <a:t>иау</a:t>
            </a:r>
            <a:endParaRPr lang="ru-RU" sz="7200" dirty="0">
              <a:solidFill>
                <a:prstClr val="black"/>
              </a:solidFill>
            </a:endParaRPr>
          </a:p>
        </p:txBody>
      </p:sp>
      <p:sp>
        <p:nvSpPr>
          <p:cNvPr id="28" name="Управляющая кнопка: далее 27">
            <a:hlinkClick r:id="" action="ppaction://hlinkshowjump?jump=nextslide" highlightClick="1"/>
          </p:cNvPr>
          <p:cNvSpPr/>
          <p:nvPr/>
        </p:nvSpPr>
        <p:spPr>
          <a:xfrm>
            <a:off x="7757220" y="6327315"/>
            <a:ext cx="1092383" cy="360040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2098402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NET" val="4.0.30319.42000"/>
  <p:tag name="AS_OS" val="Microsoft Windows NT 6.2.9200.0"/>
  <p:tag name="AS_RELEASE_DATE" val="2017.01.13"/>
  <p:tag name="AS_TITLE" val="Aspose.Slides for .NET 4.0"/>
  <p:tag name="AS_VERSION" val="16.12.1.0"/>
</p:tagLst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Arial"/>
        <a:cs typeface="Arial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Arial"/>
        <a:cs typeface="Arial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225</TotalTime>
  <Words>229</Words>
  <Application>Microsoft Office PowerPoint</Application>
  <PresentationFormat>Экран (4:3)</PresentationFormat>
  <Paragraphs>59</Paragraphs>
  <Slides>10</Slides>
  <Notes>1</Notes>
  <HiddenSlides>0</HiddenSlides>
  <MMClips>21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Трек</vt:lpstr>
      <vt:lpstr>Удалённое Занятие  по обучению грамоте  для детей старшего дошкольного возраста    тема: дифференциация звуков  </vt:lpstr>
      <vt:lpstr>Презентация PowerPoint</vt:lpstr>
      <vt:lpstr>Презентация PowerPoint</vt:lpstr>
      <vt:lpstr>Чем отличаются звуки П и Пь? Чем они похожи?</vt:lpstr>
      <vt:lpstr>Презентация PowerPoint</vt:lpstr>
      <vt:lpstr>Повторяй за мной, песенки пой. Выбери звукосочетания к этим песенкам</vt:lpstr>
      <vt:lpstr>А теперь, спойте эти песенки сами!</vt:lpstr>
      <vt:lpstr>Повторяй за мной, песенки пой. Выбери звукосочетания к этим песенкам</vt:lpstr>
      <vt:lpstr>А теперь, спойте эти песенки сами!</vt:lpstr>
      <vt:lpstr>Презентация PowerPoint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Удалённое Занятие  по обучению грамоте   тема: знакомство со звуками  </dc:title>
  <dc:creator>надежда</dc:creator>
  <cp:lastModifiedBy>надежда</cp:lastModifiedBy>
  <cp:revision>20</cp:revision>
  <dcterms:created xsi:type="dcterms:W3CDTF">2021-01-17T13:07:34Z</dcterms:created>
  <dcterms:modified xsi:type="dcterms:W3CDTF">2021-02-02T14:42:05Z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PowerLiteLastOptimized">
    <vt:lpwstr>4598009</vt:lpwstr>
  </property>
  <property fmtid="{D5CDD505-2E9C-101B-9397-08002B2CF9AE}" pid="3" name="NXPowerLiteSettings">
    <vt:lpwstr>C7000400038000</vt:lpwstr>
  </property>
  <property fmtid="{D5CDD505-2E9C-101B-9397-08002B2CF9AE}" pid="4" name="NXPowerLiteVersion">
    <vt:lpwstr>S9.0.3</vt:lpwstr>
  </property>
</Properties>
</file>