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8" r:id="rId5"/>
    <p:sldId id="269" r:id="rId6"/>
    <p:sldId id="258" r:id="rId7"/>
    <p:sldId id="265" r:id="rId8"/>
    <p:sldId id="259" r:id="rId9"/>
    <p:sldId id="260" r:id="rId10"/>
    <p:sldId id="261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06.07.2022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С </a:t>
            </a:r>
            <a:r>
              <a:rPr lang="ru-RU" sz="15000" i="1" dirty="0" err="1" smtClean="0">
                <a:latin typeface="+mn-lt"/>
              </a:rPr>
              <a:t>с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9521" y="38862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  <a:latin typeface="+mn-lt"/>
              </a:rPr>
              <a:t>с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0013" y="4953000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твёрдый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6200" y="3886200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парный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501380" y="952500"/>
            <a:ext cx="3390900" cy="2557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rgbClr val="00B050"/>
                </a:solidFill>
                <a:latin typeface="+mn-lt"/>
              </a:rPr>
              <a:t>с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’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]</a:t>
            </a:r>
            <a:endParaRPr lang="ru-RU" sz="15000" i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79727" cy="825046"/>
          </a:xfrm>
        </p:spPr>
        <p:txBody>
          <a:bodyPr>
            <a:normAutofit/>
          </a:bodyPr>
          <a:lstStyle/>
          <a:p>
            <a:r>
              <a:rPr lang="ru-RU" sz="2500" i="1" dirty="0" smtClean="0"/>
              <a:t>Запиши слова вод диктовку, необычным способом. Если буква З или С то ты ее пишешь, остальные буквы ставишь прочерк. </a:t>
            </a:r>
            <a:endParaRPr lang="ru-RU" sz="2500" i="1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58091" y="1190172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 – з_ _ _ _ _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58091" y="2427061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_ _ с </a:t>
            </a:r>
            <a:r>
              <a:rPr lang="ru-RU" sz="3500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_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34105" y="4202366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 - з_ _ _ _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58091" y="1808616"/>
            <a:ext cx="10515600" cy="618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- _ _ с _ _ _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702003" y="3404507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- _ _ с _ _ _ _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534105" y="5122682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Гроза - _ _ _ з _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3" grpId="0" build="p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6032" y="1720849"/>
            <a:ext cx="1935997" cy="66278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ракета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8" t="-984" r="80266" b="71727"/>
          <a:stretch/>
        </p:blipFill>
        <p:spPr bwMode="auto">
          <a:xfrm>
            <a:off x="711200" y="977900"/>
            <a:ext cx="1828800" cy="148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" t="27772" r="80266" b="42221"/>
          <a:stretch/>
        </p:blipFill>
        <p:spPr bwMode="auto">
          <a:xfrm>
            <a:off x="1003300" y="2590800"/>
            <a:ext cx="16891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8" t="63281" r="80266" b="7962"/>
          <a:stretch/>
        </p:blipFill>
        <p:spPr bwMode="auto">
          <a:xfrm>
            <a:off x="863600" y="4394200"/>
            <a:ext cx="1828800" cy="146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8" name="Заголовок 1"/>
          <p:cNvSpPr txBox="1">
            <a:spLocks/>
          </p:cNvSpPr>
          <p:nvPr/>
        </p:nvSpPr>
        <p:spPr>
          <a:xfrm>
            <a:off x="2756031" y="4946649"/>
            <a:ext cx="1935997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мак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9" name="Заголовок 1"/>
          <p:cNvSpPr txBox="1">
            <a:spLocks/>
          </p:cNvSpPr>
          <p:nvPr/>
        </p:nvSpPr>
        <p:spPr>
          <a:xfrm>
            <a:off x="2756031" y="3002358"/>
            <a:ext cx="1935997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рука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10" name="Заголовок 1"/>
          <p:cNvSpPr txBox="1">
            <a:spLocks/>
          </p:cNvSpPr>
          <p:nvPr/>
        </p:nvSpPr>
        <p:spPr>
          <a:xfrm>
            <a:off x="8438529" y="5019278"/>
            <a:ext cx="1935997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игра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11" name="Заголовок 1"/>
          <p:cNvSpPr txBox="1">
            <a:spLocks/>
          </p:cNvSpPr>
          <p:nvPr/>
        </p:nvSpPr>
        <p:spPr>
          <a:xfrm>
            <a:off x="8438528" y="3173809"/>
            <a:ext cx="1935997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рак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 useBgFill="1">
        <p:nvSpPr>
          <p:cNvPr id="12" name="Заголовок 1"/>
          <p:cNvSpPr txBox="1">
            <a:spLocks/>
          </p:cNvSpPr>
          <p:nvPr/>
        </p:nvSpPr>
        <p:spPr>
          <a:xfrm>
            <a:off x="8438529" y="1541858"/>
            <a:ext cx="1935997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нога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0" t="72031" r="34865" b="-288"/>
          <a:stretch/>
        </p:blipFill>
        <p:spPr bwMode="auto">
          <a:xfrm>
            <a:off x="6286500" y="4466430"/>
            <a:ext cx="190500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1" t="27772" r="33892" b="31468"/>
          <a:stretch/>
        </p:blipFill>
        <p:spPr bwMode="auto">
          <a:xfrm>
            <a:off x="6482728" y="2101849"/>
            <a:ext cx="1955800" cy="207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1" t="-1735" r="34540" b="66978"/>
          <a:stretch/>
        </p:blipFill>
        <p:spPr bwMode="auto">
          <a:xfrm>
            <a:off x="6286500" y="591739"/>
            <a:ext cx="2006600" cy="176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258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З </a:t>
            </a:r>
            <a:r>
              <a:rPr lang="ru-RU" sz="15000" i="1" dirty="0" err="1" smtClean="0">
                <a:latin typeface="+mn-lt"/>
              </a:rPr>
              <a:t>з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9521" y="38862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</a:rPr>
              <a:t>з</a:t>
            </a:r>
            <a:r>
              <a:rPr lang="en-US" sz="15000" i="1" dirty="0" smtClean="0">
                <a:solidFill>
                  <a:schemeClr val="accent5"/>
                </a:solidFill>
              </a:rPr>
              <a:t>]</a:t>
            </a:r>
            <a:endParaRPr lang="ru-RU" sz="15000" i="1" dirty="0">
              <a:solidFill>
                <a:schemeClr val="accent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0013" y="5067300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твёрдый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64100" y="3886200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парный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431530" y="995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</a:rPr>
              <a:t>[</a:t>
            </a:r>
            <a:r>
              <a:rPr lang="ru-RU" sz="15000" i="1" dirty="0" smtClean="0">
                <a:solidFill>
                  <a:srgbClr val="00B050"/>
                </a:solidFill>
              </a:rPr>
              <a:t>з</a:t>
            </a:r>
            <a:r>
              <a:rPr lang="en-US" sz="15000" i="1" dirty="0" smtClean="0">
                <a:solidFill>
                  <a:srgbClr val="00B050"/>
                </a:solidFill>
              </a:rPr>
              <a:t>’</a:t>
            </a:r>
            <a:r>
              <a:rPr lang="en-US" sz="15000" i="1" dirty="0" smtClean="0">
                <a:solidFill>
                  <a:srgbClr val="00B050"/>
                </a:solidFill>
              </a:rPr>
              <a:t>]</a:t>
            </a:r>
            <a:endParaRPr lang="ru-RU" sz="150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з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457" y="1825625"/>
            <a:ext cx="2224314" cy="6708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5"/>
                </a:solidFill>
              </a:rPr>
              <a:t>Согласный, твердый</a:t>
            </a:r>
            <a:endParaRPr lang="ru-RU" i="1" dirty="0">
              <a:solidFill>
                <a:schemeClr val="accent5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заяц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здание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завод</a:t>
            </a: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>
                <a:solidFill>
                  <a:schemeClr val="accent5"/>
                </a:solidFill>
              </a:rPr>
              <a:t>Согласный, твердый</a:t>
            </a: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слово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космос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сад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062515" y="669791"/>
            <a:ext cx="2805259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з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2605316" y="3790180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зимовать</a:t>
            </a:r>
            <a:endParaRPr lang="ru-RU" dirty="0"/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2605316" y="3110324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корзина</a:t>
            </a:r>
            <a:endParaRPr lang="ru-RU" dirty="0"/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99660" y="250548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зима</a:t>
            </a: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912759" y="388869"/>
            <a:ext cx="19485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с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672288" y="432593"/>
            <a:ext cx="242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с</a:t>
            </a:r>
            <a:r>
              <a:rPr lang="en-US" dirty="0" smtClean="0">
                <a:solidFill>
                  <a:srgbClr val="00B050"/>
                </a:solidFill>
              </a:rPr>
              <a:t>’</a:t>
            </a:r>
            <a:r>
              <a:rPr lang="en-US" dirty="0" smtClean="0">
                <a:solidFill>
                  <a:srgbClr val="00B05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8672288" y="171880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8264074" y="384714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росинка</a:t>
            </a:r>
            <a:endParaRPr lang="ru-RU" dirty="0"/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8213277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сеять</a:t>
            </a:r>
            <a:endParaRPr lang="ru-RU" dirty="0"/>
          </a:p>
        </p:txBody>
      </p:sp>
      <p:sp>
        <p:nvSpPr>
          <p:cNvPr id="30" name="Объект 2"/>
          <p:cNvSpPr txBox="1">
            <a:spLocks/>
          </p:cNvSpPr>
          <p:nvPr/>
        </p:nvSpPr>
        <p:spPr>
          <a:xfrm>
            <a:off x="8213277" y="238964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сила</a:t>
            </a:r>
            <a:endParaRPr lang="ru-RU" dirty="0"/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2939143" y="1633723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6" grpId="0"/>
      <p:bldP spid="18" grpId="0"/>
      <p:bldP spid="19" grpId="0"/>
      <p:bldP spid="20" grpId="0"/>
      <p:bldP spid="14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39701"/>
            <a:ext cx="6019800" cy="2794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Дифференциация букв З-Е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566738"/>
            <a:ext cx="10515600" cy="4746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Посмотри на стрелочки и назови направление </a:t>
            </a:r>
            <a:r>
              <a:rPr lang="ru-RU" dirty="0" err="1" smtClean="0"/>
              <a:t>стерлок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86" y="2159001"/>
            <a:ext cx="10825014" cy="284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875"/>
          </a:xfrm>
        </p:spPr>
        <p:txBody>
          <a:bodyPr>
            <a:noAutofit/>
          </a:bodyPr>
          <a:lstStyle/>
          <a:p>
            <a:r>
              <a:rPr lang="ru-RU" sz="2000" dirty="0" smtClean="0"/>
              <a:t>Возьми 2 разных карандаша (я возьму зеленую и синюю стрелочки). Сейчас я буду диктовать тебе направление стрелочек, а ты пиши их разным цветом. У меня стрелочка вправо будет – зеленая, а влево – синяя.</a:t>
            </a:r>
            <a:endParaRPr lang="ru-RU" sz="2000" dirty="0"/>
          </a:p>
        </p:txBody>
      </p:sp>
      <p:sp>
        <p:nvSpPr>
          <p:cNvPr id="4" name="Стрелка вправо 3"/>
          <p:cNvSpPr/>
          <p:nvPr/>
        </p:nvSpPr>
        <p:spPr>
          <a:xfrm flipH="1">
            <a:off x="960294" y="1537554"/>
            <a:ext cx="10541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flipH="1">
            <a:off x="2705100" y="1529334"/>
            <a:ext cx="10541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H="1">
            <a:off x="6194713" y="1537554"/>
            <a:ext cx="10541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9538275" y="2367233"/>
            <a:ext cx="10541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4324350" y="2337216"/>
            <a:ext cx="10541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388427" y="1524126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7869958" y="1537554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9376062" y="1515618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1053523" y="2378502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6201641" y="2335784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7869958" y="2344281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784475" y="2325035"/>
            <a:ext cx="110490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37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Запиши под диктовку предложение и проверь его. Докажи на письме, что это предложение. Отметь орфограммы</a:t>
            </a:r>
            <a:r>
              <a:rPr lang="ru-RU" sz="1300" i="1" dirty="0" smtClean="0"/>
              <a:t>. </a:t>
            </a:r>
            <a:r>
              <a:rPr lang="ru-RU" sz="1300" i="1" dirty="0" smtClean="0"/>
              <a:t>Найди и обведи одним цветом букву З, а другим букву С.</a:t>
            </a:r>
            <a:r>
              <a:rPr lang="ru-RU" sz="1300" i="1" dirty="0" smtClean="0"/>
              <a:t> </a:t>
            </a:r>
            <a:endParaRPr lang="ru-RU" sz="13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Зубр - животное, занесенное в Красную книгу.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38200" y="231337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0461007" y="2383457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772556" y="2369748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453409" y="2371212"/>
            <a:ext cx="550224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528954" y="2383457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096000" y="2383457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ловина рамки 10"/>
          <p:cNvSpPr/>
          <p:nvPr/>
        </p:nvSpPr>
        <p:spPr>
          <a:xfrm rot="2339037">
            <a:off x="6163976" y="1781335"/>
            <a:ext cx="538961" cy="406877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Овальная выноска 19"/>
          <p:cNvSpPr/>
          <p:nvPr/>
        </p:nvSpPr>
        <p:spPr>
          <a:xfrm>
            <a:off x="5932710" y="881936"/>
            <a:ext cx="2876799" cy="714996"/>
          </a:xfrm>
          <a:prstGeom prst="wedgeEllipseCallou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Это наши «ботиночки» - суффикс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Разгадай ребусы.</a:t>
            </a:r>
            <a:endParaRPr lang="ru-RU" sz="3000" i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880264" y="1388528"/>
            <a:ext cx="1887682" cy="681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ежевика</a:t>
            </a:r>
            <a:endParaRPr lang="ru-RU" sz="3000" b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880264" y="2786131"/>
            <a:ext cx="1281546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еноты</a:t>
            </a:r>
            <a:endParaRPr lang="ru-RU" sz="3000" b="1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880264" y="3690048"/>
            <a:ext cx="1721428" cy="7243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Зинаида</a:t>
            </a:r>
            <a:endParaRPr lang="ru-RU" sz="3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510" b="-10390"/>
          <a:stretch/>
        </p:blipFill>
        <p:spPr bwMode="auto">
          <a:xfrm>
            <a:off x="526039" y="1281050"/>
            <a:ext cx="3686175" cy="1051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8" t="5001" r="14758" b="-2573"/>
          <a:stretch/>
        </p:blipFill>
        <p:spPr bwMode="auto">
          <a:xfrm>
            <a:off x="51520" y="2460972"/>
            <a:ext cx="3339379" cy="108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27" t="3839"/>
          <a:stretch/>
        </p:blipFill>
        <p:spPr bwMode="auto">
          <a:xfrm>
            <a:off x="526039" y="3547742"/>
            <a:ext cx="2216727" cy="1008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Найди спрятавшиеся слова на букву </a:t>
            </a:r>
            <a:r>
              <a:rPr lang="ru-RU" sz="3000" i="1" dirty="0" smtClean="0"/>
              <a:t>З и С </a:t>
            </a:r>
            <a:r>
              <a:rPr lang="ru-RU" sz="3000" i="1" dirty="0" smtClean="0"/>
              <a:t>запиши их</a:t>
            </a:r>
            <a:r>
              <a:rPr lang="ru-RU" sz="3000" i="1" dirty="0" smtClean="0"/>
              <a:t>. Найди ошибки и докажи что слова написаны неверно. 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293259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4954" y="381647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29341" y="24774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54956" y="3183622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стрижка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687284" y="239769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11691" y="4406087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29341" y="374511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38412" y="303923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3603166" y="1849897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555998" y="3819081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зуп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3603164" y="3158679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стриш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54954" y="531758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54954" y="4567030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рассвет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1434766" y="511617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183900" y="591658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бъект 2"/>
          <p:cNvSpPr txBox="1">
            <a:spLocks/>
          </p:cNvSpPr>
          <p:nvPr/>
        </p:nvSpPr>
        <p:spPr>
          <a:xfrm>
            <a:off x="3508831" y="52523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3555998" y="4479484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25" name="Объект 2"/>
          <p:cNvSpPr txBox="1">
            <a:spLocks/>
          </p:cNvSpPr>
          <p:nvPr/>
        </p:nvSpPr>
        <p:spPr>
          <a:xfrm>
            <a:off x="3649001" y="3144794"/>
            <a:ext cx="1855528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стриж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28" name="Объект 2"/>
          <p:cNvSpPr txBox="1">
            <a:spLocks/>
          </p:cNvSpPr>
          <p:nvPr/>
        </p:nvSpPr>
        <p:spPr>
          <a:xfrm>
            <a:off x="3603163" y="2498276"/>
            <a:ext cx="1855528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зуб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29" name="Объект 2"/>
          <p:cNvSpPr txBox="1">
            <a:spLocks/>
          </p:cNvSpPr>
          <p:nvPr/>
        </p:nvSpPr>
        <p:spPr>
          <a:xfrm>
            <a:off x="3555997" y="3805196"/>
            <a:ext cx="1855528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6656630" y="2404949"/>
            <a:ext cx="351260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зубов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7176656" y="3040646"/>
            <a:ext cx="351260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стрижей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Объект 2"/>
          <p:cNvSpPr txBox="1">
            <a:spLocks/>
          </p:cNvSpPr>
          <p:nvPr/>
        </p:nvSpPr>
        <p:spPr>
          <a:xfrm>
            <a:off x="6961430" y="3938609"/>
            <a:ext cx="351260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садов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4106889" y="3022036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7722925" y="2927081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8783052" y="3526295"/>
            <a:ext cx="554912" cy="18745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4758052" y="3718735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4087922" y="4421740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8056679" y="4478406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Заголовок 1"/>
          <p:cNvSpPr txBox="1">
            <a:spLocks/>
          </p:cNvSpPr>
          <p:nvPr/>
        </p:nvSpPr>
        <p:spPr>
          <a:xfrm>
            <a:off x="410021" y="6103560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/>
              <a:t>Что бы не ошибиться в написании буквы на конце – всегда ее проверяй, поставь слово во множественное число и ты будешь точно знать, какая буква пишется на конце. В русском языке правило звучит немного иначе: подбери проверочное слово так, что бы после согласной стояла гласная».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30" grpId="0"/>
      <p:bldP spid="31" grpId="0"/>
      <p:bldP spid="25" grpId="0" animBg="1"/>
      <p:bldP spid="28" grpId="0" animBg="1"/>
      <p:bldP spid="29" grpId="0" animBg="1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Спиши, вставь пропущенные буквы. Объясни их написание. Докажи, что это предложение. </a:t>
            </a:r>
            <a:endParaRPr lang="ru-RU" sz="3000" i="1" dirty="0"/>
          </a:p>
        </p:txBody>
      </p:sp>
      <p:sp>
        <p:nvSpPr>
          <p:cNvPr id="22" name="Объект 2"/>
          <p:cNvSpPr>
            <a:spLocks noGrp="1"/>
          </p:cNvSpPr>
          <p:nvPr>
            <p:ph idx="1"/>
          </p:nvPr>
        </p:nvSpPr>
        <p:spPr>
          <a:xfrm>
            <a:off x="757049" y="1785828"/>
            <a:ext cx="10742223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абыла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елёную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кор_ину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етке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не_ёт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конфетки.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779313" y="1780956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3787914" y="1780865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6466482" y="1790700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2059378" y="1790700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445106" y="5847533"/>
            <a:ext cx="10744200" cy="850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/>
                </a:solidFill>
              </a:rPr>
              <a:t>Знаешь ли ты , что в русском языке есть маленькие слова, они называются союз, они выполняют связующую роль в предложении, как мостик через реку. Так вот перед союзами </a:t>
            </a:r>
            <a:r>
              <a:rPr lang="ru-RU" sz="5000" b="1" i="1" u="sng" dirty="0" smtClean="0">
                <a:solidFill>
                  <a:srgbClr val="FF0000"/>
                </a:solidFill>
              </a:rPr>
              <a:t>а</a:t>
            </a:r>
            <a:r>
              <a:rPr lang="ru-RU" sz="3000" i="1" dirty="0" smtClean="0">
                <a:solidFill>
                  <a:schemeClr val="accent5"/>
                </a:solidFill>
              </a:rPr>
              <a:t> и </a:t>
            </a:r>
            <a:r>
              <a:rPr lang="ru-RU" sz="5000" b="1" i="1" u="sng" dirty="0" smtClean="0">
                <a:solidFill>
                  <a:srgbClr val="FF0000"/>
                </a:solidFill>
              </a:rPr>
              <a:t>но</a:t>
            </a:r>
            <a:r>
              <a:rPr lang="ru-RU" sz="3000" i="1" dirty="0" smtClean="0">
                <a:solidFill>
                  <a:schemeClr val="accent5"/>
                </a:solidFill>
              </a:rPr>
              <a:t> всегда ставят «</a:t>
            </a:r>
            <a:r>
              <a:rPr lang="ru-RU" sz="6700" b="1" i="1" u="sng" dirty="0" smtClean="0">
                <a:solidFill>
                  <a:srgbClr val="FF0000"/>
                </a:solidFill>
              </a:rPr>
              <a:t>,</a:t>
            </a:r>
            <a:r>
              <a:rPr lang="ru-RU" sz="3000" i="1" dirty="0" smtClean="0">
                <a:solidFill>
                  <a:schemeClr val="accent5"/>
                </a:solidFill>
              </a:rPr>
              <a:t>».</a:t>
            </a:r>
            <a:endParaRPr lang="ru-RU" sz="3000" i="1" dirty="0">
              <a:solidFill>
                <a:schemeClr val="accent5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745920" y="243845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4046144" y="289130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1278450" y="2339761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7997070" y="1780355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9748171" y="1790700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7627750" y="2445713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421</Words>
  <Application>Microsoft Office PowerPoint</Application>
  <PresentationFormat>Широкоэкранный</PresentationFormat>
  <Paragraphs>85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С с </vt:lpstr>
      <vt:lpstr>З з</vt:lpstr>
      <vt:lpstr>Звук [з]</vt:lpstr>
      <vt:lpstr>Дифференциация букв З-Е</vt:lpstr>
      <vt:lpstr>Возьми 2 разных карандаша (я возьму зеленую и синюю стрелочки). Сейчас я буду диктовать тебе направление стрелочек, а ты пиши их разным цветом. У меня стрелочка вправо будет – зеленая, а влево – синяя.</vt:lpstr>
      <vt:lpstr>Запиши под диктовку предложение и проверь его. Докажи на письме, что это предложение. Отметь орфограммы. Найди и обведи одним цветом букву З, а другим букву С. </vt:lpstr>
      <vt:lpstr>Разгадай ребусы.</vt:lpstr>
      <vt:lpstr>Найди спрятавшиеся слова на букву З и С запиши их. Найди ошибки и докажи что слова написаны неверно. </vt:lpstr>
      <vt:lpstr>Спиши, вставь пропущенные буквы. Объясни их написание. Докажи, что это предложение. </vt:lpstr>
      <vt:lpstr>Запиши слова вод диктовку, необычным способом. Если буква З или С то ты ее пишешь, остальные буквы ставишь прочерк. </vt:lpstr>
      <vt:lpstr>ракета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52</cp:revision>
  <dcterms:created xsi:type="dcterms:W3CDTF">2022-06-28T08:28:56Z</dcterms:created>
  <dcterms:modified xsi:type="dcterms:W3CDTF">2022-07-06T14:21:04Z</dcterms:modified>
</cp:coreProperties>
</file>