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p3" ContentType="audio/unknown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8"/>
  </p:notesMasterIdLst>
  <p:sldIdLst>
    <p:sldId id="256" r:id="rId2"/>
    <p:sldId id="289" r:id="rId3"/>
    <p:sldId id="291" r:id="rId4"/>
    <p:sldId id="305" r:id="rId5"/>
    <p:sldId id="290" r:id="rId6"/>
    <p:sldId id="257" r:id="rId7"/>
    <p:sldId id="292" r:id="rId8"/>
    <p:sldId id="293" r:id="rId9"/>
    <p:sldId id="259" r:id="rId10"/>
    <p:sldId id="267" r:id="rId11"/>
    <p:sldId id="272" r:id="rId12"/>
    <p:sldId id="282" r:id="rId13"/>
    <p:sldId id="260" r:id="rId14"/>
    <p:sldId id="265" r:id="rId15"/>
    <p:sldId id="274" r:id="rId16"/>
    <p:sldId id="281" r:id="rId17"/>
    <p:sldId id="261" r:id="rId18"/>
    <p:sldId id="266" r:id="rId19"/>
    <p:sldId id="287" r:id="rId20"/>
    <p:sldId id="271" r:id="rId21"/>
    <p:sldId id="280" r:id="rId22"/>
    <p:sldId id="262" r:id="rId23"/>
    <p:sldId id="275" r:id="rId24"/>
    <p:sldId id="268" r:id="rId25"/>
    <p:sldId id="279" r:id="rId26"/>
    <p:sldId id="263" r:id="rId27"/>
    <p:sldId id="269" r:id="rId28"/>
    <p:sldId id="273" r:id="rId29"/>
    <p:sldId id="278" r:id="rId30"/>
    <p:sldId id="264" r:id="rId31"/>
    <p:sldId id="270" r:id="rId32"/>
    <p:sldId id="276" r:id="rId33"/>
    <p:sldId id="277" r:id="rId34"/>
    <p:sldId id="283" r:id="rId35"/>
    <p:sldId id="294" r:id="rId36"/>
    <p:sldId id="295" r:id="rId37"/>
    <p:sldId id="296" r:id="rId38"/>
    <p:sldId id="297" r:id="rId39"/>
    <p:sldId id="298" r:id="rId40"/>
    <p:sldId id="300" r:id="rId41"/>
    <p:sldId id="301" r:id="rId42"/>
    <p:sldId id="299" r:id="rId43"/>
    <p:sldId id="304" r:id="rId44"/>
    <p:sldId id="303" r:id="rId45"/>
    <p:sldId id="302" r:id="rId46"/>
    <p:sldId id="306" r:id="rId4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96D4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96" autoAdjust="0"/>
    <p:restoredTop sz="96337" autoAdjust="0"/>
  </p:normalViewPr>
  <p:slideViewPr>
    <p:cSldViewPr>
      <p:cViewPr>
        <p:scale>
          <a:sx n="82" d="100"/>
          <a:sy n="82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2D36EA9-B077-498A-B8CC-9CA064E25854}" type="datetimeFigureOut">
              <a:rPr lang="ru-RU"/>
              <a:pPr>
                <a:defRPr/>
              </a:pPr>
              <a:t>05.03.2012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0157B5C-7240-430C-A517-12A17C665E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3091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0157B5C-7240-430C-A517-12A17C665E98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295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0157B5C-7240-430C-A517-12A17C665E98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329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0157B5C-7240-430C-A517-12A17C665E98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201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9BBC4-E8F9-45AC-B6BA-F162FD23DEE6}" type="datetime1">
              <a:rPr lang="ru-RU"/>
              <a:pPr>
                <a:defRPr/>
              </a:pPr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B1EBB-C0A6-4896-8C96-8B0764CD0E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699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CF84D-C77A-4012-AA8A-4F149140993F}" type="datetime1">
              <a:rPr lang="ru-RU"/>
              <a:pPr>
                <a:defRPr/>
              </a:pPr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EDFD0-433A-475C-B093-AFCBE11552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843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6F9E3-1570-4300-970E-B614655555DB}" type="datetime1">
              <a:rPr lang="ru-RU"/>
              <a:pPr>
                <a:defRPr/>
              </a:pPr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C3501-F988-4842-9C76-A9D611E8CF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701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C2187-334E-47C3-ABC8-8803BEE36E01}" type="datetime1">
              <a:rPr lang="ru-RU"/>
              <a:pPr>
                <a:defRPr/>
              </a:pPr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7AAA9-66E4-4480-9D4C-5D17E98D39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112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CDD3D-B471-44F3-B7FD-D73844F05773}" type="datetime1">
              <a:rPr lang="ru-RU"/>
              <a:pPr>
                <a:defRPr/>
              </a:pPr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E08AE-C1FD-4B3F-96E4-E9348CC12A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9256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ED047-3174-40C2-AC6F-683B7B7CEF1B}" type="datetime1">
              <a:rPr lang="ru-RU"/>
              <a:pPr>
                <a:defRPr/>
              </a:pPr>
              <a:t>05.03.2012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94060-C03A-4E3F-876D-04ED7BF511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385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37BBD-6981-446F-9A64-05BDFB653D97}" type="datetime1">
              <a:rPr lang="ru-RU"/>
              <a:pPr>
                <a:defRPr/>
              </a:pPr>
              <a:t>05.03.2012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0AB88-8D6E-4B17-B0DF-1F0D3D3FF8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488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B80A5-E077-4E6B-A3F5-8E6071CC4EDD}" type="datetime1">
              <a:rPr lang="ru-RU"/>
              <a:pPr>
                <a:defRPr/>
              </a:pPr>
              <a:t>05.03.2012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37B8B-7A06-495A-A4BF-F4070A753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666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8780C-E2D6-4F58-95E0-CB6A85B062FF}" type="datetime1">
              <a:rPr lang="ru-RU"/>
              <a:pPr>
                <a:defRPr/>
              </a:pPr>
              <a:t>05.03.2012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92ECC-8FAC-4AA6-8846-A4A834C140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227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DAC03-2352-4D5E-A60D-CF5CA91549D0}" type="datetime1">
              <a:rPr lang="ru-RU"/>
              <a:pPr>
                <a:defRPr/>
              </a:pPr>
              <a:t>05.03.2012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69BCE-DC23-4602-927C-8D7A4AD01E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782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6C153-132C-4F98-8451-0E8150131347}" type="datetime1">
              <a:rPr lang="ru-RU"/>
              <a:pPr>
                <a:defRPr/>
              </a:pPr>
              <a:t>05.03.2012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D4783-E598-4133-AA63-135E60E36D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36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5987EDB-475C-46BF-A0C4-68524FBF5861}" type="datetime1">
              <a:rPr lang="ru-RU"/>
              <a:pPr>
                <a:defRPr/>
              </a:pPr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A44E9EC-B184-4CC7-9A6C-678C583694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png"/><Relationship Id="rId5" Type="http://schemas.openxmlformats.org/officeDocument/2006/relationships/oleObject" Target="../embeddings/oleObject4.bin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" Target="slide26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1.png"/><Relationship Id="rId5" Type="http://schemas.openxmlformats.org/officeDocument/2006/relationships/oleObject" Target="../embeddings/oleObject6.bin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slide" Target="slide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slide" Target="slide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slide" Target="slide2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6.xml"/><Relationship Id="rId5" Type="http://schemas.openxmlformats.org/officeDocument/2006/relationships/slide" Target="slide26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6.xml"/><Relationship Id="rId5" Type="http://schemas.openxmlformats.org/officeDocument/2006/relationships/slide" Target="slide26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6.xml"/><Relationship Id="rId5" Type="http://schemas.openxmlformats.org/officeDocument/2006/relationships/slide" Target="slide26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6.xml"/><Relationship Id="rId5" Type="http://schemas.openxmlformats.org/officeDocument/2006/relationships/slide" Target="slide26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6.xml"/><Relationship Id="rId5" Type="http://schemas.openxmlformats.org/officeDocument/2006/relationships/slide" Target="slide26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26.xml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ot\Desktop\&#1059;&#1088;&#1086;&#1082;%20&#1087;&#1086;%20&#1084;&#1072;&#1090;&#1077;&#1084;&#1072;&#1090;&#1080;&#1082;&#1077;%20&#1055;&#1091;&#1090;&#1077;&#1096;&#1077;&#1089;&#1090;&#1074;&#1080;&#1077;%20&#1074;%20&#1089;&#1090;&#1088;&#1072;&#1085;&#1091;%20&#1076;&#1088;&#1086;&#1073;&#1077;&#1081;\&#1052;&#1086;&#1094;&#1072;&#1088;&#1090;%20-%20&#1057;&#1080;&#1084;&#1092;&#1086;&#1085;&#1080;&#1103;%20N40,%20&#1095;&#1072;&#1089;&#1090;&#1100;%201%20K%20550.mp3" TargetMode="External"/><Relationship Id="rId5" Type="http://schemas.openxmlformats.org/officeDocument/2006/relationships/image" Target="../media/image46.png"/><Relationship Id="rId4" Type="http://schemas.openxmlformats.org/officeDocument/2006/relationships/slide" Target="slide8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gif"/><Relationship Id="rId3" Type="http://schemas.openxmlformats.org/officeDocument/2006/relationships/slideLayout" Target="../slideLayouts/slideLayout2.xml"/><Relationship Id="rId7" Type="http://schemas.openxmlformats.org/officeDocument/2006/relationships/slide" Target="slide2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48.gif"/><Relationship Id="rId5" Type="http://schemas.openxmlformats.org/officeDocument/2006/relationships/slide" Target="slide38.xml"/><Relationship Id="rId4" Type="http://schemas.openxmlformats.org/officeDocument/2006/relationships/image" Target="../media/image47.gif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1.xml"/><Relationship Id="rId18" Type="http://schemas.openxmlformats.org/officeDocument/2006/relationships/slide" Target="slide26.xml"/><Relationship Id="rId3" Type="http://schemas.openxmlformats.org/officeDocument/2006/relationships/slide" Target="slide10.xml"/><Relationship Id="rId21" Type="http://schemas.openxmlformats.org/officeDocument/2006/relationships/slide" Target="slide29.xml"/><Relationship Id="rId7" Type="http://schemas.openxmlformats.org/officeDocument/2006/relationships/slide" Target="slide14.xml"/><Relationship Id="rId12" Type="http://schemas.openxmlformats.org/officeDocument/2006/relationships/slide" Target="slide20.xml"/><Relationship Id="rId17" Type="http://schemas.openxmlformats.org/officeDocument/2006/relationships/slide" Target="slide25.xml"/><Relationship Id="rId25" Type="http://schemas.openxmlformats.org/officeDocument/2006/relationships/slide" Target="slide33.xml"/><Relationship Id="rId2" Type="http://schemas.openxmlformats.org/officeDocument/2006/relationships/slide" Target="slide9.xml"/><Relationship Id="rId16" Type="http://schemas.openxmlformats.org/officeDocument/2006/relationships/slide" Target="slide24.xml"/><Relationship Id="rId20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11" Type="http://schemas.openxmlformats.org/officeDocument/2006/relationships/slide" Target="slide18.xml"/><Relationship Id="rId24" Type="http://schemas.openxmlformats.org/officeDocument/2006/relationships/slide" Target="slide32.xml"/><Relationship Id="rId5" Type="http://schemas.openxmlformats.org/officeDocument/2006/relationships/slide" Target="slide12.xml"/><Relationship Id="rId15" Type="http://schemas.openxmlformats.org/officeDocument/2006/relationships/slide" Target="slide23.xml"/><Relationship Id="rId23" Type="http://schemas.openxmlformats.org/officeDocument/2006/relationships/slide" Target="slide31.xml"/><Relationship Id="rId10" Type="http://schemas.openxmlformats.org/officeDocument/2006/relationships/slide" Target="slide17.xml"/><Relationship Id="rId19" Type="http://schemas.openxmlformats.org/officeDocument/2006/relationships/slide" Target="slide27.xml"/><Relationship Id="rId4" Type="http://schemas.openxmlformats.org/officeDocument/2006/relationships/slide" Target="slide11.xml"/><Relationship Id="rId9" Type="http://schemas.openxmlformats.org/officeDocument/2006/relationships/slide" Target="slide16.xml"/><Relationship Id="rId14" Type="http://schemas.openxmlformats.org/officeDocument/2006/relationships/slide" Target="slide22.xml"/><Relationship Id="rId22" Type="http://schemas.openxmlformats.org/officeDocument/2006/relationships/slide" Target="slide3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slide" Target="slide45.xml"/><Relationship Id="rId3" Type="http://schemas.openxmlformats.org/officeDocument/2006/relationships/slide" Target="slide35.xml"/><Relationship Id="rId7" Type="http://schemas.openxmlformats.org/officeDocument/2006/relationships/slide" Target="slide39.xml"/><Relationship Id="rId12" Type="http://schemas.openxmlformats.org/officeDocument/2006/relationships/slide" Target="slide44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8.xml"/><Relationship Id="rId11" Type="http://schemas.openxmlformats.org/officeDocument/2006/relationships/slide" Target="slide43.xml"/><Relationship Id="rId5" Type="http://schemas.openxmlformats.org/officeDocument/2006/relationships/slide" Target="slide37.xml"/><Relationship Id="rId10" Type="http://schemas.openxmlformats.org/officeDocument/2006/relationships/slide" Target="slide42.xml"/><Relationship Id="rId4" Type="http://schemas.openxmlformats.org/officeDocument/2006/relationships/slide" Target="slide36.xml"/><Relationship Id="rId9" Type="http://schemas.openxmlformats.org/officeDocument/2006/relationships/slide" Target="slide41.xml"/><Relationship Id="rId14" Type="http://schemas.openxmlformats.org/officeDocument/2006/relationships/slide" Target="slide4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53904" y="1081087"/>
            <a:ext cx="4968552" cy="14700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00CC"/>
                </a:solidFill>
                <a:latin typeface="Garamond" pitchFamily="18" charset="0"/>
                <a:cs typeface="Arial" pitchFamily="34" charset="0"/>
              </a:rPr>
              <a:t>Внеклассное мероприятие по математике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75" y="5301207"/>
            <a:ext cx="6400800" cy="1166267"/>
          </a:xfrm>
        </p:spPr>
        <p:txBody>
          <a:bodyPr rtlCol="0">
            <a:normAutofit fontScale="92500"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solidFill>
                  <a:srgbClr val="0000CC"/>
                </a:solidFill>
                <a:latin typeface="Garamond" pitchFamily="18" charset="0"/>
              </a:rPr>
              <a:t>Подготовила: </a:t>
            </a:r>
            <a:r>
              <a:rPr lang="ru-RU" sz="2800" b="1" dirty="0" err="1" smtClean="0">
                <a:solidFill>
                  <a:srgbClr val="0000CC"/>
                </a:solidFill>
                <a:latin typeface="Garamond" pitchFamily="18" charset="0"/>
              </a:rPr>
              <a:t>Кострикина</a:t>
            </a:r>
            <a:r>
              <a:rPr lang="ru-RU" sz="2800" b="1" dirty="0" smtClean="0">
                <a:solidFill>
                  <a:srgbClr val="0000CC"/>
                </a:solidFill>
                <a:latin typeface="Garamond" pitchFamily="18" charset="0"/>
              </a:rPr>
              <a:t> Л.В. – учитель математики МБОУ «Базковская СОШ»</a:t>
            </a:r>
          </a:p>
        </p:txBody>
      </p:sp>
      <p:pic>
        <p:nvPicPr>
          <p:cNvPr id="4" name="Picture 3" descr="H:\Documents and Settings\Aida\Рабочий стол\МОИ шаблоны ЭКСПЕРИМЕНТы\matemati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8604"/>
            <a:ext cx="2326123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:\Documents and Settings\Aida\Рабочий стол\текстуры и фоны, клипарты\новеньки картинки\ufficio01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5" y="3929063"/>
            <a:ext cx="908050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H:\Documents and Settings\Aida\Рабочий стол\ff962c65118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714375"/>
            <a:ext cx="1571625" cy="220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55776" y="3043035"/>
            <a:ext cx="44844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u="sng" dirty="0" smtClean="0">
                <a:solidFill>
                  <a:srgbClr val="0000CC"/>
                </a:solidFill>
                <a:latin typeface="Garamond" pitchFamily="18" charset="0"/>
              </a:rPr>
              <a:t>«Своя игра»</a:t>
            </a:r>
            <a:endParaRPr lang="ru-RU" sz="6000" b="1" u="sng" dirty="0">
              <a:solidFill>
                <a:srgbClr val="0000CC"/>
              </a:solidFill>
              <a:latin typeface="Garamond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83281" y="4058698"/>
            <a:ext cx="43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CC"/>
                </a:solidFill>
                <a:latin typeface="Garamond" pitchFamily="18" charset="0"/>
              </a:rPr>
              <a:t>(для учащихся 5-х классов</a:t>
            </a:r>
            <a:r>
              <a:rPr lang="ru-RU" dirty="0" smtClean="0">
                <a:solidFill>
                  <a:srgbClr val="0000CC"/>
                </a:solidFill>
              </a:rPr>
              <a:t>)</a:t>
            </a:r>
            <a:endParaRPr lang="ru-RU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5017559" y="3559176"/>
            <a:ext cx="3889375" cy="2581275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dirty="0">
                <a:solidFill>
                  <a:srgbClr val="0000FF"/>
                </a:solidFill>
              </a:rPr>
              <a:t>Ответ: </a:t>
            </a:r>
          </a:p>
          <a:p>
            <a:pPr algn="ctr"/>
            <a:endParaRPr lang="ru-RU" sz="2000" dirty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  <a:p>
            <a:pPr algn="ctr"/>
            <a:endParaRPr lang="ru-RU" dirty="0"/>
          </a:p>
        </p:txBody>
      </p:sp>
      <p:grpSp>
        <p:nvGrpSpPr>
          <p:cNvPr id="7" name="Group 22"/>
          <p:cNvGrpSpPr>
            <a:grpSpLocks/>
          </p:cNvGrpSpPr>
          <p:nvPr/>
        </p:nvGrpSpPr>
        <p:grpSpPr bwMode="auto">
          <a:xfrm>
            <a:off x="7329264" y="178347"/>
            <a:ext cx="1368425" cy="1163637"/>
            <a:chOff x="3787" y="119"/>
            <a:chExt cx="907" cy="771"/>
          </a:xfrm>
        </p:grpSpPr>
        <p:sp>
          <p:nvSpPr>
            <p:cNvPr id="8" name="Oval 23"/>
            <p:cNvSpPr>
              <a:spLocks noChangeArrowheads="1"/>
            </p:cNvSpPr>
            <p:nvPr/>
          </p:nvSpPr>
          <p:spPr bwMode="auto">
            <a:xfrm>
              <a:off x="3787" y="119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9" name="Text Box 24"/>
            <p:cNvSpPr txBox="1">
              <a:spLocks noChangeArrowheads="1"/>
            </p:cNvSpPr>
            <p:nvPr/>
          </p:nvSpPr>
          <p:spPr bwMode="auto">
            <a:xfrm>
              <a:off x="4014" y="346"/>
              <a:ext cx="499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/>
                <a:t>300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323527" y="1700808"/>
            <a:ext cx="856895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Garamond" pitchFamily="18" charset="0"/>
              </a:rPr>
              <a:t>Это слово имеет латинское происхождение , означающее </a:t>
            </a:r>
            <a:r>
              <a:rPr lang="ru-RU" sz="2800" b="1" dirty="0" smtClean="0">
                <a:latin typeface="Garamond" pitchFamily="18" charset="0"/>
              </a:rPr>
              <a:t>« </a:t>
            </a:r>
            <a:r>
              <a:rPr lang="ru-RU" sz="2800" b="1" dirty="0">
                <a:latin typeface="Garamond" pitchFamily="18" charset="0"/>
              </a:rPr>
              <a:t>лен, льняная нить , шнур, </a:t>
            </a:r>
            <a:r>
              <a:rPr lang="ru-RU" sz="2800" b="1" dirty="0" smtClean="0">
                <a:latin typeface="Garamond" pitchFamily="18" charset="0"/>
              </a:rPr>
              <a:t>веревка ». Назовите </a:t>
            </a:r>
            <a:r>
              <a:rPr lang="ru-RU" sz="2800" b="1" dirty="0">
                <a:latin typeface="Garamond" pitchFamily="18" charset="0"/>
              </a:rPr>
              <a:t>это слово в том значении , в котором мы употребляем его в математике</a:t>
            </a:r>
            <a:r>
              <a:rPr lang="ru-RU" sz="2800" b="1" dirty="0" smtClean="0">
                <a:latin typeface="Garamond" pitchFamily="18" charset="0"/>
              </a:rPr>
              <a:t>.</a:t>
            </a:r>
            <a:r>
              <a:rPr lang="ru-RU" sz="2800" b="1" dirty="0">
                <a:latin typeface="Garamond" pitchFamily="18" charset="0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350540" y="4849813"/>
            <a:ext cx="1223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Garamond" pitchFamily="18" charset="0"/>
              </a:rPr>
              <a:t>Линия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67806" y="705128"/>
            <a:ext cx="55162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История математики</a:t>
            </a:r>
          </a:p>
        </p:txBody>
      </p:sp>
      <p:grpSp>
        <p:nvGrpSpPr>
          <p:cNvPr id="14" name="Group 19"/>
          <p:cNvGrpSpPr>
            <a:grpSpLocks/>
          </p:cNvGrpSpPr>
          <p:nvPr/>
        </p:nvGrpSpPr>
        <p:grpSpPr bwMode="auto">
          <a:xfrm>
            <a:off x="3275856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5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Text Box 21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>
                  <a:hlinkClick r:id="rId4" action="ppaction://hlinksldjump"/>
                </a:rPr>
                <a:t>    Выбери  вопрос</a:t>
              </a:r>
              <a:endParaRPr lang="ru-RU" sz="1600" dirty="0"/>
            </a:p>
          </p:txBody>
        </p:sp>
      </p:grp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029790"/>
              </p:ext>
            </p:extLst>
          </p:nvPr>
        </p:nvGraphicFramePr>
        <p:xfrm>
          <a:off x="6404922" y="3516690"/>
          <a:ext cx="1266825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Фотография Photo Editor" r:id="rId5" imgW="1267002" imgH="781159" progId="MSPhotoEd.3">
                  <p:embed/>
                </p:oleObj>
              </mc:Choice>
              <mc:Fallback>
                <p:oleObj name="Фотография Photo Editor" r:id="rId5" imgW="1267002" imgH="781159" progId="MSPhotoEd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4922" y="3516690"/>
                        <a:ext cx="1266825" cy="78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475" y="4539923"/>
            <a:ext cx="283845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690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3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5027044" y="3559175"/>
            <a:ext cx="3889375" cy="2581275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dirty="0">
                <a:solidFill>
                  <a:srgbClr val="0000FF"/>
                </a:solidFill>
              </a:rPr>
              <a:t>Ответ: </a:t>
            </a:r>
          </a:p>
          <a:p>
            <a:pPr algn="ctr"/>
            <a:endParaRPr lang="ru-RU" sz="2000" dirty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  <a:p>
            <a:pPr algn="ctr"/>
            <a:endParaRPr lang="ru-RU" dirty="0"/>
          </a:p>
        </p:txBody>
      </p:sp>
      <p:grpSp>
        <p:nvGrpSpPr>
          <p:cNvPr id="7" name="Group 16"/>
          <p:cNvGrpSpPr>
            <a:grpSpLocks/>
          </p:cNvGrpSpPr>
          <p:nvPr/>
        </p:nvGrpSpPr>
        <p:grpSpPr bwMode="auto">
          <a:xfrm>
            <a:off x="7404264" y="116632"/>
            <a:ext cx="1439863" cy="1223963"/>
            <a:chOff x="3742" y="164"/>
            <a:chExt cx="907" cy="771"/>
          </a:xfrm>
        </p:grpSpPr>
        <p:sp>
          <p:nvSpPr>
            <p:cNvPr id="8" name="Oval 14"/>
            <p:cNvSpPr>
              <a:spLocks noChangeArrowheads="1"/>
            </p:cNvSpPr>
            <p:nvPr/>
          </p:nvSpPr>
          <p:spPr bwMode="auto">
            <a:xfrm>
              <a:off x="3742" y="164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9" name="Text Box 15"/>
            <p:cNvSpPr txBox="1">
              <a:spLocks noChangeArrowheads="1"/>
            </p:cNvSpPr>
            <p:nvPr/>
          </p:nvSpPr>
          <p:spPr bwMode="auto">
            <a:xfrm>
              <a:off x="3969" y="346"/>
              <a:ext cx="49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/>
                <a:t>500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467544" y="1852136"/>
            <a:ext cx="80892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Garamond" pitchFamily="18" charset="0"/>
              </a:rPr>
              <a:t>Современные цифры </a:t>
            </a:r>
            <a:r>
              <a:rPr lang="ru-RU" sz="2800" b="1" dirty="0" smtClean="0">
                <a:latin typeface="Garamond" pitchFamily="18" charset="0"/>
              </a:rPr>
              <a:t>0,1,2,3,4,5,6,7,8,9 называют </a:t>
            </a:r>
            <a:r>
              <a:rPr lang="ru-RU" sz="2800" b="1" dirty="0">
                <a:latin typeface="Garamond" pitchFamily="18" charset="0"/>
              </a:rPr>
              <a:t>арабскими</a:t>
            </a:r>
            <a:r>
              <a:rPr lang="ru-RU" sz="2800" b="1" dirty="0" smtClean="0">
                <a:latin typeface="Garamond" pitchFamily="18" charset="0"/>
              </a:rPr>
              <a:t>. У </a:t>
            </a:r>
            <a:r>
              <a:rPr lang="ru-RU" sz="2800" b="1" dirty="0">
                <a:latin typeface="Garamond" pitchFamily="18" charset="0"/>
              </a:rPr>
              <a:t>народов какой страны эти цифры позаимствовали арабы?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518667" y="4588202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atin typeface="Garamond" pitchFamily="18" charset="0"/>
              </a:rPr>
              <a:t>У индусов, Индия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67806" y="705128"/>
            <a:ext cx="55162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История математики</a:t>
            </a:r>
          </a:p>
        </p:txBody>
      </p:sp>
      <p:grpSp>
        <p:nvGrpSpPr>
          <p:cNvPr id="14" name="Group 19"/>
          <p:cNvGrpSpPr>
            <a:grpSpLocks/>
          </p:cNvGrpSpPr>
          <p:nvPr/>
        </p:nvGrpSpPr>
        <p:grpSpPr bwMode="auto">
          <a:xfrm>
            <a:off x="3275856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5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Text Box 21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21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/>
                <a:t>    Выбери  вопрос</a:t>
              </a:r>
            </a:p>
          </p:txBody>
        </p:sp>
      </p:grp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5613205"/>
              </p:ext>
            </p:extLst>
          </p:nvPr>
        </p:nvGraphicFramePr>
        <p:xfrm>
          <a:off x="6414407" y="3516689"/>
          <a:ext cx="1266825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9" name="Фотография Photo Editor" r:id="rId4" imgW="1267002" imgH="781159" progId="MSPhotoEd.3">
                  <p:embed/>
                </p:oleObj>
              </mc:Choice>
              <mc:Fallback>
                <p:oleObj name="Фотография Photo Editor" r:id="rId4" imgW="1267002" imgH="781159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4407" y="3516689"/>
                        <a:ext cx="1266825" cy="78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919" y="3237131"/>
            <a:ext cx="2927871" cy="2490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746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3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5017559" y="3559176"/>
            <a:ext cx="3889375" cy="2581275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dirty="0">
                <a:solidFill>
                  <a:srgbClr val="0000FF"/>
                </a:solidFill>
              </a:rPr>
              <a:t>Ответ: </a:t>
            </a:r>
          </a:p>
          <a:p>
            <a:pPr algn="ctr"/>
            <a:endParaRPr lang="ru-RU" sz="2000" dirty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  <a:p>
            <a:pPr algn="ctr"/>
            <a:endParaRPr lang="ru-RU" dirty="0"/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7524750" y="188913"/>
            <a:ext cx="1368425" cy="1223962"/>
            <a:chOff x="3923" y="210"/>
            <a:chExt cx="862" cy="771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3923" y="210"/>
              <a:ext cx="862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4150" y="482"/>
              <a:ext cx="47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/>
                <a:t>1000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507393" y="1844824"/>
            <a:ext cx="81700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Garamond" pitchFamily="18" charset="0"/>
              </a:rPr>
              <a:t>При каком царе впервые русские меры ( верста, сажень, аршин, пуд, золотник ) были определены в  систему?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943610" y="4849813"/>
            <a:ext cx="22333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atin typeface="Garamond" pitchFamily="18" charset="0"/>
              </a:rPr>
              <a:t>При Петре </a:t>
            </a:r>
            <a:r>
              <a:rPr lang="en-US" sz="2800" b="1" dirty="0">
                <a:latin typeface="Garamond" pitchFamily="18" charset="0"/>
              </a:rPr>
              <a:t>I</a:t>
            </a:r>
            <a:endParaRPr lang="ru-RU" sz="2800" b="1" dirty="0">
              <a:latin typeface="Garamond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67806" y="705128"/>
            <a:ext cx="55162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cs typeface="Times New Roman" pitchFamily="18" charset="0"/>
              </a:rPr>
              <a:t>История математики</a:t>
            </a:r>
          </a:p>
        </p:txBody>
      </p:sp>
      <p:grpSp>
        <p:nvGrpSpPr>
          <p:cNvPr id="14" name="Group 19"/>
          <p:cNvGrpSpPr>
            <a:grpSpLocks/>
          </p:cNvGrpSpPr>
          <p:nvPr/>
        </p:nvGrpSpPr>
        <p:grpSpPr bwMode="auto">
          <a:xfrm>
            <a:off x="3275856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5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Text Box 21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/>
                <a:t>    </a:t>
              </a:r>
              <a:r>
                <a:rPr lang="ru-RU" sz="1600" dirty="0">
                  <a:hlinkClick r:id="rId4" action="ppaction://hlinksldjump"/>
                </a:rPr>
                <a:t>Выбери  вопрос</a:t>
              </a:r>
              <a:endParaRPr lang="ru-RU" sz="1600" dirty="0"/>
            </a:p>
          </p:txBody>
        </p:sp>
      </p:grp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032364"/>
              </p:ext>
            </p:extLst>
          </p:nvPr>
        </p:nvGraphicFramePr>
        <p:xfrm>
          <a:off x="6404922" y="3516690"/>
          <a:ext cx="1266825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7" name="Фотография Photo Editor" r:id="rId5" imgW="1267002" imgH="781159" progId="MSPhotoEd.3">
                  <p:embed/>
                </p:oleObj>
              </mc:Choice>
              <mc:Fallback>
                <p:oleObj name="Фотография Photo Editor" r:id="rId5" imgW="1267002" imgH="781159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4922" y="3516690"/>
                        <a:ext cx="1266825" cy="78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76833"/>
            <a:ext cx="2505075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817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3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7371398" y="277813"/>
            <a:ext cx="1439862" cy="1223962"/>
            <a:chOff x="3742" y="164"/>
            <a:chExt cx="907" cy="771"/>
          </a:xfrm>
        </p:grpSpPr>
        <p:sp>
          <p:nvSpPr>
            <p:cNvPr id="8" name="Oval 26"/>
            <p:cNvSpPr>
              <a:spLocks noChangeArrowheads="1"/>
            </p:cNvSpPr>
            <p:nvPr/>
          </p:nvSpPr>
          <p:spPr bwMode="auto">
            <a:xfrm>
              <a:off x="3742" y="164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9" name="Text Box 27"/>
            <p:cNvSpPr txBox="1">
              <a:spLocks noChangeArrowheads="1"/>
            </p:cNvSpPr>
            <p:nvPr/>
          </p:nvSpPr>
          <p:spPr bwMode="auto">
            <a:xfrm>
              <a:off x="3969" y="346"/>
              <a:ext cx="49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dirty="0"/>
                <a:t>100</a:t>
              </a:r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01775"/>
            <a:ext cx="2736304" cy="3169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03978" y="408762"/>
            <a:ext cx="70439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cs typeface="Times New Roman" pitchFamily="18" charset="0"/>
              </a:rPr>
              <a:t>Считай, смекай, отгадывай</a:t>
            </a:r>
            <a:endParaRPr lang="ru-RU" sz="4400" b="1" dirty="0">
              <a:solidFill>
                <a:schemeClr val="tx2">
                  <a:lumMod val="60000"/>
                  <a:lumOff val="40000"/>
                </a:schemeClr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47864" y="1772816"/>
            <a:ext cx="5328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Garamond" pitchFamily="18" charset="0"/>
              </a:rPr>
              <a:t>Сосчитай! Сколько треугольников изображено на рисунке? </a:t>
            </a:r>
            <a:endParaRPr lang="ru-RU" sz="2400" b="1" dirty="0">
              <a:latin typeface="Garamond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87000" y="4671701"/>
            <a:ext cx="305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Garamond" pitchFamily="18" charset="0"/>
              </a:rPr>
              <a:t>Ответ: 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Garamond" pitchFamily="18" charset="0"/>
              </a:rPr>
              <a:t>20 треугольников</a:t>
            </a:r>
            <a:endParaRPr lang="ru-RU" sz="24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AF0E4"/>
              </a:clrFrom>
              <a:clrTo>
                <a:srgbClr val="FAF0E4">
                  <a:alpha val="0"/>
                </a:srgbClr>
              </a:clrTo>
            </a:clrChange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818" y="3725649"/>
            <a:ext cx="1744118" cy="1892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9"/>
          <p:cNvGrpSpPr>
            <a:grpSpLocks/>
          </p:cNvGrpSpPr>
          <p:nvPr/>
        </p:nvGrpSpPr>
        <p:grpSpPr bwMode="auto">
          <a:xfrm>
            <a:off x="3275856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3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Text Box 21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>
                  <a:hlinkClick r:id="rId5" action="ppaction://hlinksldjump"/>
                </a:rPr>
                <a:t>    Выбери  вопрос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870335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2"/>
          <p:cNvGrpSpPr>
            <a:grpSpLocks/>
          </p:cNvGrpSpPr>
          <p:nvPr/>
        </p:nvGrpSpPr>
        <p:grpSpPr bwMode="auto">
          <a:xfrm>
            <a:off x="7383304" y="178347"/>
            <a:ext cx="1368425" cy="1163637"/>
            <a:chOff x="3787" y="119"/>
            <a:chExt cx="907" cy="771"/>
          </a:xfrm>
        </p:grpSpPr>
        <p:sp>
          <p:nvSpPr>
            <p:cNvPr id="8" name="Oval 23"/>
            <p:cNvSpPr>
              <a:spLocks noChangeArrowheads="1"/>
            </p:cNvSpPr>
            <p:nvPr/>
          </p:nvSpPr>
          <p:spPr bwMode="auto">
            <a:xfrm>
              <a:off x="3787" y="119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9" name="Text Box 24"/>
            <p:cNvSpPr txBox="1">
              <a:spLocks noChangeArrowheads="1"/>
            </p:cNvSpPr>
            <p:nvPr/>
          </p:nvSpPr>
          <p:spPr bwMode="auto">
            <a:xfrm>
              <a:off x="4014" y="346"/>
              <a:ext cx="499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/>
                <a:t>300</a:t>
              </a:r>
            </a:p>
          </p:txBody>
        </p:sp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1984"/>
            <a:ext cx="2392141" cy="3674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3978" y="408762"/>
            <a:ext cx="70439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cs typeface="Times New Roman" pitchFamily="18" charset="0"/>
              </a:rPr>
              <a:t>Считай, смекай, отгадывай</a:t>
            </a:r>
            <a:endParaRPr lang="ru-RU" sz="4400" b="1" dirty="0">
              <a:solidFill>
                <a:schemeClr val="tx2">
                  <a:lumMod val="60000"/>
                  <a:lumOff val="40000"/>
                </a:schemeClr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03848" y="1556792"/>
            <a:ext cx="5040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Garamond" pitchFamily="18" charset="0"/>
              </a:rPr>
              <a:t>Двумя прямыми линиями раздели </a:t>
            </a:r>
            <a:r>
              <a:rPr lang="ru-RU" sz="2400" b="1" dirty="0">
                <a:latin typeface="Garamond" pitchFamily="18" charset="0"/>
              </a:rPr>
              <a:t>циферблат часов на </a:t>
            </a:r>
            <a:r>
              <a:rPr lang="ru-RU" sz="2400" b="1" dirty="0" smtClean="0">
                <a:latin typeface="Garamond" pitchFamily="18" charset="0"/>
              </a:rPr>
              <a:t>три </a:t>
            </a:r>
            <a:r>
              <a:rPr lang="ru-RU" sz="2400" b="1" dirty="0">
                <a:latin typeface="Garamond" pitchFamily="18" charset="0"/>
              </a:rPr>
              <a:t>части так, чтобы сумма чисел </a:t>
            </a:r>
            <a:r>
              <a:rPr lang="ru-RU" sz="2400" b="1" dirty="0" smtClean="0">
                <a:latin typeface="Garamond" pitchFamily="18" charset="0"/>
              </a:rPr>
              <a:t>в каждой из частей </a:t>
            </a:r>
            <a:r>
              <a:rPr lang="ru-RU" sz="2400" b="1" dirty="0">
                <a:latin typeface="Garamond" pitchFamily="18" charset="0"/>
              </a:rPr>
              <a:t>была одинаковой.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419872" y="3501008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4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126823"/>
            <a:ext cx="2504380" cy="3482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roup 19"/>
          <p:cNvGrpSpPr>
            <a:grpSpLocks/>
          </p:cNvGrpSpPr>
          <p:nvPr/>
        </p:nvGrpSpPr>
        <p:grpSpPr bwMode="auto">
          <a:xfrm>
            <a:off x="2698796" y="6008801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1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Text Box 21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>
                  <a:hlinkClick r:id="rId5" action="ppaction://hlinksldjump"/>
                </a:rPr>
                <a:t>    Выбери  вопрос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10278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763713" y="1844675"/>
            <a:ext cx="2592387" cy="2736850"/>
          </a:xfrm>
          <a:prstGeom prst="rect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2195513" y="2276475"/>
            <a:ext cx="1658937" cy="1873250"/>
            <a:chOff x="2195513" y="2276475"/>
            <a:chExt cx="1658937" cy="1873250"/>
          </a:xfrm>
        </p:grpSpPr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195513" y="2276475"/>
              <a:ext cx="1658937" cy="1873250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6147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27" t="4345" r="3883" b="2999"/>
            <a:stretch/>
          </p:blipFill>
          <p:spPr bwMode="auto">
            <a:xfrm>
              <a:off x="2294843" y="2323764"/>
              <a:ext cx="333263" cy="4663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27" t="4345" r="3883" b="2999"/>
            <a:stretch/>
          </p:blipFill>
          <p:spPr bwMode="auto">
            <a:xfrm>
              <a:off x="2834593" y="2404223"/>
              <a:ext cx="333263" cy="4663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27" t="4345" r="3883" b="2999"/>
            <a:stretch/>
          </p:blipFill>
          <p:spPr bwMode="auto">
            <a:xfrm>
              <a:off x="2435280" y="3096543"/>
              <a:ext cx="333263" cy="4663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7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27" t="4345" r="3883" b="2999"/>
            <a:stretch/>
          </p:blipFill>
          <p:spPr bwMode="auto">
            <a:xfrm>
              <a:off x="2893274" y="3079661"/>
              <a:ext cx="333263" cy="4663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8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27" t="4345" r="3883" b="2999"/>
            <a:stretch/>
          </p:blipFill>
          <p:spPr bwMode="auto">
            <a:xfrm>
              <a:off x="3290205" y="2459282"/>
              <a:ext cx="333263" cy="4663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27" t="4345" r="3883" b="2999"/>
            <a:stretch/>
          </p:blipFill>
          <p:spPr bwMode="auto">
            <a:xfrm>
              <a:off x="3371849" y="3096543"/>
              <a:ext cx="333263" cy="4663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" name="Group 16"/>
          <p:cNvGrpSpPr>
            <a:grpSpLocks/>
          </p:cNvGrpSpPr>
          <p:nvPr/>
        </p:nvGrpSpPr>
        <p:grpSpPr bwMode="auto">
          <a:xfrm>
            <a:off x="7380288" y="269874"/>
            <a:ext cx="1439863" cy="1223963"/>
            <a:chOff x="3742" y="164"/>
            <a:chExt cx="907" cy="771"/>
          </a:xfrm>
        </p:grpSpPr>
        <p:sp>
          <p:nvSpPr>
            <p:cNvPr id="8" name="Oval 14"/>
            <p:cNvSpPr>
              <a:spLocks noChangeArrowheads="1"/>
            </p:cNvSpPr>
            <p:nvPr/>
          </p:nvSpPr>
          <p:spPr bwMode="auto">
            <a:xfrm>
              <a:off x="3742" y="164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9" name="Text Box 15"/>
            <p:cNvSpPr txBox="1">
              <a:spLocks noChangeArrowheads="1"/>
            </p:cNvSpPr>
            <p:nvPr/>
          </p:nvSpPr>
          <p:spPr bwMode="auto">
            <a:xfrm>
              <a:off x="3969" y="346"/>
              <a:ext cx="49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/>
                <a:t>500</a:t>
              </a:r>
            </a:p>
          </p:txBody>
        </p:sp>
      </p:grpSp>
      <p:sp>
        <p:nvSpPr>
          <p:cNvPr id="10" name="Rectangle 12"/>
          <p:cNvSpPr>
            <a:spLocks noChangeArrowheads="1"/>
          </p:cNvSpPr>
          <p:nvPr/>
        </p:nvSpPr>
        <p:spPr bwMode="auto">
          <a:xfrm rot="2820000">
            <a:off x="3665538" y="4895850"/>
            <a:ext cx="120650" cy="6064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 rot="7620000">
            <a:off x="2999580" y="4625182"/>
            <a:ext cx="155575" cy="5984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611188" y="1196975"/>
            <a:ext cx="51133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 smtClean="0"/>
              <a:t>Лужайка окружена </a:t>
            </a:r>
            <a:r>
              <a:rPr lang="ru-RU" dirty="0"/>
              <a:t>рвом шириной 3 метра. </a:t>
            </a: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4565650" y="1916113"/>
            <a:ext cx="4254500" cy="229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Ров наполнен водой. </a:t>
            </a:r>
          </a:p>
          <a:p>
            <a:pPr>
              <a:spcBef>
                <a:spcPct val="50000"/>
              </a:spcBef>
            </a:pPr>
            <a:r>
              <a:rPr lang="ru-RU"/>
              <a:t>Как перейти на поле, </a:t>
            </a:r>
          </a:p>
          <a:p>
            <a:pPr>
              <a:spcBef>
                <a:spcPct val="50000"/>
              </a:spcBef>
            </a:pPr>
            <a:r>
              <a:rPr lang="ru-RU"/>
              <a:t>если имеются 2 толстые доски, </a:t>
            </a:r>
          </a:p>
          <a:p>
            <a:pPr>
              <a:spcBef>
                <a:spcPct val="50000"/>
              </a:spcBef>
            </a:pPr>
            <a:r>
              <a:rPr lang="ru-RU"/>
              <a:t>длина каждой из которых тоже по 3 метра?</a:t>
            </a:r>
          </a:p>
          <a:p>
            <a:pPr>
              <a:spcBef>
                <a:spcPct val="50000"/>
              </a:spcBef>
            </a:pPr>
            <a:r>
              <a:rPr lang="ru-RU"/>
              <a:t> Гвоздей и молотка под руками нет.</a:t>
            </a: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2413000" y="3645024"/>
            <a:ext cx="12239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latin typeface="Garamond" pitchFamily="18" charset="0"/>
              </a:rPr>
              <a:t>Лужайка</a:t>
            </a:r>
            <a:endParaRPr lang="ru-RU" b="1" dirty="0">
              <a:latin typeface="Garamond" pitchFamily="18" charset="0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124075" y="1916113"/>
            <a:ext cx="10080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Ров</a:t>
            </a: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3276600" y="1844675"/>
            <a:ext cx="0" cy="431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" name="Text Box 19"/>
          <p:cNvSpPr txBox="1">
            <a:spLocks noChangeArrowheads="1"/>
          </p:cNvSpPr>
          <p:nvPr/>
        </p:nvSpPr>
        <p:spPr bwMode="auto">
          <a:xfrm>
            <a:off x="3348038" y="1916113"/>
            <a:ext cx="6477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3 м</a:t>
            </a:r>
          </a:p>
        </p:txBody>
      </p:sp>
      <p:sp>
        <p:nvSpPr>
          <p:cNvPr id="18" name="Line 20"/>
          <p:cNvSpPr>
            <a:spLocks noChangeShapeType="1"/>
          </p:cNvSpPr>
          <p:nvPr/>
        </p:nvSpPr>
        <p:spPr bwMode="auto">
          <a:xfrm>
            <a:off x="3132138" y="4149725"/>
            <a:ext cx="0" cy="431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" name="Text Box 22"/>
          <p:cNvSpPr txBox="1">
            <a:spLocks noChangeArrowheads="1"/>
          </p:cNvSpPr>
          <p:nvPr/>
        </p:nvSpPr>
        <p:spPr bwMode="auto">
          <a:xfrm>
            <a:off x="5435600" y="4292600"/>
            <a:ext cx="2736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FF3300"/>
                </a:solidFill>
              </a:rPr>
              <a:t>Внимание! Ответ!</a:t>
            </a:r>
          </a:p>
        </p:txBody>
      </p:sp>
      <p:sp>
        <p:nvSpPr>
          <p:cNvPr id="20" name="AutoShape 23"/>
          <p:cNvSpPr>
            <a:spLocks noChangeArrowheads="1"/>
          </p:cNvSpPr>
          <p:nvPr/>
        </p:nvSpPr>
        <p:spPr bwMode="auto">
          <a:xfrm>
            <a:off x="7235825" y="4941888"/>
            <a:ext cx="1727200" cy="360362"/>
          </a:xfrm>
          <a:prstGeom prst="leftArrow">
            <a:avLst>
              <a:gd name="adj1" fmla="val 50000"/>
              <a:gd name="adj2" fmla="val 119824"/>
            </a:avLst>
          </a:prstGeom>
          <a:solidFill>
            <a:srgbClr val="FF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03978" y="408762"/>
            <a:ext cx="70439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cs typeface="Times New Roman" pitchFamily="18" charset="0"/>
              </a:rPr>
              <a:t>Считай, смекай, отгадывай</a:t>
            </a:r>
            <a:endParaRPr lang="ru-RU" sz="4400" b="1" dirty="0">
              <a:solidFill>
                <a:schemeClr val="tx2">
                  <a:lumMod val="60000"/>
                  <a:lumOff val="40000"/>
                </a:schemeClr>
              </a:solidFill>
              <a:latin typeface="Garamond" pitchFamily="18" charset="0"/>
              <a:cs typeface="Times New Roman" pitchFamily="18" charset="0"/>
            </a:endParaRPr>
          </a:p>
        </p:txBody>
      </p:sp>
      <p:grpSp>
        <p:nvGrpSpPr>
          <p:cNvPr id="30" name="Group 19"/>
          <p:cNvGrpSpPr>
            <a:grpSpLocks/>
          </p:cNvGrpSpPr>
          <p:nvPr/>
        </p:nvGrpSpPr>
        <p:grpSpPr bwMode="auto">
          <a:xfrm>
            <a:off x="3275856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1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Text Box 21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>
                  <a:hlinkClick r:id="rId4" action="ppaction://hlinksldjump"/>
                </a:rPr>
                <a:t>    Выбери  вопрос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0561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5.18519E-6 C -0.09045 0.00532 -0.1809 0.01087 -0.21666 0.00232 C -0.25243 -0.00626 -0.21597 -0.04237 -0.2151 -0.05116 " pathEditMode="relative" ptsTypes="aaA">
                                      <p:cBhvr>
                                        <p:cTn id="9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"/>
                            </p:stCondLst>
                            <p:childTnLst>
                              <p:par>
                                <p:cTn id="9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59259E-6 C -0.00486 -0.02407 -0.00851 -0.04653 -0.00208 -0.0662 C 0.00573 -0.08588 0.03767 -0.10995 0.0467 -0.11852 " pathEditMode="relative" rAng="0" ptsTypes="aaA">
                                      <p:cBhvr>
                                        <p:cTn id="9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-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0"/>
                            </p:stCondLst>
                            <p:childTnLst>
                              <p:par>
                                <p:cTn id="9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C 0.04166 -0.04167 0.08333 -0.08334 0.1 -0.1 " pathEditMode="relative" ptsTypes="aA">
                                      <p:cBhvr>
                                        <p:cTn id="9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0" grpId="1" animBg="1"/>
      <p:bldP spid="11" grpId="0" animBg="1"/>
      <p:bldP spid="11" grpId="1" animBg="1"/>
      <p:bldP spid="14" grpId="0"/>
      <p:bldP spid="15" grpId="0"/>
      <p:bldP spid="16" grpId="0" animBg="1"/>
      <p:bldP spid="17" grpId="0"/>
      <p:bldP spid="18" grpId="0" animBg="1"/>
      <p:bldP spid="20" grpId="0" animBg="1"/>
      <p:bldP spid="20" grpId="1" animBg="1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/>
          <p:cNvGrpSpPr/>
          <p:nvPr/>
        </p:nvGrpSpPr>
        <p:grpSpPr>
          <a:xfrm>
            <a:off x="3995936" y="3670188"/>
            <a:ext cx="2632136" cy="2288384"/>
            <a:chOff x="3995936" y="3670188"/>
            <a:chExt cx="2632136" cy="2288384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3835176"/>
              <a:ext cx="2632136" cy="2066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5290008" y="3670188"/>
              <a:ext cx="1240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1</a:t>
              </a:r>
              <a:endParaRPr lang="ru-RU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781395" y="3855774"/>
              <a:ext cx="5039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2</a:t>
              </a:r>
              <a:endParaRPr lang="ru-RU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355976" y="4039520"/>
              <a:ext cx="21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3</a:t>
              </a:r>
              <a:endParaRPr lang="ru-RU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312004" y="4365104"/>
              <a:ext cx="2681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4</a:t>
              </a:r>
              <a:endParaRPr lang="ru-RU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72000" y="5589240"/>
              <a:ext cx="612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5</a:t>
              </a:r>
              <a:endParaRPr lang="ru-RU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012160" y="5589240"/>
              <a:ext cx="615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6</a:t>
              </a:r>
              <a:endParaRPr lang="ru-RU" dirty="0"/>
            </a:p>
          </p:txBody>
        </p:sp>
      </p:grp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7422515" y="188913"/>
            <a:ext cx="1368425" cy="1223962"/>
            <a:chOff x="3923" y="210"/>
            <a:chExt cx="862" cy="771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3923" y="210"/>
              <a:ext cx="862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4150" y="482"/>
              <a:ext cx="47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/>
                <a:t>1000</a:t>
              </a:r>
            </a:p>
          </p:txBody>
        </p:sp>
      </p:grp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58" y="2636912"/>
            <a:ext cx="2632136" cy="2066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79912" y="2348880"/>
            <a:ext cx="40029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Как двумя ударами топора разрубить подкову на 6 частей, не перемещая подкову после удара.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03978" y="408762"/>
            <a:ext cx="70439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cs typeface="Times New Roman" pitchFamily="18" charset="0"/>
              </a:rPr>
              <a:t>Считай, смекай, отгадывай</a:t>
            </a:r>
            <a:endParaRPr lang="ru-RU" sz="4400" b="1" dirty="0">
              <a:solidFill>
                <a:schemeClr val="tx2">
                  <a:lumMod val="60000"/>
                  <a:lumOff val="40000"/>
                </a:schemeClr>
              </a:solidFill>
              <a:latin typeface="Garamond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4842829" y="3567016"/>
            <a:ext cx="2286254" cy="2272898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3995936" y="3501008"/>
            <a:ext cx="2016224" cy="2272898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419872" y="3501008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4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grpSp>
        <p:nvGrpSpPr>
          <p:cNvPr id="19" name="Group 19"/>
          <p:cNvGrpSpPr>
            <a:grpSpLocks/>
          </p:cNvGrpSpPr>
          <p:nvPr/>
        </p:nvGrpSpPr>
        <p:grpSpPr bwMode="auto">
          <a:xfrm>
            <a:off x="3275358" y="5958572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0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Text Box 21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/>
                <a:t>    </a:t>
              </a:r>
              <a:r>
                <a:rPr lang="ru-RU" sz="1600" dirty="0">
                  <a:hlinkClick r:id="rId4" action="ppaction://hlinksldjump"/>
                </a:rPr>
                <a:t>Выбери  вопрос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6517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7389019" y="188640"/>
            <a:ext cx="1439862" cy="1223962"/>
            <a:chOff x="3742" y="164"/>
            <a:chExt cx="907" cy="771"/>
          </a:xfrm>
        </p:grpSpPr>
        <p:sp>
          <p:nvSpPr>
            <p:cNvPr id="8" name="Oval 26"/>
            <p:cNvSpPr>
              <a:spLocks noChangeArrowheads="1"/>
            </p:cNvSpPr>
            <p:nvPr/>
          </p:nvSpPr>
          <p:spPr bwMode="auto">
            <a:xfrm>
              <a:off x="3742" y="164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9" name="Text Box 27"/>
            <p:cNvSpPr txBox="1">
              <a:spLocks noChangeArrowheads="1"/>
            </p:cNvSpPr>
            <p:nvPr/>
          </p:nvSpPr>
          <p:spPr bwMode="auto">
            <a:xfrm>
              <a:off x="3969" y="346"/>
              <a:ext cx="49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dirty="0"/>
                <a:t>100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115616" y="1700808"/>
            <a:ext cx="5544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Garamond" pitchFamily="18" charset="0"/>
              </a:rPr>
              <a:t>Число 66 моментально увеличьте на половину этого числа.</a:t>
            </a:r>
            <a:endParaRPr lang="ru-RU" sz="2400" b="1" dirty="0"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83768" y="2852936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4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94021" y="408762"/>
            <a:ext cx="486383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cs typeface="Times New Roman" pitchFamily="18" charset="0"/>
              </a:rPr>
              <a:t>Дроби и не только</a:t>
            </a:r>
            <a:endParaRPr lang="ru-RU" sz="4400" b="1" dirty="0">
              <a:solidFill>
                <a:schemeClr val="tx2">
                  <a:lumMod val="60000"/>
                  <a:lumOff val="40000"/>
                </a:schemeClr>
              </a:solidFill>
              <a:latin typeface="Garamond" pitchFamily="18" charset="0"/>
              <a:cs typeface="Times New Roman" pitchFamily="18" charset="0"/>
            </a:endParaRPr>
          </a:p>
        </p:txBody>
      </p:sp>
      <p:grpSp>
        <p:nvGrpSpPr>
          <p:cNvPr id="14" name="Group 24"/>
          <p:cNvGrpSpPr>
            <a:grpSpLocks/>
          </p:cNvGrpSpPr>
          <p:nvPr/>
        </p:nvGrpSpPr>
        <p:grpSpPr bwMode="auto">
          <a:xfrm>
            <a:off x="4067944" y="3083768"/>
            <a:ext cx="2448272" cy="2159718"/>
            <a:chOff x="2699" y="3158"/>
            <a:chExt cx="771" cy="680"/>
          </a:xfrm>
        </p:grpSpPr>
        <p:sp>
          <p:nvSpPr>
            <p:cNvPr id="15" name="AutoShape 9"/>
            <p:cNvSpPr>
              <a:spLocks noChangeArrowheads="1"/>
            </p:cNvSpPr>
            <p:nvPr/>
          </p:nvSpPr>
          <p:spPr bwMode="auto">
            <a:xfrm>
              <a:off x="2699" y="3158"/>
              <a:ext cx="771" cy="680"/>
            </a:xfrm>
            <a:prstGeom prst="verticalScroll">
              <a:avLst>
                <a:gd name="adj" fmla="val 125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2858" y="3294"/>
              <a:ext cx="454" cy="4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9600" dirty="0" smtClean="0">
                  <a:solidFill>
                    <a:srgbClr val="00B0F0"/>
                  </a:solidFill>
                  <a:latin typeface="Garamond" pitchFamily="18" charset="0"/>
                </a:rPr>
                <a:t>66</a:t>
              </a:r>
              <a:endParaRPr lang="ru-RU" sz="9600" dirty="0">
                <a:solidFill>
                  <a:srgbClr val="00B0F0"/>
                </a:solidFill>
                <a:latin typeface="Garamond" pitchFamily="18" charset="0"/>
              </a:endParaRPr>
            </a:p>
          </p:txBody>
        </p:sp>
      </p:grpSp>
      <p:grpSp>
        <p:nvGrpSpPr>
          <p:cNvPr id="17" name="Group 19"/>
          <p:cNvGrpSpPr>
            <a:grpSpLocks/>
          </p:cNvGrpSpPr>
          <p:nvPr/>
        </p:nvGrpSpPr>
        <p:grpSpPr bwMode="auto">
          <a:xfrm>
            <a:off x="3275358" y="5958572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8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Text Box 21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/>
                <a:t>    </a:t>
              </a:r>
              <a:r>
                <a:rPr lang="ru-RU" sz="1600" dirty="0">
                  <a:hlinkClick r:id="rId3" action="ppaction://hlinksldjump"/>
                </a:rPr>
                <a:t>Выбери  вопрос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473393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2"/>
          <p:cNvGrpSpPr>
            <a:grpSpLocks/>
          </p:cNvGrpSpPr>
          <p:nvPr/>
        </p:nvGrpSpPr>
        <p:grpSpPr bwMode="auto">
          <a:xfrm>
            <a:off x="7386003" y="216377"/>
            <a:ext cx="1368425" cy="1163637"/>
            <a:chOff x="3787" y="119"/>
            <a:chExt cx="907" cy="771"/>
          </a:xfrm>
        </p:grpSpPr>
        <p:sp>
          <p:nvSpPr>
            <p:cNvPr id="8" name="Oval 23"/>
            <p:cNvSpPr>
              <a:spLocks noChangeArrowheads="1"/>
            </p:cNvSpPr>
            <p:nvPr/>
          </p:nvSpPr>
          <p:spPr bwMode="auto">
            <a:xfrm>
              <a:off x="3787" y="119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9" name="Text Box 24"/>
            <p:cNvSpPr txBox="1">
              <a:spLocks noChangeArrowheads="1"/>
            </p:cNvSpPr>
            <p:nvPr/>
          </p:nvSpPr>
          <p:spPr bwMode="auto">
            <a:xfrm>
              <a:off x="4014" y="346"/>
              <a:ext cx="499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/>
                <a:t>300</a:t>
              </a: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1394017" y="408762"/>
            <a:ext cx="486383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cs typeface="Times New Roman" pitchFamily="18" charset="0"/>
              </a:rPr>
              <a:t>Дроби и не только</a:t>
            </a:r>
            <a:endParaRPr lang="ru-RU" sz="4400" b="1" dirty="0">
              <a:solidFill>
                <a:schemeClr val="tx2">
                  <a:lumMod val="60000"/>
                  <a:lumOff val="40000"/>
                </a:schemeClr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1178203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Garamond" pitchFamily="18" charset="0"/>
              </a:rPr>
              <a:t>Как разделить число 188 на 2 равные части, чтобы в каждой части получилось 100? </a:t>
            </a:r>
            <a:endParaRPr lang="ru-RU" sz="2400" b="1" dirty="0"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21670" y="3056371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4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6853" y="3537514"/>
            <a:ext cx="21602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latin typeface="Arial Narrow" pitchFamily="34" charset="0"/>
              </a:rPr>
              <a:t>I</a:t>
            </a:r>
            <a:r>
              <a:rPr lang="ru-RU" sz="9600" b="1" dirty="0" smtClean="0">
                <a:latin typeface="Arial Narrow" pitchFamily="34" charset="0"/>
              </a:rPr>
              <a:t>88</a:t>
            </a:r>
            <a:endParaRPr lang="ru-RU" sz="9600" b="1" dirty="0">
              <a:latin typeface="Arial Narrow" pitchFamily="34" charset="0"/>
            </a:endParaRPr>
          </a:p>
        </p:txBody>
      </p:sp>
      <p:cxnSp>
        <p:nvCxnSpPr>
          <p:cNvPr id="4" name="Прямая соединительная линия 3"/>
          <p:cNvCxnSpPr>
            <a:stCxn id="11" idx="1"/>
          </p:cNvCxnSpPr>
          <p:nvPr/>
        </p:nvCxnSpPr>
        <p:spPr>
          <a:xfrm>
            <a:off x="3776853" y="4322344"/>
            <a:ext cx="1512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9"/>
          <p:cNvGrpSpPr>
            <a:grpSpLocks/>
          </p:cNvGrpSpPr>
          <p:nvPr/>
        </p:nvGrpSpPr>
        <p:grpSpPr bwMode="auto">
          <a:xfrm>
            <a:off x="3275358" y="5958572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5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Text Box 21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>
                  <a:hlinkClick r:id="rId3" action="ppaction://hlinksldjump"/>
                </a:rPr>
                <a:t>    Выбери  вопрос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7675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10" grpId="0"/>
      <p:bldP spid="1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си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3045"/>
            <a:ext cx="9107488" cy="6427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409" y="3349460"/>
            <a:ext cx="2307797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511263" y="615990"/>
            <a:ext cx="3357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cs typeface="Times New Roman" pitchFamily="18" charset="0"/>
              </a:rPr>
              <a:t>Кот в мешке</a:t>
            </a:r>
            <a:endParaRPr lang="ru-RU" sz="4400" b="1" dirty="0">
              <a:solidFill>
                <a:schemeClr val="tx2">
                  <a:lumMod val="60000"/>
                  <a:lumOff val="40000"/>
                </a:schemeClr>
              </a:solidFill>
              <a:latin typeface="Garamond" pitchFamily="18" charset="0"/>
              <a:cs typeface="Times New Roman" pitchFamily="18" charset="0"/>
            </a:endParaRPr>
          </a:p>
        </p:txBody>
      </p:sp>
      <p:pic>
        <p:nvPicPr>
          <p:cNvPr id="2" name="Ко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7544" y="47667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386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coch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3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6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90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6"/>
          <p:cNvGrpSpPr>
            <a:grpSpLocks/>
          </p:cNvGrpSpPr>
          <p:nvPr/>
        </p:nvGrpSpPr>
        <p:grpSpPr bwMode="auto">
          <a:xfrm>
            <a:off x="7417119" y="269874"/>
            <a:ext cx="1439863" cy="1223963"/>
            <a:chOff x="3742" y="164"/>
            <a:chExt cx="907" cy="771"/>
          </a:xfrm>
        </p:grpSpPr>
        <p:sp>
          <p:nvSpPr>
            <p:cNvPr id="8" name="Oval 14"/>
            <p:cNvSpPr>
              <a:spLocks noChangeArrowheads="1"/>
            </p:cNvSpPr>
            <p:nvPr/>
          </p:nvSpPr>
          <p:spPr bwMode="auto">
            <a:xfrm>
              <a:off x="3742" y="164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9" name="Text Box 15"/>
            <p:cNvSpPr txBox="1">
              <a:spLocks noChangeArrowheads="1"/>
            </p:cNvSpPr>
            <p:nvPr/>
          </p:nvSpPr>
          <p:spPr bwMode="auto">
            <a:xfrm>
              <a:off x="3969" y="346"/>
              <a:ext cx="49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/>
                <a:t>500</a:t>
              </a: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1394021" y="408762"/>
            <a:ext cx="486383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Дроби и не только</a:t>
            </a:r>
            <a:endParaRPr lang="ru-RU" sz="4400" b="1" dirty="0">
              <a:solidFill>
                <a:srgbClr val="0000CC"/>
              </a:solidFill>
              <a:latin typeface="Garamond" pitchFamily="18" charset="0"/>
              <a:cs typeface="Times New Roman" pitchFamily="18" charset="0"/>
            </a:endParaRPr>
          </a:p>
        </p:txBody>
      </p:sp>
      <p:pic>
        <p:nvPicPr>
          <p:cNvPr id="10" name="Picture 25" descr="snap05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528" y="3757420"/>
            <a:ext cx="2952750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4" descr="snap05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015" y="3901883"/>
            <a:ext cx="3240088" cy="124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46"/>
          <p:cNvSpPr txBox="1">
            <a:spLocks noChangeArrowheads="1"/>
          </p:cNvSpPr>
          <p:nvPr/>
        </p:nvSpPr>
        <p:spPr bwMode="auto">
          <a:xfrm>
            <a:off x="675578" y="2677920"/>
            <a:ext cx="23034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КОСТОЧКА</a:t>
            </a:r>
          </a:p>
        </p:txBody>
      </p:sp>
      <p:sp>
        <p:nvSpPr>
          <p:cNvPr id="13" name="Text Box 47"/>
          <p:cNvSpPr txBox="1">
            <a:spLocks noChangeArrowheads="1"/>
          </p:cNvSpPr>
          <p:nvPr/>
        </p:nvSpPr>
        <p:spPr bwMode="auto">
          <a:xfrm>
            <a:off x="5787328" y="2604895"/>
            <a:ext cx="2447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ПОСТОВОЙ</a:t>
            </a:r>
          </a:p>
        </p:txBody>
      </p:sp>
      <p:sp>
        <p:nvSpPr>
          <p:cNvPr id="14" name="Text Box 48"/>
          <p:cNvSpPr txBox="1">
            <a:spLocks noChangeArrowheads="1"/>
          </p:cNvSpPr>
          <p:nvPr/>
        </p:nvSpPr>
        <p:spPr bwMode="auto">
          <a:xfrm>
            <a:off x="1539178" y="5486208"/>
            <a:ext cx="2663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</a:t>
            </a:r>
          </a:p>
        </p:txBody>
      </p:sp>
      <p:sp>
        <p:nvSpPr>
          <p:cNvPr id="15" name="Text Box 49"/>
          <p:cNvSpPr txBox="1">
            <a:spLocks noChangeArrowheads="1"/>
          </p:cNvSpPr>
          <p:nvPr/>
        </p:nvSpPr>
        <p:spPr bwMode="auto">
          <a:xfrm>
            <a:off x="5787328" y="5413183"/>
            <a:ext cx="2305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ТОЧКА</a:t>
            </a:r>
          </a:p>
        </p:txBody>
      </p:sp>
      <p:grpSp>
        <p:nvGrpSpPr>
          <p:cNvPr id="16" name="Group 50"/>
          <p:cNvGrpSpPr>
            <a:grpSpLocks noChangeAspect="1"/>
          </p:cNvGrpSpPr>
          <p:nvPr/>
        </p:nvGrpSpPr>
        <p:grpSpPr bwMode="auto">
          <a:xfrm>
            <a:off x="5178147" y="1493837"/>
            <a:ext cx="3022600" cy="947737"/>
            <a:chOff x="2140" y="9606"/>
            <a:chExt cx="2259" cy="696"/>
          </a:xfrm>
        </p:grpSpPr>
        <p:sp>
          <p:nvSpPr>
            <p:cNvPr id="17" name="AutoShape 51"/>
            <p:cNvSpPr>
              <a:spLocks noChangeAspect="1" noChangeArrowheads="1"/>
            </p:cNvSpPr>
            <p:nvPr/>
          </p:nvSpPr>
          <p:spPr bwMode="auto">
            <a:xfrm>
              <a:off x="2140" y="9606"/>
              <a:ext cx="2259" cy="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WordArt 52"/>
            <p:cNvSpPr>
              <a:spLocks noChangeArrowheads="1" noChangeShapeType="1" noTextEdit="1"/>
            </p:cNvSpPr>
            <p:nvPr/>
          </p:nvSpPr>
          <p:spPr bwMode="auto">
            <a:xfrm>
              <a:off x="2281" y="9745"/>
              <a:ext cx="424" cy="435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dist="53882" dir="2700000" algn="ctr" rotWithShape="0">
                      <a:srgbClr val="9999FF">
                        <a:alpha val="80000"/>
                      </a:srgbClr>
                    </a:outerShdw>
                  </a:effectLst>
                  <a:latin typeface="Impact"/>
                </a:rPr>
                <a:t>ПО</a:t>
              </a:r>
            </a:p>
          </p:txBody>
        </p:sp>
        <p:sp>
          <p:nvSpPr>
            <p:cNvPr id="19" name="WordArt 53"/>
            <p:cNvSpPr>
              <a:spLocks noChangeArrowheads="1" noChangeShapeType="1" noTextEdit="1"/>
            </p:cNvSpPr>
            <p:nvPr/>
          </p:nvSpPr>
          <p:spPr bwMode="auto">
            <a:xfrm>
              <a:off x="2846" y="9745"/>
              <a:ext cx="424" cy="41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gradFill rotWithShape="0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Impact"/>
                </a:rPr>
                <a:t>100</a:t>
              </a:r>
            </a:p>
          </p:txBody>
        </p:sp>
        <p:sp>
          <p:nvSpPr>
            <p:cNvPr id="20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3552" y="9745"/>
              <a:ext cx="564" cy="418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dist="53882" dir="2700000" algn="ctr" rotWithShape="0">
                      <a:srgbClr val="9999FF">
                        <a:alpha val="80000"/>
                      </a:srgbClr>
                    </a:outerShdw>
                  </a:effectLst>
                  <a:latin typeface="Impact"/>
                </a:rPr>
                <a:t>ВОЙ</a:t>
              </a:r>
            </a:p>
          </p:txBody>
        </p:sp>
      </p:grpSp>
      <p:grpSp>
        <p:nvGrpSpPr>
          <p:cNvPr id="21" name="Group 50"/>
          <p:cNvGrpSpPr>
            <a:grpSpLocks noChangeAspect="1"/>
          </p:cNvGrpSpPr>
          <p:nvPr/>
        </p:nvGrpSpPr>
        <p:grpSpPr bwMode="auto">
          <a:xfrm>
            <a:off x="467544" y="1456962"/>
            <a:ext cx="3022600" cy="947737"/>
            <a:chOff x="2140" y="9606"/>
            <a:chExt cx="2259" cy="696"/>
          </a:xfrm>
        </p:grpSpPr>
        <p:sp>
          <p:nvSpPr>
            <p:cNvPr id="22" name="AutoShape 51"/>
            <p:cNvSpPr>
              <a:spLocks noChangeAspect="1" noChangeArrowheads="1"/>
            </p:cNvSpPr>
            <p:nvPr/>
          </p:nvSpPr>
          <p:spPr bwMode="auto">
            <a:xfrm>
              <a:off x="2140" y="9606"/>
              <a:ext cx="2259" cy="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WordArt 52"/>
            <p:cNvSpPr>
              <a:spLocks noChangeArrowheads="1" noChangeShapeType="1" noTextEdit="1"/>
            </p:cNvSpPr>
            <p:nvPr/>
          </p:nvSpPr>
          <p:spPr bwMode="auto">
            <a:xfrm>
              <a:off x="2281" y="9745"/>
              <a:ext cx="424" cy="435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dist="53882" dir="2700000" algn="ctr" rotWithShape="0">
                      <a:srgbClr val="9999FF">
                        <a:alpha val="80000"/>
                      </a:srgbClr>
                    </a:outerShdw>
                  </a:effectLst>
                  <a:latin typeface="Impact"/>
                </a:rPr>
                <a:t>ко</a:t>
              </a:r>
              <a:endPara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endParaRPr>
            </a:p>
          </p:txBody>
        </p:sp>
        <p:sp>
          <p:nvSpPr>
            <p:cNvPr id="24" name="WordArt 53"/>
            <p:cNvSpPr>
              <a:spLocks noChangeArrowheads="1" noChangeShapeType="1" noTextEdit="1"/>
            </p:cNvSpPr>
            <p:nvPr/>
          </p:nvSpPr>
          <p:spPr bwMode="auto">
            <a:xfrm>
              <a:off x="2846" y="9745"/>
              <a:ext cx="424" cy="41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gradFill rotWithShape="0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Impact"/>
                </a:rPr>
                <a:t>100</a:t>
              </a:r>
            </a:p>
          </p:txBody>
        </p:sp>
        <p:sp>
          <p:nvSpPr>
            <p:cNvPr id="25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3552" y="9745"/>
              <a:ext cx="564" cy="418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ru-RU" sz="3600" kern="10" dirty="0" err="1" smtClean="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dist="53882" dir="2700000" algn="ctr" rotWithShape="0">
                      <a:srgbClr val="9999FF">
                        <a:alpha val="80000"/>
                      </a:srgbClr>
                    </a:outerShdw>
                  </a:effectLst>
                  <a:latin typeface="Impact"/>
                </a:rPr>
                <a:t>чка</a:t>
              </a:r>
              <a:endPara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266899" y="2820342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4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grpSp>
        <p:nvGrpSpPr>
          <p:cNvPr id="27" name="Group 19"/>
          <p:cNvGrpSpPr>
            <a:grpSpLocks/>
          </p:cNvGrpSpPr>
          <p:nvPr/>
        </p:nvGrpSpPr>
        <p:grpSpPr bwMode="auto">
          <a:xfrm>
            <a:off x="3275358" y="5958572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8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Text Box 21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>
                  <a:hlinkClick r:id="rId5" action="ppaction://hlinksldjump"/>
                </a:rPr>
                <a:t>    Выбери  вопрос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8680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7507287" y="207169"/>
            <a:ext cx="1368425" cy="1223962"/>
            <a:chOff x="3923" y="210"/>
            <a:chExt cx="862" cy="771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3923" y="210"/>
              <a:ext cx="862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4150" y="482"/>
              <a:ext cx="47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/>
                <a:t>1000</a:t>
              </a: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1394021" y="408762"/>
            <a:ext cx="486383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cs typeface="Times New Roman" pitchFamily="18" charset="0"/>
              </a:rPr>
              <a:t>Дроби и не только</a:t>
            </a:r>
            <a:endParaRPr lang="ru-RU" sz="4400" b="1" dirty="0">
              <a:solidFill>
                <a:schemeClr val="tx2">
                  <a:lumMod val="60000"/>
                  <a:lumOff val="40000"/>
                </a:schemeClr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1331913" y="1268413"/>
            <a:ext cx="4572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Garamond" pitchFamily="18" charset="0"/>
              </a:rPr>
              <a:t>Какой знак нужно поставить </a:t>
            </a:r>
          </a:p>
          <a:p>
            <a:pPr algn="ctr"/>
            <a:r>
              <a:rPr lang="ru-RU" sz="2400" b="1" dirty="0">
                <a:latin typeface="Garamond" pitchFamily="18" charset="0"/>
              </a:rPr>
              <a:t>между </a:t>
            </a:r>
            <a:r>
              <a:rPr lang="ru-RU" sz="2400" b="1" dirty="0" smtClean="0">
                <a:latin typeface="Garamond" pitchFamily="18" charset="0"/>
              </a:rPr>
              <a:t>6 </a:t>
            </a:r>
            <a:r>
              <a:rPr lang="ru-RU" sz="2400" b="1" dirty="0">
                <a:latin typeface="Garamond" pitchFamily="18" charset="0"/>
              </a:rPr>
              <a:t>и </a:t>
            </a:r>
            <a:r>
              <a:rPr lang="ru-RU" sz="2400" b="1" dirty="0" smtClean="0">
                <a:latin typeface="Garamond" pitchFamily="18" charset="0"/>
              </a:rPr>
              <a:t>5, </a:t>
            </a:r>
            <a:r>
              <a:rPr lang="ru-RU" sz="2400" b="1" dirty="0">
                <a:latin typeface="Garamond" pitchFamily="18" charset="0"/>
              </a:rPr>
              <a:t>чтобы получить </a:t>
            </a:r>
          </a:p>
          <a:p>
            <a:pPr algn="ctr"/>
            <a:r>
              <a:rPr lang="ru-RU" sz="2400" b="1" dirty="0">
                <a:latin typeface="Garamond" pitchFamily="18" charset="0"/>
              </a:rPr>
              <a:t>число </a:t>
            </a:r>
            <a:r>
              <a:rPr lang="ru-RU" sz="2400" b="1" dirty="0" smtClean="0">
                <a:latin typeface="Garamond" pitchFamily="18" charset="0"/>
              </a:rPr>
              <a:t>большее 5, </a:t>
            </a:r>
            <a:r>
              <a:rPr lang="ru-RU" sz="2400" b="1" dirty="0">
                <a:latin typeface="Garamond" pitchFamily="18" charset="0"/>
              </a:rPr>
              <a:t>но меньшее </a:t>
            </a:r>
            <a:r>
              <a:rPr lang="ru-RU" sz="2400" b="1" dirty="0" smtClean="0">
                <a:latin typeface="Garamond" pitchFamily="18" charset="0"/>
              </a:rPr>
              <a:t>6?</a:t>
            </a:r>
            <a:endParaRPr lang="ru-RU" sz="2400" b="1" dirty="0">
              <a:latin typeface="Garamond" pitchFamily="18" charset="0"/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3978275" y="3861048"/>
            <a:ext cx="3889375" cy="2220913"/>
          </a:xfrm>
          <a:prstGeom prst="star16">
            <a:avLst>
              <a:gd name="adj" fmla="val 37500"/>
            </a:avLst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sz="2800" dirty="0">
              <a:solidFill>
                <a:srgbClr val="0000FF"/>
              </a:solidFill>
            </a:endParaRPr>
          </a:p>
          <a:p>
            <a:pPr algn="ctr"/>
            <a:r>
              <a:rPr lang="ru-RU" sz="2800" dirty="0">
                <a:solidFill>
                  <a:srgbClr val="0000FF"/>
                </a:solidFill>
              </a:rPr>
              <a:t>Ответ: </a:t>
            </a:r>
            <a:endParaRPr lang="ru-RU" sz="2400" dirty="0">
              <a:solidFill>
                <a:srgbClr val="FF3300"/>
              </a:solidFill>
            </a:endParaRPr>
          </a:p>
          <a:p>
            <a:pPr algn="ctr"/>
            <a:r>
              <a:rPr lang="ru-RU" sz="4000" dirty="0" smtClean="0"/>
              <a:t>6 5</a:t>
            </a:r>
            <a:endParaRPr lang="ru-RU" sz="4000" dirty="0"/>
          </a:p>
          <a:p>
            <a:pPr algn="ctr"/>
            <a:endParaRPr lang="ru-RU" sz="4000" dirty="0"/>
          </a:p>
        </p:txBody>
      </p:sp>
      <p:graphicFrame>
        <p:nvGraphicFramePr>
          <p:cNvPr id="11" name="Object 10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3025860716"/>
              </p:ext>
            </p:extLst>
          </p:nvPr>
        </p:nvGraphicFramePr>
        <p:xfrm>
          <a:off x="5542011" y="3584575"/>
          <a:ext cx="1266825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" name="Фотография Photo Editor" r:id="rId3" imgW="1267002" imgH="781159" progId="MSPhotoEd.3">
                  <p:embed/>
                </p:oleObj>
              </mc:Choice>
              <mc:Fallback>
                <p:oleObj name="Фотография Photo Editor" r:id="rId3" imgW="1267002" imgH="781159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2011" y="3584575"/>
                        <a:ext cx="1266825" cy="78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5714936" y="4422229"/>
            <a:ext cx="558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600" dirty="0">
                <a:solidFill>
                  <a:srgbClr val="FF3300"/>
                </a:solidFill>
              </a:rPr>
              <a:t>,</a:t>
            </a:r>
          </a:p>
        </p:txBody>
      </p:sp>
      <p:grpSp>
        <p:nvGrpSpPr>
          <p:cNvPr id="14" name="Group 19"/>
          <p:cNvGrpSpPr>
            <a:grpSpLocks/>
          </p:cNvGrpSpPr>
          <p:nvPr/>
        </p:nvGrpSpPr>
        <p:grpSpPr bwMode="auto">
          <a:xfrm>
            <a:off x="1998947" y="5817662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5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Text Box 2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/>
                <a:t>    </a:t>
              </a:r>
              <a:r>
                <a:rPr lang="ru-RU" sz="1600" dirty="0">
                  <a:hlinkClick r:id="rId6" action="ppaction://hlinksldjump"/>
                </a:rPr>
                <a:t>Выбери  вопрос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04786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07407E-6 L 0.00104 -0.06967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build="allAtOnce" animBg="1"/>
      <p:bldP spid="12" grpId="0"/>
      <p:bldP spid="1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7407587" y="277813"/>
            <a:ext cx="1439862" cy="1223962"/>
            <a:chOff x="3742" y="164"/>
            <a:chExt cx="907" cy="771"/>
          </a:xfrm>
        </p:grpSpPr>
        <p:sp>
          <p:nvSpPr>
            <p:cNvPr id="8" name="Oval 26"/>
            <p:cNvSpPr>
              <a:spLocks noChangeArrowheads="1"/>
            </p:cNvSpPr>
            <p:nvPr/>
          </p:nvSpPr>
          <p:spPr bwMode="auto">
            <a:xfrm>
              <a:off x="3742" y="164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9" name="Text Box 27"/>
            <p:cNvSpPr txBox="1">
              <a:spLocks noChangeArrowheads="1"/>
            </p:cNvSpPr>
            <p:nvPr/>
          </p:nvSpPr>
          <p:spPr bwMode="auto">
            <a:xfrm>
              <a:off x="3969" y="346"/>
              <a:ext cx="49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dirty="0"/>
                <a:t>100</a:t>
              </a:r>
            </a:p>
          </p:txBody>
        </p:sp>
      </p:grpSp>
      <p:graphicFrame>
        <p:nvGraphicFramePr>
          <p:cNvPr id="10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198092"/>
              </p:ext>
            </p:extLst>
          </p:nvPr>
        </p:nvGraphicFramePr>
        <p:xfrm>
          <a:off x="929392" y="1359696"/>
          <a:ext cx="3119438" cy="1600200"/>
        </p:xfrm>
        <a:graphic>
          <a:graphicData uri="http://schemas.openxmlformats.org/drawingml/2006/table">
            <a:tbl>
              <a:tblPr/>
              <a:tblGrid>
                <a:gridCol w="1039813"/>
                <a:gridCol w="1039812"/>
                <a:gridCol w="1039813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 Box 27"/>
          <p:cNvSpPr txBox="1">
            <a:spLocks noChangeArrowheads="1"/>
          </p:cNvSpPr>
          <p:nvPr/>
        </p:nvSpPr>
        <p:spPr bwMode="auto">
          <a:xfrm>
            <a:off x="2032705" y="1951834"/>
            <a:ext cx="1008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 smtClean="0"/>
              <a:t>5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323712" y="481052"/>
            <a:ext cx="353013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rgbClr val="0070C0"/>
                </a:solidFill>
                <a:latin typeface="Garamond" pitchFamily="18" charset="0"/>
                <a:cs typeface="Times New Roman" pitchFamily="18" charset="0"/>
              </a:rPr>
              <a:t>В мире чисел</a:t>
            </a:r>
          </a:p>
        </p:txBody>
      </p:sp>
      <p:sp>
        <p:nvSpPr>
          <p:cNvPr id="13" name="Text Box 27"/>
          <p:cNvSpPr txBox="1">
            <a:spLocks noChangeArrowheads="1"/>
          </p:cNvSpPr>
          <p:nvPr/>
        </p:nvSpPr>
        <p:spPr bwMode="auto">
          <a:xfrm>
            <a:off x="899592" y="2477302"/>
            <a:ext cx="1008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 smtClean="0"/>
              <a:t>2</a:t>
            </a:r>
            <a:endParaRPr lang="ru-RU" sz="2400" dirty="0"/>
          </a:p>
        </p:txBody>
      </p:sp>
      <p:grpSp>
        <p:nvGrpSpPr>
          <p:cNvPr id="14" name="Group 84"/>
          <p:cNvGrpSpPr>
            <a:grpSpLocks/>
          </p:cNvGrpSpPr>
          <p:nvPr/>
        </p:nvGrpSpPr>
        <p:grpSpPr bwMode="auto">
          <a:xfrm>
            <a:off x="1600905" y="4471196"/>
            <a:ext cx="2520950" cy="1873250"/>
            <a:chOff x="2391" y="1207"/>
            <a:chExt cx="1487" cy="1044"/>
          </a:xfrm>
        </p:grpSpPr>
        <p:graphicFrame>
          <p:nvGraphicFramePr>
            <p:cNvPr id="15" name="Object 85"/>
            <p:cNvGraphicFramePr>
              <a:graphicFrameLocks noChangeAspect="1"/>
            </p:cNvGraphicFramePr>
            <p:nvPr/>
          </p:nvGraphicFramePr>
          <p:xfrm>
            <a:off x="2391" y="1425"/>
            <a:ext cx="437" cy="8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73" name="Фотография Photo Editor" r:id="rId3" imgW="1476190" imgH="2790476" progId="MSPhotoEd.3">
                    <p:embed/>
                  </p:oleObj>
                </mc:Choice>
                <mc:Fallback>
                  <p:oleObj name="Фотография Photo Editor" r:id="rId3" imgW="1476190" imgH="2790476" progId="MSPhotoEd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91" y="1425"/>
                          <a:ext cx="437" cy="8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6" name="Group 86"/>
            <p:cNvGrpSpPr>
              <a:grpSpLocks/>
            </p:cNvGrpSpPr>
            <p:nvPr/>
          </p:nvGrpSpPr>
          <p:grpSpPr bwMode="auto">
            <a:xfrm>
              <a:off x="3152" y="1207"/>
              <a:ext cx="726" cy="498"/>
              <a:chOff x="2336" y="2432"/>
              <a:chExt cx="907" cy="543"/>
            </a:xfrm>
          </p:grpSpPr>
          <p:sp>
            <p:nvSpPr>
              <p:cNvPr id="17" name="AutoShape 87"/>
              <p:cNvSpPr>
                <a:spLocks noChangeArrowheads="1"/>
              </p:cNvSpPr>
              <p:nvPr/>
            </p:nvSpPr>
            <p:spPr bwMode="auto">
              <a:xfrm>
                <a:off x="2336" y="2432"/>
                <a:ext cx="907" cy="543"/>
              </a:xfrm>
              <a:prstGeom prst="cloudCallout">
                <a:avLst>
                  <a:gd name="adj1" fmla="val -93769"/>
                  <a:gd name="adj2" fmla="val 41713"/>
                </a:avLst>
              </a:prstGeom>
              <a:solidFill>
                <a:srgbClr val="CCE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ru-RU"/>
              </a:p>
            </p:txBody>
          </p:sp>
          <p:sp>
            <p:nvSpPr>
              <p:cNvPr id="18" name="Text Box 88"/>
              <p:cNvSpPr txBox="1">
                <a:spLocks noChangeArrowheads="1"/>
              </p:cNvSpPr>
              <p:nvPr/>
            </p:nvSpPr>
            <p:spPr bwMode="auto">
              <a:xfrm>
                <a:off x="2473" y="2614"/>
                <a:ext cx="587" cy="1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200"/>
                  <a:t>Ответ</a:t>
                </a:r>
              </a:p>
            </p:txBody>
          </p:sp>
        </p:grpSp>
      </p:grpSp>
      <p:sp>
        <p:nvSpPr>
          <p:cNvPr id="24" name="Text Box 27"/>
          <p:cNvSpPr txBox="1">
            <a:spLocks noChangeArrowheads="1"/>
          </p:cNvSpPr>
          <p:nvPr/>
        </p:nvSpPr>
        <p:spPr bwMode="auto">
          <a:xfrm>
            <a:off x="3002420" y="1951834"/>
            <a:ext cx="1008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/>
              <a:t>3</a:t>
            </a:r>
          </a:p>
        </p:txBody>
      </p:sp>
      <p:sp>
        <p:nvSpPr>
          <p:cNvPr id="25" name="Text Box 28"/>
          <p:cNvSpPr txBox="1">
            <a:spLocks noChangeArrowheads="1"/>
          </p:cNvSpPr>
          <p:nvPr/>
        </p:nvSpPr>
        <p:spPr bwMode="auto">
          <a:xfrm>
            <a:off x="-54858" y="3175796"/>
            <a:ext cx="6553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dirty="0"/>
              <a:t>Расставить в клетках чётные числа </a:t>
            </a:r>
            <a:r>
              <a:rPr lang="ru-RU" sz="1600" dirty="0" smtClean="0"/>
              <a:t>1,4,6,7,8,9, так</a:t>
            </a:r>
            <a:r>
              <a:rPr lang="ru-RU" sz="1600" dirty="0"/>
              <a:t>,  чтобы в любом направлении получилось в сумме число </a:t>
            </a:r>
            <a:r>
              <a:rPr lang="ru-RU" sz="1600" dirty="0" smtClean="0"/>
              <a:t>15.</a:t>
            </a:r>
            <a:endParaRPr lang="ru-RU" sz="1600" dirty="0"/>
          </a:p>
        </p:txBody>
      </p:sp>
      <p:graphicFrame>
        <p:nvGraphicFramePr>
          <p:cNvPr id="26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259888"/>
              </p:ext>
            </p:extLst>
          </p:nvPr>
        </p:nvGraphicFramePr>
        <p:xfrm>
          <a:off x="4788024" y="4245412"/>
          <a:ext cx="3119438" cy="1600200"/>
        </p:xfrm>
        <a:graphic>
          <a:graphicData uri="http://schemas.openxmlformats.org/drawingml/2006/table">
            <a:tbl>
              <a:tblPr/>
              <a:tblGrid>
                <a:gridCol w="1039813"/>
                <a:gridCol w="1039812"/>
                <a:gridCol w="1039813"/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9" name="Group 19"/>
          <p:cNvGrpSpPr>
            <a:grpSpLocks/>
          </p:cNvGrpSpPr>
          <p:nvPr/>
        </p:nvGrpSpPr>
        <p:grpSpPr bwMode="auto">
          <a:xfrm>
            <a:off x="2792137" y="5968332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0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Text Box 2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>
                  <a:hlinkClick r:id="rId6" action="ppaction://hlinksldjump"/>
                </a:rPr>
                <a:t>    Выбери  вопрос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3337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5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345391"/>
              </p:ext>
            </p:extLst>
          </p:nvPr>
        </p:nvGraphicFramePr>
        <p:xfrm>
          <a:off x="929392" y="1359696"/>
          <a:ext cx="3119438" cy="1600200"/>
        </p:xfrm>
        <a:graphic>
          <a:graphicData uri="http://schemas.openxmlformats.org/drawingml/2006/table">
            <a:tbl>
              <a:tblPr/>
              <a:tblGrid>
                <a:gridCol w="1039813"/>
                <a:gridCol w="1039812"/>
                <a:gridCol w="1039813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 Box 27"/>
          <p:cNvSpPr txBox="1">
            <a:spLocks noChangeArrowheads="1"/>
          </p:cNvSpPr>
          <p:nvPr/>
        </p:nvSpPr>
        <p:spPr bwMode="auto">
          <a:xfrm>
            <a:off x="2032705" y="1951834"/>
            <a:ext cx="1008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 smtClean="0"/>
              <a:t>7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323712" y="481052"/>
            <a:ext cx="353013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rgbClr val="0070C0"/>
                </a:solidFill>
                <a:latin typeface="Garamond" pitchFamily="18" charset="0"/>
                <a:cs typeface="Times New Roman" pitchFamily="18" charset="0"/>
              </a:rPr>
              <a:t>В мире чисел</a:t>
            </a:r>
          </a:p>
        </p:txBody>
      </p:sp>
      <p:sp>
        <p:nvSpPr>
          <p:cNvPr id="11" name="Text Box 27"/>
          <p:cNvSpPr txBox="1">
            <a:spLocks noChangeArrowheads="1"/>
          </p:cNvSpPr>
          <p:nvPr/>
        </p:nvSpPr>
        <p:spPr bwMode="auto">
          <a:xfrm>
            <a:off x="899592" y="1328738"/>
            <a:ext cx="1008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 smtClean="0"/>
              <a:t>10</a:t>
            </a:r>
            <a:endParaRPr lang="ru-RU" sz="2400" dirty="0"/>
          </a:p>
        </p:txBody>
      </p:sp>
      <p:sp>
        <p:nvSpPr>
          <p:cNvPr id="12" name="Text Box 27"/>
          <p:cNvSpPr txBox="1">
            <a:spLocks noChangeArrowheads="1"/>
          </p:cNvSpPr>
          <p:nvPr/>
        </p:nvSpPr>
        <p:spPr bwMode="auto">
          <a:xfrm>
            <a:off x="1994358" y="2431270"/>
            <a:ext cx="1008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 smtClean="0"/>
              <a:t>11</a:t>
            </a:r>
            <a:endParaRPr lang="ru-RU" sz="2400" dirty="0"/>
          </a:p>
        </p:txBody>
      </p:sp>
      <p:grpSp>
        <p:nvGrpSpPr>
          <p:cNvPr id="13" name="Group 84"/>
          <p:cNvGrpSpPr>
            <a:grpSpLocks/>
          </p:cNvGrpSpPr>
          <p:nvPr/>
        </p:nvGrpSpPr>
        <p:grpSpPr bwMode="auto">
          <a:xfrm>
            <a:off x="1600905" y="4471196"/>
            <a:ext cx="2520950" cy="1873250"/>
            <a:chOff x="2391" y="1207"/>
            <a:chExt cx="1487" cy="1044"/>
          </a:xfrm>
        </p:grpSpPr>
        <p:graphicFrame>
          <p:nvGraphicFramePr>
            <p:cNvPr id="14" name="Object 85"/>
            <p:cNvGraphicFramePr>
              <a:graphicFrameLocks noChangeAspect="1"/>
            </p:cNvGraphicFramePr>
            <p:nvPr/>
          </p:nvGraphicFramePr>
          <p:xfrm>
            <a:off x="2391" y="1425"/>
            <a:ext cx="437" cy="8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97" name="Фотография Photo Editor" r:id="rId3" imgW="1476190" imgH="2790476" progId="MSPhotoEd.3">
                    <p:embed/>
                  </p:oleObj>
                </mc:Choice>
                <mc:Fallback>
                  <p:oleObj name="Фотография Photo Editor" r:id="rId3" imgW="1476190" imgH="2790476" progId="MSPhotoEd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91" y="1425"/>
                          <a:ext cx="437" cy="8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5" name="Group 86"/>
            <p:cNvGrpSpPr>
              <a:grpSpLocks/>
            </p:cNvGrpSpPr>
            <p:nvPr/>
          </p:nvGrpSpPr>
          <p:grpSpPr bwMode="auto">
            <a:xfrm>
              <a:off x="3152" y="1207"/>
              <a:ext cx="726" cy="498"/>
              <a:chOff x="2336" y="2432"/>
              <a:chExt cx="907" cy="543"/>
            </a:xfrm>
          </p:grpSpPr>
          <p:sp>
            <p:nvSpPr>
              <p:cNvPr id="16" name="AutoShape 87"/>
              <p:cNvSpPr>
                <a:spLocks noChangeArrowheads="1"/>
              </p:cNvSpPr>
              <p:nvPr/>
            </p:nvSpPr>
            <p:spPr bwMode="auto">
              <a:xfrm>
                <a:off x="2336" y="2432"/>
                <a:ext cx="907" cy="543"/>
              </a:xfrm>
              <a:prstGeom prst="cloudCallout">
                <a:avLst>
                  <a:gd name="adj1" fmla="val -93769"/>
                  <a:gd name="adj2" fmla="val 41713"/>
                </a:avLst>
              </a:prstGeom>
              <a:solidFill>
                <a:srgbClr val="CCE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ru-RU"/>
              </a:p>
            </p:txBody>
          </p:sp>
          <p:sp>
            <p:nvSpPr>
              <p:cNvPr id="17" name="Text Box 88"/>
              <p:cNvSpPr txBox="1">
                <a:spLocks noChangeArrowheads="1"/>
              </p:cNvSpPr>
              <p:nvPr/>
            </p:nvSpPr>
            <p:spPr bwMode="auto">
              <a:xfrm>
                <a:off x="2473" y="2614"/>
                <a:ext cx="587" cy="1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200"/>
                  <a:t>Ответ</a:t>
                </a:r>
              </a:p>
            </p:txBody>
          </p:sp>
        </p:grpSp>
      </p:grpSp>
      <p:sp>
        <p:nvSpPr>
          <p:cNvPr id="18" name="Text Box 28"/>
          <p:cNvSpPr txBox="1">
            <a:spLocks noChangeArrowheads="1"/>
          </p:cNvSpPr>
          <p:nvPr/>
        </p:nvSpPr>
        <p:spPr bwMode="auto">
          <a:xfrm>
            <a:off x="198640" y="3175796"/>
            <a:ext cx="6553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dirty="0"/>
              <a:t>Расставить в клетках чётные числа </a:t>
            </a:r>
            <a:r>
              <a:rPr lang="ru-RU" sz="1600" dirty="0" smtClean="0"/>
              <a:t>3,4,5,6,8,9 так</a:t>
            </a:r>
            <a:r>
              <a:rPr lang="ru-RU" sz="1600" dirty="0"/>
              <a:t>,  чтобы в любом направлении получилось в сумме число </a:t>
            </a:r>
            <a:r>
              <a:rPr lang="ru-RU" sz="1600" dirty="0" smtClean="0"/>
              <a:t>21.</a:t>
            </a:r>
            <a:endParaRPr lang="ru-RU" sz="1600" dirty="0"/>
          </a:p>
        </p:txBody>
      </p:sp>
      <p:graphicFrame>
        <p:nvGraphicFramePr>
          <p:cNvPr id="19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449185"/>
              </p:ext>
            </p:extLst>
          </p:nvPr>
        </p:nvGraphicFramePr>
        <p:xfrm>
          <a:off x="4612069" y="4245412"/>
          <a:ext cx="3119438" cy="1600200"/>
        </p:xfrm>
        <a:graphic>
          <a:graphicData uri="http://schemas.openxmlformats.org/drawingml/2006/table">
            <a:tbl>
              <a:tblPr/>
              <a:tblGrid>
                <a:gridCol w="1039813"/>
                <a:gridCol w="1039812"/>
                <a:gridCol w="1039813"/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7389024" y="188913"/>
            <a:ext cx="1368425" cy="1163637"/>
            <a:chOff x="3787" y="119"/>
            <a:chExt cx="907" cy="771"/>
          </a:xfrm>
        </p:grpSpPr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3787" y="119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25" name="Text Box 24"/>
            <p:cNvSpPr txBox="1">
              <a:spLocks noChangeArrowheads="1"/>
            </p:cNvSpPr>
            <p:nvPr/>
          </p:nvSpPr>
          <p:spPr bwMode="auto">
            <a:xfrm>
              <a:off x="4014" y="346"/>
              <a:ext cx="499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/>
                <a:t>300</a:t>
              </a:r>
            </a:p>
          </p:txBody>
        </p:sp>
      </p:grpSp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3275358" y="5958572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1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Text Box 2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 smtClean="0">
                  <a:hlinkClick r:id="rId6" action="ppaction://hlinksldjump"/>
                </a:rPr>
                <a:t>Выбери  </a:t>
              </a:r>
              <a:r>
                <a:rPr lang="ru-RU" sz="1600" dirty="0">
                  <a:hlinkClick r:id="rId6" action="ppaction://hlinksldjump"/>
                </a:rPr>
                <a:t>вопрос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0763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5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701260"/>
              </p:ext>
            </p:extLst>
          </p:nvPr>
        </p:nvGraphicFramePr>
        <p:xfrm>
          <a:off x="929392" y="1359696"/>
          <a:ext cx="3119438" cy="1600200"/>
        </p:xfrm>
        <a:graphic>
          <a:graphicData uri="http://schemas.openxmlformats.org/drawingml/2006/table">
            <a:tbl>
              <a:tblPr/>
              <a:tblGrid>
                <a:gridCol w="1039813"/>
                <a:gridCol w="1039812"/>
                <a:gridCol w="1039813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 Box 27"/>
          <p:cNvSpPr txBox="1">
            <a:spLocks noChangeArrowheads="1"/>
          </p:cNvSpPr>
          <p:nvPr/>
        </p:nvSpPr>
        <p:spPr bwMode="auto">
          <a:xfrm>
            <a:off x="2032705" y="1951834"/>
            <a:ext cx="1008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/>
              <a:t>8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23712" y="481052"/>
            <a:ext cx="353013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В мире чисел</a:t>
            </a:r>
          </a:p>
        </p:txBody>
      </p:sp>
      <p:sp>
        <p:nvSpPr>
          <p:cNvPr id="11" name="Text Box 27"/>
          <p:cNvSpPr txBox="1">
            <a:spLocks noChangeArrowheads="1"/>
          </p:cNvSpPr>
          <p:nvPr/>
        </p:nvSpPr>
        <p:spPr bwMode="auto">
          <a:xfrm>
            <a:off x="3040767" y="2455868"/>
            <a:ext cx="1008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 smtClean="0"/>
              <a:t>5</a:t>
            </a:r>
            <a:endParaRPr lang="ru-RU" sz="2400" dirty="0"/>
          </a:p>
        </p:txBody>
      </p:sp>
      <p:grpSp>
        <p:nvGrpSpPr>
          <p:cNvPr id="12" name="Group 84"/>
          <p:cNvGrpSpPr>
            <a:grpSpLocks/>
          </p:cNvGrpSpPr>
          <p:nvPr/>
        </p:nvGrpSpPr>
        <p:grpSpPr bwMode="auto">
          <a:xfrm>
            <a:off x="1600905" y="4471196"/>
            <a:ext cx="2520950" cy="1873250"/>
            <a:chOff x="2391" y="1207"/>
            <a:chExt cx="1487" cy="1044"/>
          </a:xfrm>
        </p:grpSpPr>
        <p:graphicFrame>
          <p:nvGraphicFramePr>
            <p:cNvPr id="13" name="Object 85"/>
            <p:cNvGraphicFramePr>
              <a:graphicFrameLocks noChangeAspect="1"/>
            </p:cNvGraphicFramePr>
            <p:nvPr/>
          </p:nvGraphicFramePr>
          <p:xfrm>
            <a:off x="2391" y="1425"/>
            <a:ext cx="437" cy="8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21" name="Фотография Photo Editor" r:id="rId3" imgW="1476190" imgH="2790476" progId="MSPhotoEd.3">
                    <p:embed/>
                  </p:oleObj>
                </mc:Choice>
                <mc:Fallback>
                  <p:oleObj name="Фотография Photo Editor" r:id="rId3" imgW="1476190" imgH="2790476" progId="MSPhotoEd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91" y="1425"/>
                          <a:ext cx="437" cy="8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4" name="Group 86"/>
            <p:cNvGrpSpPr>
              <a:grpSpLocks/>
            </p:cNvGrpSpPr>
            <p:nvPr/>
          </p:nvGrpSpPr>
          <p:grpSpPr bwMode="auto">
            <a:xfrm>
              <a:off x="3152" y="1207"/>
              <a:ext cx="726" cy="498"/>
              <a:chOff x="2336" y="2432"/>
              <a:chExt cx="907" cy="543"/>
            </a:xfrm>
          </p:grpSpPr>
          <p:sp>
            <p:nvSpPr>
              <p:cNvPr id="15" name="AutoShape 87"/>
              <p:cNvSpPr>
                <a:spLocks noChangeArrowheads="1"/>
              </p:cNvSpPr>
              <p:nvPr/>
            </p:nvSpPr>
            <p:spPr bwMode="auto">
              <a:xfrm>
                <a:off x="2336" y="2432"/>
                <a:ext cx="907" cy="543"/>
              </a:xfrm>
              <a:prstGeom prst="cloudCallout">
                <a:avLst>
                  <a:gd name="adj1" fmla="val -93769"/>
                  <a:gd name="adj2" fmla="val 41713"/>
                </a:avLst>
              </a:prstGeom>
              <a:solidFill>
                <a:srgbClr val="CCE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ru-RU"/>
              </a:p>
            </p:txBody>
          </p:sp>
          <p:sp>
            <p:nvSpPr>
              <p:cNvPr id="16" name="Text Box 88"/>
              <p:cNvSpPr txBox="1">
                <a:spLocks noChangeArrowheads="1"/>
              </p:cNvSpPr>
              <p:nvPr/>
            </p:nvSpPr>
            <p:spPr bwMode="auto">
              <a:xfrm>
                <a:off x="2473" y="2614"/>
                <a:ext cx="587" cy="1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200"/>
                  <a:t>Ответ</a:t>
                </a:r>
              </a:p>
            </p:txBody>
          </p:sp>
        </p:grpSp>
      </p:grpSp>
      <p:sp>
        <p:nvSpPr>
          <p:cNvPr id="17" name="Text Box 28"/>
          <p:cNvSpPr txBox="1">
            <a:spLocks noChangeArrowheads="1"/>
          </p:cNvSpPr>
          <p:nvPr/>
        </p:nvSpPr>
        <p:spPr bwMode="auto">
          <a:xfrm>
            <a:off x="-54858" y="3175796"/>
            <a:ext cx="6553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dirty="0"/>
              <a:t>Расставить в клетках чётные числа </a:t>
            </a:r>
            <a:r>
              <a:rPr lang="ru-RU" sz="1600" dirty="0" smtClean="0"/>
              <a:t>4,6,7,9,10,11,12 </a:t>
            </a:r>
            <a:r>
              <a:rPr lang="ru-RU" sz="1600" dirty="0"/>
              <a:t>так,  чтобы в любом направлении получилось в сумме число </a:t>
            </a:r>
            <a:r>
              <a:rPr lang="ru-RU" sz="1600" dirty="0" smtClean="0"/>
              <a:t>24.</a:t>
            </a:r>
            <a:endParaRPr lang="ru-RU" sz="1600" dirty="0"/>
          </a:p>
        </p:txBody>
      </p:sp>
      <p:graphicFrame>
        <p:nvGraphicFramePr>
          <p:cNvPr id="18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610889"/>
              </p:ext>
            </p:extLst>
          </p:nvPr>
        </p:nvGraphicFramePr>
        <p:xfrm>
          <a:off x="4612482" y="4117877"/>
          <a:ext cx="3119438" cy="1600200"/>
        </p:xfrm>
        <a:graphic>
          <a:graphicData uri="http://schemas.openxmlformats.org/drawingml/2006/table">
            <a:tbl>
              <a:tblPr/>
              <a:tblGrid>
                <a:gridCol w="1039813"/>
                <a:gridCol w="1039812"/>
                <a:gridCol w="1039813"/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5" name="Group 16"/>
          <p:cNvGrpSpPr>
            <a:grpSpLocks/>
          </p:cNvGrpSpPr>
          <p:nvPr/>
        </p:nvGrpSpPr>
        <p:grpSpPr bwMode="auto">
          <a:xfrm>
            <a:off x="7371557" y="333375"/>
            <a:ext cx="1439863" cy="1223963"/>
            <a:chOff x="3742" y="164"/>
            <a:chExt cx="907" cy="771"/>
          </a:xfrm>
        </p:grpSpPr>
        <p:sp>
          <p:nvSpPr>
            <p:cNvPr id="26" name="Oval 14"/>
            <p:cNvSpPr>
              <a:spLocks noChangeArrowheads="1"/>
            </p:cNvSpPr>
            <p:nvPr/>
          </p:nvSpPr>
          <p:spPr bwMode="auto">
            <a:xfrm>
              <a:off x="3742" y="164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27" name="Text Box 15"/>
            <p:cNvSpPr txBox="1">
              <a:spLocks noChangeArrowheads="1"/>
            </p:cNvSpPr>
            <p:nvPr/>
          </p:nvSpPr>
          <p:spPr bwMode="auto">
            <a:xfrm>
              <a:off x="3969" y="346"/>
              <a:ext cx="49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/>
                <a:t>500</a:t>
              </a:r>
            </a:p>
          </p:txBody>
        </p:sp>
      </p:grpSp>
      <p:grpSp>
        <p:nvGrpSpPr>
          <p:cNvPr id="19" name="Group 19"/>
          <p:cNvGrpSpPr>
            <a:grpSpLocks/>
          </p:cNvGrpSpPr>
          <p:nvPr/>
        </p:nvGrpSpPr>
        <p:grpSpPr bwMode="auto">
          <a:xfrm>
            <a:off x="3275358" y="5958572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0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Text Box 2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/>
                <a:t>    </a:t>
              </a:r>
              <a:r>
                <a:rPr lang="ru-RU" sz="1600" dirty="0">
                  <a:hlinkClick r:id="rId6" action="ppaction://hlinksldjump"/>
                </a:rPr>
                <a:t>Выбери  вопрос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5048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7524750" y="207169"/>
            <a:ext cx="1368425" cy="1223962"/>
            <a:chOff x="3923" y="210"/>
            <a:chExt cx="862" cy="771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3923" y="210"/>
              <a:ext cx="862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4150" y="482"/>
              <a:ext cx="47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/>
                <a:t>1000</a:t>
              </a:r>
            </a:p>
          </p:txBody>
        </p:sp>
      </p:grpSp>
      <p:graphicFrame>
        <p:nvGraphicFramePr>
          <p:cNvPr id="5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734572"/>
              </p:ext>
            </p:extLst>
          </p:nvPr>
        </p:nvGraphicFramePr>
        <p:xfrm>
          <a:off x="929392" y="1359696"/>
          <a:ext cx="3119438" cy="1600200"/>
        </p:xfrm>
        <a:graphic>
          <a:graphicData uri="http://schemas.openxmlformats.org/drawingml/2006/table">
            <a:tbl>
              <a:tblPr/>
              <a:tblGrid>
                <a:gridCol w="1039813"/>
                <a:gridCol w="1039812"/>
                <a:gridCol w="1039813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 Box 27"/>
          <p:cNvSpPr txBox="1">
            <a:spLocks noChangeArrowheads="1"/>
          </p:cNvSpPr>
          <p:nvPr/>
        </p:nvSpPr>
        <p:spPr bwMode="auto">
          <a:xfrm>
            <a:off x="2032705" y="1951834"/>
            <a:ext cx="1008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/>
              <a:t>10</a:t>
            </a:r>
          </a:p>
        </p:txBody>
      </p:sp>
      <p:sp>
        <p:nvSpPr>
          <p:cNvPr id="10" name="Text Box 28"/>
          <p:cNvSpPr txBox="1">
            <a:spLocks noChangeArrowheads="1"/>
          </p:cNvSpPr>
          <p:nvPr/>
        </p:nvSpPr>
        <p:spPr bwMode="auto">
          <a:xfrm>
            <a:off x="-54858" y="3175796"/>
            <a:ext cx="6553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/>
              <a:t>Расставить в клетках чётные числа 2,4,6,8,12,14, 16,18, так,  чтобы в любом направлении получилось в сумме число 30.</a:t>
            </a:r>
          </a:p>
        </p:txBody>
      </p:sp>
      <p:graphicFrame>
        <p:nvGraphicFramePr>
          <p:cNvPr id="11" name="Group 76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71094532"/>
              </p:ext>
            </p:extLst>
          </p:nvPr>
        </p:nvGraphicFramePr>
        <p:xfrm>
          <a:off x="4805274" y="4103242"/>
          <a:ext cx="3095625" cy="1728789"/>
        </p:xfrm>
        <a:graphic>
          <a:graphicData uri="http://schemas.openxmlformats.org/drawingml/2006/table">
            <a:tbl>
              <a:tblPr/>
              <a:tblGrid>
                <a:gridCol w="1031875"/>
                <a:gridCol w="1031875"/>
                <a:gridCol w="1031875"/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Impac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Impac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Impac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Impac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Impac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Text Box 77"/>
          <p:cNvSpPr txBox="1">
            <a:spLocks noChangeArrowheads="1"/>
          </p:cNvSpPr>
          <p:nvPr/>
        </p:nvSpPr>
        <p:spPr bwMode="auto">
          <a:xfrm>
            <a:off x="5957799" y="4679504"/>
            <a:ext cx="7921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/>
              <a:t>10</a:t>
            </a:r>
          </a:p>
        </p:txBody>
      </p:sp>
      <p:grpSp>
        <p:nvGrpSpPr>
          <p:cNvPr id="13" name="Group 84"/>
          <p:cNvGrpSpPr>
            <a:grpSpLocks/>
          </p:cNvGrpSpPr>
          <p:nvPr/>
        </p:nvGrpSpPr>
        <p:grpSpPr bwMode="auto">
          <a:xfrm>
            <a:off x="1600905" y="4471196"/>
            <a:ext cx="2520950" cy="1873250"/>
            <a:chOff x="2391" y="1207"/>
            <a:chExt cx="1487" cy="1044"/>
          </a:xfrm>
        </p:grpSpPr>
        <p:graphicFrame>
          <p:nvGraphicFramePr>
            <p:cNvPr id="14" name="Object 85"/>
            <p:cNvGraphicFramePr>
              <a:graphicFrameLocks noChangeAspect="1"/>
            </p:cNvGraphicFramePr>
            <p:nvPr/>
          </p:nvGraphicFramePr>
          <p:xfrm>
            <a:off x="2391" y="1425"/>
            <a:ext cx="437" cy="8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45" name="Фотография Photo Editor" r:id="rId3" imgW="1476190" imgH="2790476" progId="MSPhotoEd.3">
                    <p:embed/>
                  </p:oleObj>
                </mc:Choice>
                <mc:Fallback>
                  <p:oleObj name="Фотография Photo Editor" r:id="rId3" imgW="1476190" imgH="2790476" progId="MSPhotoEd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91" y="1425"/>
                          <a:ext cx="437" cy="8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5" name="Group 86"/>
            <p:cNvGrpSpPr>
              <a:grpSpLocks/>
            </p:cNvGrpSpPr>
            <p:nvPr/>
          </p:nvGrpSpPr>
          <p:grpSpPr bwMode="auto">
            <a:xfrm>
              <a:off x="3152" y="1207"/>
              <a:ext cx="726" cy="498"/>
              <a:chOff x="2336" y="2432"/>
              <a:chExt cx="907" cy="543"/>
            </a:xfrm>
          </p:grpSpPr>
          <p:sp>
            <p:nvSpPr>
              <p:cNvPr id="16" name="AutoShape 87"/>
              <p:cNvSpPr>
                <a:spLocks noChangeArrowheads="1"/>
              </p:cNvSpPr>
              <p:nvPr/>
            </p:nvSpPr>
            <p:spPr bwMode="auto">
              <a:xfrm>
                <a:off x="2336" y="2432"/>
                <a:ext cx="907" cy="543"/>
              </a:xfrm>
              <a:prstGeom prst="cloudCallout">
                <a:avLst>
                  <a:gd name="adj1" fmla="val -93769"/>
                  <a:gd name="adj2" fmla="val 41713"/>
                </a:avLst>
              </a:prstGeom>
              <a:solidFill>
                <a:srgbClr val="CCE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ru-RU"/>
              </a:p>
            </p:txBody>
          </p:sp>
          <p:sp>
            <p:nvSpPr>
              <p:cNvPr id="17" name="Text Box 88"/>
              <p:cNvSpPr txBox="1">
                <a:spLocks noChangeArrowheads="1"/>
              </p:cNvSpPr>
              <p:nvPr/>
            </p:nvSpPr>
            <p:spPr bwMode="auto">
              <a:xfrm>
                <a:off x="2473" y="2614"/>
                <a:ext cx="587" cy="1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200"/>
                  <a:t>Ответ</a:t>
                </a:r>
              </a:p>
            </p:txBody>
          </p:sp>
        </p:grpSp>
      </p:grpSp>
      <p:sp>
        <p:nvSpPr>
          <p:cNvPr id="18" name="Text Box 89"/>
          <p:cNvSpPr txBox="1">
            <a:spLocks noChangeArrowheads="1"/>
          </p:cNvSpPr>
          <p:nvPr/>
        </p:nvSpPr>
        <p:spPr bwMode="auto">
          <a:xfrm>
            <a:off x="5094199" y="4174679"/>
            <a:ext cx="6477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solidFill>
                  <a:srgbClr val="FF0000"/>
                </a:solidFill>
              </a:rPr>
              <a:t>12</a:t>
            </a:r>
            <a:r>
              <a:rPr lang="ru-RU" dirty="0">
                <a:solidFill>
                  <a:srgbClr val="FF3300"/>
                </a:solidFill>
              </a:rPr>
              <a:t>	</a:t>
            </a:r>
          </a:p>
        </p:txBody>
      </p:sp>
      <p:sp>
        <p:nvSpPr>
          <p:cNvPr id="19" name="Text Box 91"/>
          <p:cNvSpPr txBox="1">
            <a:spLocks noChangeArrowheads="1"/>
          </p:cNvSpPr>
          <p:nvPr/>
        </p:nvSpPr>
        <p:spPr bwMode="auto">
          <a:xfrm>
            <a:off x="6065748" y="4174679"/>
            <a:ext cx="504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0" name="Text Box 92"/>
          <p:cNvSpPr txBox="1">
            <a:spLocks noChangeArrowheads="1"/>
          </p:cNvSpPr>
          <p:nvPr/>
        </p:nvSpPr>
        <p:spPr bwMode="auto">
          <a:xfrm>
            <a:off x="6965861" y="4174679"/>
            <a:ext cx="1008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solidFill>
                  <a:srgbClr val="FF0000"/>
                </a:solidFill>
              </a:rPr>
              <a:t>16</a:t>
            </a:r>
          </a:p>
        </p:txBody>
      </p:sp>
      <p:sp>
        <p:nvSpPr>
          <p:cNvPr id="21" name="Text Box 93"/>
          <p:cNvSpPr txBox="1">
            <a:spLocks noChangeArrowheads="1"/>
          </p:cNvSpPr>
          <p:nvPr/>
        </p:nvSpPr>
        <p:spPr bwMode="auto">
          <a:xfrm>
            <a:off x="4876711" y="4750942"/>
            <a:ext cx="86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solidFill>
                  <a:srgbClr val="FF0000"/>
                </a:solidFill>
              </a:rPr>
              <a:t>14</a:t>
            </a:r>
          </a:p>
        </p:txBody>
      </p:sp>
      <p:sp>
        <p:nvSpPr>
          <p:cNvPr id="22" name="Text Box 94"/>
          <p:cNvSpPr txBox="1">
            <a:spLocks noChangeArrowheads="1"/>
          </p:cNvSpPr>
          <p:nvPr/>
        </p:nvSpPr>
        <p:spPr bwMode="auto">
          <a:xfrm>
            <a:off x="5094199" y="5327204"/>
            <a:ext cx="574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3" name="Text Box 95"/>
          <p:cNvSpPr txBox="1">
            <a:spLocks noChangeArrowheads="1"/>
          </p:cNvSpPr>
          <p:nvPr/>
        </p:nvSpPr>
        <p:spPr bwMode="auto">
          <a:xfrm>
            <a:off x="5957799" y="5327204"/>
            <a:ext cx="720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solidFill>
                  <a:srgbClr val="FF0000"/>
                </a:solidFill>
              </a:rPr>
              <a:t>18</a:t>
            </a:r>
          </a:p>
        </p:txBody>
      </p:sp>
      <p:sp>
        <p:nvSpPr>
          <p:cNvPr id="24" name="Text Box 96"/>
          <p:cNvSpPr txBox="1">
            <a:spLocks noChangeArrowheads="1"/>
          </p:cNvSpPr>
          <p:nvPr/>
        </p:nvSpPr>
        <p:spPr bwMode="auto">
          <a:xfrm>
            <a:off x="6894424" y="4750942"/>
            <a:ext cx="936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5" name="Text Box 97"/>
          <p:cNvSpPr txBox="1">
            <a:spLocks noChangeArrowheads="1"/>
          </p:cNvSpPr>
          <p:nvPr/>
        </p:nvSpPr>
        <p:spPr bwMode="auto">
          <a:xfrm>
            <a:off x="6894424" y="5327204"/>
            <a:ext cx="86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323712" y="481052"/>
            <a:ext cx="353013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В мире чисел</a:t>
            </a:r>
          </a:p>
        </p:txBody>
      </p:sp>
      <p:grpSp>
        <p:nvGrpSpPr>
          <p:cNvPr id="26" name="Group 19"/>
          <p:cNvGrpSpPr>
            <a:grpSpLocks/>
          </p:cNvGrpSpPr>
          <p:nvPr/>
        </p:nvGrpSpPr>
        <p:grpSpPr bwMode="auto">
          <a:xfrm>
            <a:off x="3275358" y="5958572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7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Text Box 2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 smtClean="0">
                  <a:hlinkClick r:id="rId6" action="ppaction://hlinksldjump"/>
                </a:rPr>
                <a:t>Выбери  </a:t>
              </a:r>
              <a:r>
                <a:rPr lang="ru-RU" sz="1600" dirty="0">
                  <a:hlinkClick r:id="rId6" action="ppaction://hlinksldjump"/>
                </a:rPr>
                <a:t>вопрос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73964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1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7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9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7389019" y="341313"/>
            <a:ext cx="1439862" cy="1223962"/>
            <a:chOff x="3742" y="164"/>
            <a:chExt cx="907" cy="771"/>
          </a:xfrm>
        </p:grpSpPr>
        <p:sp>
          <p:nvSpPr>
            <p:cNvPr id="8" name="Oval 26"/>
            <p:cNvSpPr>
              <a:spLocks noChangeArrowheads="1"/>
            </p:cNvSpPr>
            <p:nvPr/>
          </p:nvSpPr>
          <p:spPr bwMode="auto">
            <a:xfrm>
              <a:off x="3742" y="164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9" name="Text Box 27"/>
            <p:cNvSpPr txBox="1">
              <a:spLocks noChangeArrowheads="1"/>
            </p:cNvSpPr>
            <p:nvPr/>
          </p:nvSpPr>
          <p:spPr bwMode="auto">
            <a:xfrm>
              <a:off x="3969" y="346"/>
              <a:ext cx="49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dirty="0"/>
                <a:t>100</a:t>
              </a: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1302296" y="232256"/>
            <a:ext cx="525817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Учёные математики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63712" y="1844824"/>
            <a:ext cx="5886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Garamond" pitchFamily="18" charset="0"/>
              </a:rPr>
              <a:t>Кто из математиков был чемпионом олимпийских игр по кулачному бою?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02296" y="3573016"/>
            <a:ext cx="2772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8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pic>
        <p:nvPicPr>
          <p:cNvPr id="6146" name="Picture 2" descr="C:\Users\Hoot\Desktop\Ex\Пифагор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140968"/>
            <a:ext cx="2041066" cy="2666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9"/>
          <p:cNvGrpSpPr>
            <a:grpSpLocks/>
          </p:cNvGrpSpPr>
          <p:nvPr/>
        </p:nvGrpSpPr>
        <p:grpSpPr bwMode="auto">
          <a:xfrm>
            <a:off x="3491880" y="6023780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3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Text Box 21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 smtClean="0">
                  <a:hlinkClick r:id="rId4" action="ppaction://hlinksldjump"/>
                </a:rPr>
                <a:t>Выбери  </a:t>
              </a:r>
              <a:r>
                <a:rPr lang="ru-RU" sz="1600" dirty="0">
                  <a:hlinkClick r:id="rId4" action="ppaction://hlinksldjump"/>
                </a:rPr>
                <a:t>вопрос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1078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2"/>
          <p:cNvGrpSpPr>
            <a:grpSpLocks/>
          </p:cNvGrpSpPr>
          <p:nvPr/>
        </p:nvGrpSpPr>
        <p:grpSpPr bwMode="auto">
          <a:xfrm>
            <a:off x="7446614" y="188913"/>
            <a:ext cx="1368425" cy="1163637"/>
            <a:chOff x="3787" y="119"/>
            <a:chExt cx="907" cy="771"/>
          </a:xfrm>
        </p:grpSpPr>
        <p:sp>
          <p:nvSpPr>
            <p:cNvPr id="8" name="Oval 23"/>
            <p:cNvSpPr>
              <a:spLocks noChangeArrowheads="1"/>
            </p:cNvSpPr>
            <p:nvPr/>
          </p:nvSpPr>
          <p:spPr bwMode="auto">
            <a:xfrm>
              <a:off x="3787" y="119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9" name="Text Box 24"/>
            <p:cNvSpPr txBox="1">
              <a:spLocks noChangeArrowheads="1"/>
            </p:cNvSpPr>
            <p:nvPr/>
          </p:nvSpPr>
          <p:spPr bwMode="auto">
            <a:xfrm>
              <a:off x="4014" y="346"/>
              <a:ext cx="499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/>
                <a:t>300</a:t>
              </a:r>
            </a:p>
          </p:txBody>
        </p:sp>
      </p:grp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395288" y="3416360"/>
            <a:ext cx="6896100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2800" b="1" dirty="0">
                <a:latin typeface="Garamond" pitchFamily="18" charset="0"/>
              </a:rPr>
              <a:t>Кому принадлежат эти строки: “Математику уже затем учить надо, </a:t>
            </a:r>
          </a:p>
          <a:p>
            <a:pPr algn="ctr"/>
            <a:r>
              <a:rPr lang="ru-RU" sz="2800" b="1" dirty="0">
                <a:latin typeface="Garamond" pitchFamily="18" charset="0"/>
              </a:rPr>
              <a:t>что она ум в порядок приводит”?</a:t>
            </a:r>
          </a:p>
          <a:p>
            <a:pPr algn="ctr"/>
            <a:endParaRPr lang="ru-RU" dirty="0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1258888" y="1341438"/>
            <a:ext cx="717696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800" b="1" dirty="0">
                <a:latin typeface="Garamond" pitchFamily="18" charset="0"/>
              </a:rPr>
              <a:t>Чьи это слова: “Математика – царица наук,</a:t>
            </a:r>
          </a:p>
          <a:p>
            <a:r>
              <a:rPr lang="ru-RU" sz="2800" b="1" dirty="0">
                <a:latin typeface="Garamond" pitchFamily="18" charset="0"/>
              </a:rPr>
              <a:t> а арифметика – царица математики”?</a:t>
            </a: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1445537" y="2291418"/>
            <a:ext cx="404630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800" b="1" dirty="0">
                <a:latin typeface="Garamond" pitchFamily="18" charset="0"/>
              </a:rPr>
              <a:t>Карла Фридриха Гаусса</a:t>
            </a: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2239590" y="4876146"/>
            <a:ext cx="312457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800" b="1" dirty="0">
                <a:latin typeface="Garamond" pitchFamily="18" charset="0"/>
              </a:rPr>
              <a:t>М</a:t>
            </a:r>
            <a:r>
              <a:rPr lang="ru-RU" sz="2800" b="1" dirty="0" smtClean="0">
                <a:latin typeface="Garamond" pitchFamily="18" charset="0"/>
              </a:rPr>
              <a:t>. В. Ломоносову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7" name="Picture 12" descr="gau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2205038"/>
            <a:ext cx="10906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3" descr="lobac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4857403"/>
            <a:ext cx="12954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302296" y="232256"/>
            <a:ext cx="525817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Учёные математики</a:t>
            </a:r>
          </a:p>
        </p:txBody>
      </p:sp>
      <p:grpSp>
        <p:nvGrpSpPr>
          <p:cNvPr id="12" name="Group 19"/>
          <p:cNvGrpSpPr>
            <a:grpSpLocks/>
          </p:cNvGrpSpPr>
          <p:nvPr/>
        </p:nvGrpSpPr>
        <p:grpSpPr bwMode="auto">
          <a:xfrm>
            <a:off x="2634739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9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Text Box 21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/>
                <a:t>    </a:t>
              </a:r>
              <a:r>
                <a:rPr lang="ru-RU" sz="1600" dirty="0">
                  <a:hlinkClick r:id="rId5" action="ppaction://hlinksldjump"/>
                </a:rPr>
                <a:t>Выбери  вопрос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1707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6"/>
          <p:cNvGrpSpPr>
            <a:grpSpLocks/>
          </p:cNvGrpSpPr>
          <p:nvPr/>
        </p:nvGrpSpPr>
        <p:grpSpPr bwMode="auto">
          <a:xfrm>
            <a:off x="7524625" y="218862"/>
            <a:ext cx="1439863" cy="1223963"/>
            <a:chOff x="3742" y="280"/>
            <a:chExt cx="907" cy="771"/>
          </a:xfrm>
        </p:grpSpPr>
        <p:sp>
          <p:nvSpPr>
            <p:cNvPr id="8" name="Oval 14"/>
            <p:cNvSpPr>
              <a:spLocks noChangeArrowheads="1"/>
            </p:cNvSpPr>
            <p:nvPr/>
          </p:nvSpPr>
          <p:spPr bwMode="auto">
            <a:xfrm>
              <a:off x="3742" y="280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9" name="Text Box 15"/>
            <p:cNvSpPr txBox="1">
              <a:spLocks noChangeArrowheads="1"/>
            </p:cNvSpPr>
            <p:nvPr/>
          </p:nvSpPr>
          <p:spPr bwMode="auto">
            <a:xfrm>
              <a:off x="3969" y="502"/>
              <a:ext cx="49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dirty="0"/>
                <a:t>500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395535" y="1700808"/>
            <a:ext cx="856895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Garamond" pitchFamily="18" charset="0"/>
              </a:rPr>
              <a:t>Рассказывают, что в возрасте 10 лет он удивил учителя, быстро сложив все числа от 1 до 100. Назовите этого немецкого математика.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4962899"/>
            <a:ext cx="64087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Garamond" pitchFamily="18" charset="0"/>
              </a:rPr>
              <a:t>Немецкий </a:t>
            </a:r>
            <a:r>
              <a:rPr lang="ru-RU" sz="2800" b="1" dirty="0">
                <a:latin typeface="Garamond" pitchFamily="18" charset="0"/>
              </a:rPr>
              <a:t>математик 19 века Карл Гаусс - "король" </a:t>
            </a:r>
            <a:r>
              <a:rPr lang="ru-RU" sz="2800" b="1" dirty="0" smtClean="0">
                <a:latin typeface="Garamond" pitchFamily="18" charset="0"/>
              </a:rPr>
              <a:t>математики. </a:t>
            </a:r>
            <a:endParaRPr lang="ru-RU" sz="2800" b="1" dirty="0">
              <a:latin typeface="Garamond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02296" y="232256"/>
            <a:ext cx="525817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Учёные математики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02296" y="3573016"/>
            <a:ext cx="2772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8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33" t="5054" r="35979" b="23639"/>
          <a:stretch>
            <a:fillRect/>
          </a:stretch>
        </p:blipFill>
        <p:spPr bwMode="auto">
          <a:xfrm>
            <a:off x="3306254" y="3052391"/>
            <a:ext cx="1536700" cy="187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9"/>
          <p:cNvGrpSpPr>
            <a:grpSpLocks/>
          </p:cNvGrpSpPr>
          <p:nvPr/>
        </p:nvGrpSpPr>
        <p:grpSpPr bwMode="auto">
          <a:xfrm>
            <a:off x="3275856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2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Text Box 21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 smtClean="0">
                  <a:hlinkClick r:id="rId5" action="ppaction://hlinksldjump"/>
                </a:rPr>
                <a:t>Выбери  </a:t>
              </a:r>
              <a:r>
                <a:rPr lang="ru-RU" sz="1600" dirty="0">
                  <a:hlinkClick r:id="rId5" action="ppaction://hlinksldjump"/>
                </a:rPr>
                <a:t>вопрос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7225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7295803" y="188913"/>
            <a:ext cx="1368425" cy="1223962"/>
            <a:chOff x="3923" y="210"/>
            <a:chExt cx="862" cy="771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3923" y="210"/>
              <a:ext cx="862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4150" y="482"/>
              <a:ext cx="47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/>
                <a:t>1000</a:t>
              </a: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1302296" y="232256"/>
            <a:ext cx="525817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Учёные математики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314507" y="1298575"/>
            <a:ext cx="554671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Garamond" pitchFamily="18" charset="0"/>
              </a:rPr>
              <a:t>Расставьте портреты ученых согласно </a:t>
            </a:r>
          </a:p>
          <a:p>
            <a:pPr algn="ctr"/>
            <a:r>
              <a:rPr lang="ru-RU" sz="2400" b="1" dirty="0">
                <a:latin typeface="Garamond" pitchFamily="18" charset="0"/>
              </a:rPr>
              <a:t>хронологии их годов жизни?</a:t>
            </a: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911" y="2160710"/>
            <a:ext cx="1521621" cy="2060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49"/>
          <a:stretch>
            <a:fillRect/>
          </a:stretch>
        </p:blipFill>
        <p:spPr bwMode="auto">
          <a:xfrm>
            <a:off x="5861820" y="2237521"/>
            <a:ext cx="1469131" cy="1983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056" y="2245658"/>
            <a:ext cx="1457656" cy="197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02570" y="4221088"/>
            <a:ext cx="3533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8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050" y="4395302"/>
            <a:ext cx="1331901" cy="1803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49"/>
          <a:stretch>
            <a:fillRect/>
          </a:stretch>
        </p:blipFill>
        <p:spPr bwMode="auto">
          <a:xfrm>
            <a:off x="4087862" y="4471461"/>
            <a:ext cx="1255799" cy="1695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795" y="4378328"/>
            <a:ext cx="1276894" cy="1730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oup 19"/>
          <p:cNvGrpSpPr>
            <a:grpSpLocks/>
          </p:cNvGrpSpPr>
          <p:nvPr/>
        </p:nvGrpSpPr>
        <p:grpSpPr bwMode="auto">
          <a:xfrm>
            <a:off x="3252016" y="6140451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3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Text Box 2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 smtClean="0">
                  <a:hlinkClick r:id="rId6" action="ppaction://hlinksldjump"/>
                </a:rPr>
                <a:t>Выбери  </a:t>
              </a:r>
              <a:r>
                <a:rPr lang="ru-RU" sz="1600" dirty="0">
                  <a:hlinkClick r:id="rId6" action="ppaction://hlinksldjump"/>
                </a:rPr>
                <a:t>вопрос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9425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80528" y="1412776"/>
            <a:ext cx="69127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CC"/>
                </a:solidFill>
                <a:latin typeface="Garamond" pitchFamily="18" charset="0"/>
              </a:rPr>
              <a:t>Расположите </a:t>
            </a:r>
            <a:r>
              <a:rPr lang="ru-RU" sz="3600" b="1" dirty="0">
                <a:solidFill>
                  <a:srgbClr val="0000CC"/>
                </a:solidFill>
                <a:latin typeface="Garamond" pitchFamily="18" charset="0"/>
              </a:rPr>
              <a:t>в порядке возрастания:</a:t>
            </a:r>
            <a:br>
              <a:rPr lang="ru-RU" sz="3600" b="1" dirty="0">
                <a:solidFill>
                  <a:srgbClr val="0000CC"/>
                </a:solidFill>
                <a:latin typeface="Garamond" pitchFamily="18" charset="0"/>
              </a:rPr>
            </a:br>
            <a:r>
              <a:rPr lang="ru-RU" sz="3600" b="1" dirty="0">
                <a:solidFill>
                  <a:srgbClr val="0000CC"/>
                </a:solidFill>
                <a:latin typeface="Garamond" pitchFamily="18" charset="0"/>
              </a:rPr>
              <a:t>А. Пуд;              </a:t>
            </a:r>
            <a:br>
              <a:rPr lang="ru-RU" sz="3600" b="1" dirty="0">
                <a:solidFill>
                  <a:srgbClr val="0000CC"/>
                </a:solidFill>
                <a:latin typeface="Garamond" pitchFamily="18" charset="0"/>
              </a:rPr>
            </a:br>
            <a:r>
              <a:rPr lang="ru-RU" sz="3600" b="1" dirty="0">
                <a:solidFill>
                  <a:srgbClr val="0000CC"/>
                </a:solidFill>
                <a:latin typeface="Garamond" pitchFamily="18" charset="0"/>
              </a:rPr>
              <a:t>В. Тонна; </a:t>
            </a:r>
            <a:br>
              <a:rPr lang="ru-RU" sz="3600" b="1" dirty="0">
                <a:solidFill>
                  <a:srgbClr val="0000CC"/>
                </a:solidFill>
                <a:latin typeface="Garamond" pitchFamily="18" charset="0"/>
              </a:rPr>
            </a:br>
            <a:r>
              <a:rPr lang="ru-RU" sz="3600" b="1" dirty="0">
                <a:solidFill>
                  <a:srgbClr val="0000CC"/>
                </a:solidFill>
                <a:latin typeface="Garamond" pitchFamily="18" charset="0"/>
              </a:rPr>
              <a:t>С. Центнер;       </a:t>
            </a:r>
            <a:br>
              <a:rPr lang="ru-RU" sz="3600" b="1" dirty="0">
                <a:solidFill>
                  <a:srgbClr val="0000CC"/>
                </a:solidFill>
                <a:latin typeface="Garamond" pitchFamily="18" charset="0"/>
              </a:rPr>
            </a:br>
            <a:r>
              <a:rPr lang="en-US" sz="3600" b="1" dirty="0">
                <a:solidFill>
                  <a:srgbClr val="0000CC"/>
                </a:solidFill>
                <a:latin typeface="Garamond" pitchFamily="18" charset="0"/>
              </a:rPr>
              <a:t>D</a:t>
            </a:r>
            <a:r>
              <a:rPr lang="ru-RU" sz="3600" b="1" dirty="0">
                <a:solidFill>
                  <a:srgbClr val="0000CC"/>
                </a:solidFill>
                <a:latin typeface="Garamond" pitchFamily="18" charset="0"/>
              </a:rPr>
              <a:t>. Золотник </a:t>
            </a: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7007454"/>
              </p:ext>
            </p:extLst>
          </p:nvPr>
        </p:nvGraphicFramePr>
        <p:xfrm>
          <a:off x="5868144" y="476672"/>
          <a:ext cx="2819400" cy="301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Фотография Photo Editor" r:id="rId3" imgW="1523810" imgH="1628571" progId="MSPhotoEd.3">
                  <p:embed/>
                </p:oleObj>
              </mc:Choice>
              <mc:Fallback>
                <p:oleObj name="Фотография Photo Editor" r:id="rId3" imgW="1523810" imgH="1628571" progId="MSPhotoEd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476672"/>
                        <a:ext cx="2819400" cy="301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6372200" y="6165304"/>
            <a:ext cx="720080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99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7316470" y="332106"/>
            <a:ext cx="1439862" cy="1223962"/>
            <a:chOff x="3742" y="164"/>
            <a:chExt cx="907" cy="771"/>
          </a:xfrm>
        </p:grpSpPr>
        <p:sp>
          <p:nvSpPr>
            <p:cNvPr id="8" name="Oval 26"/>
            <p:cNvSpPr>
              <a:spLocks noChangeArrowheads="1"/>
            </p:cNvSpPr>
            <p:nvPr/>
          </p:nvSpPr>
          <p:spPr bwMode="auto">
            <a:xfrm>
              <a:off x="3742" y="164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9" name="Text Box 27"/>
            <p:cNvSpPr txBox="1">
              <a:spLocks noChangeArrowheads="1"/>
            </p:cNvSpPr>
            <p:nvPr/>
          </p:nvSpPr>
          <p:spPr bwMode="auto">
            <a:xfrm>
              <a:off x="3969" y="346"/>
              <a:ext cx="49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dirty="0"/>
                <a:t>100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697378" y="1679025"/>
            <a:ext cx="698477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Garamond" pitchFamily="18" charset="0"/>
              </a:rPr>
              <a:t>Провести три отрезка, проходящие через четыре точки, не отрывая карандаша от бумаги</a:t>
            </a:r>
            <a:r>
              <a:rPr lang="ru-RU" sz="2800" b="1" dirty="0" smtClean="0">
                <a:latin typeface="Garamond" pitchFamily="18" charset="0"/>
              </a:rPr>
              <a:t>.</a:t>
            </a:r>
            <a:endParaRPr lang="ru-RU" sz="2800" b="1" dirty="0">
              <a:latin typeface="Garamond" pitchFamily="18" charset="0"/>
            </a:endParaRPr>
          </a:p>
          <a:p>
            <a:pPr lvl="0"/>
            <a:endParaRPr lang="ru-RU" dirty="0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015406" y="615990"/>
            <a:ext cx="23487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Эврика !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1151290" y="5684920"/>
            <a:ext cx="180251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6640229" y="4249568"/>
            <a:ext cx="0" cy="14314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6640229" y="5680992"/>
            <a:ext cx="160257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8242806" y="4249568"/>
            <a:ext cx="0" cy="14314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8" name="Прямая со стрелкой 2057"/>
          <p:cNvCxnSpPr/>
          <p:nvPr/>
        </p:nvCxnSpPr>
        <p:spPr>
          <a:xfrm>
            <a:off x="4761021" y="4168824"/>
            <a:ext cx="0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1" name="Прямая со стрелкой 2060"/>
          <p:cNvCxnSpPr/>
          <p:nvPr/>
        </p:nvCxnSpPr>
        <p:spPr>
          <a:xfrm>
            <a:off x="4977045" y="4168824"/>
            <a:ext cx="151216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3" name="Прямая со стрелкой 2062"/>
          <p:cNvCxnSpPr/>
          <p:nvPr/>
        </p:nvCxnSpPr>
        <p:spPr>
          <a:xfrm flipH="1">
            <a:off x="5166066" y="4168824"/>
            <a:ext cx="1323147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5" name="Прямая со стрелкой 2064"/>
          <p:cNvCxnSpPr/>
          <p:nvPr/>
        </p:nvCxnSpPr>
        <p:spPr>
          <a:xfrm>
            <a:off x="5166066" y="5680992"/>
            <a:ext cx="132314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7" name="TextBox 2066"/>
          <p:cNvSpPr txBox="1"/>
          <p:nvPr/>
        </p:nvSpPr>
        <p:spPr>
          <a:xfrm>
            <a:off x="656693" y="3376918"/>
            <a:ext cx="3533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8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1151290" y="4142272"/>
            <a:ext cx="1802519" cy="15426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8" name="Овал 2067"/>
          <p:cNvSpPr/>
          <p:nvPr/>
        </p:nvSpPr>
        <p:spPr>
          <a:xfrm>
            <a:off x="2859298" y="5530923"/>
            <a:ext cx="189021" cy="1890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 стрелкой 14"/>
          <p:cNvCxnSpPr/>
          <p:nvPr/>
        </p:nvCxnSpPr>
        <p:spPr>
          <a:xfrm flipV="1">
            <a:off x="1304637" y="4103320"/>
            <a:ext cx="1802519" cy="15426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Овал 52"/>
          <p:cNvSpPr/>
          <p:nvPr/>
        </p:nvSpPr>
        <p:spPr>
          <a:xfrm>
            <a:off x="1151290" y="5586480"/>
            <a:ext cx="189021" cy="1890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3012644" y="4046220"/>
            <a:ext cx="189021" cy="1890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Овал 54"/>
          <p:cNvSpPr/>
          <p:nvPr/>
        </p:nvSpPr>
        <p:spPr>
          <a:xfrm>
            <a:off x="6332608" y="4073497"/>
            <a:ext cx="189021" cy="1890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Овал 55"/>
          <p:cNvSpPr/>
          <p:nvPr/>
        </p:nvSpPr>
        <p:spPr>
          <a:xfrm>
            <a:off x="6354671" y="5590409"/>
            <a:ext cx="189021" cy="1890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8167423" y="4249568"/>
            <a:ext cx="189021" cy="1890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3314432" y="4046220"/>
            <a:ext cx="0" cy="17332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Овал 64"/>
          <p:cNvSpPr/>
          <p:nvPr/>
        </p:nvSpPr>
        <p:spPr>
          <a:xfrm>
            <a:off x="3219922" y="5590409"/>
            <a:ext cx="189021" cy="1890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55" name="Прямая со стрелкой 2054"/>
          <p:cNvCxnSpPr/>
          <p:nvPr/>
        </p:nvCxnSpPr>
        <p:spPr>
          <a:xfrm flipV="1">
            <a:off x="3248853" y="4168824"/>
            <a:ext cx="1512168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Овал 65"/>
          <p:cNvSpPr/>
          <p:nvPr/>
        </p:nvSpPr>
        <p:spPr>
          <a:xfrm>
            <a:off x="4666510" y="4104109"/>
            <a:ext cx="189021" cy="1890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4666509" y="5491970"/>
            <a:ext cx="189021" cy="1890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/>
          <p:cNvSpPr/>
          <p:nvPr/>
        </p:nvSpPr>
        <p:spPr>
          <a:xfrm>
            <a:off x="5159610" y="5551457"/>
            <a:ext cx="189021" cy="1890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/>
          <p:cNvSpPr/>
          <p:nvPr/>
        </p:nvSpPr>
        <p:spPr>
          <a:xfrm>
            <a:off x="8130911" y="5586481"/>
            <a:ext cx="189021" cy="1890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Овал 74"/>
          <p:cNvSpPr/>
          <p:nvPr/>
        </p:nvSpPr>
        <p:spPr>
          <a:xfrm>
            <a:off x="6596977" y="5531228"/>
            <a:ext cx="189021" cy="1890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4954659" y="4090391"/>
            <a:ext cx="189021" cy="1890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3234184" y="4046219"/>
            <a:ext cx="189021" cy="1890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1110594" y="4090392"/>
            <a:ext cx="189021" cy="1890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6545718" y="4198619"/>
            <a:ext cx="189021" cy="1890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7" name="Group 19"/>
          <p:cNvGrpSpPr>
            <a:grpSpLocks/>
          </p:cNvGrpSpPr>
          <p:nvPr/>
        </p:nvGrpSpPr>
        <p:grpSpPr bwMode="auto">
          <a:xfrm>
            <a:off x="3275856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8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Text Box 21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 smtClean="0">
                  <a:hlinkClick r:id="rId4" action="ppaction://hlinksldjump"/>
                </a:rPr>
                <a:t>Выбери  </a:t>
              </a:r>
              <a:r>
                <a:rPr lang="ru-RU" sz="1600" dirty="0">
                  <a:hlinkClick r:id="rId4" action="ppaction://hlinksldjump"/>
                </a:rPr>
                <a:t>вопрос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565776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500"/>
                            </p:stCondLst>
                            <p:childTnLst>
                              <p:par>
                                <p:cTn id="1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000"/>
                            </p:stCondLst>
                            <p:childTnLst>
                              <p:par>
                                <p:cTn id="1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500"/>
                            </p:stCondLst>
                            <p:childTnLst>
                              <p:par>
                                <p:cTn id="1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90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2067" grpId="0"/>
      <p:bldP spid="2068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65" grpId="0" animBg="1"/>
      <p:bldP spid="66" grpId="0" animBg="1"/>
      <p:bldP spid="67" grpId="0" animBg="1"/>
      <p:bldP spid="69" grpId="0" animBg="1"/>
      <p:bldP spid="70" grpId="0" animBg="1"/>
      <p:bldP spid="75" grpId="0" animBg="1"/>
      <p:bldP spid="52" grpId="0" animBg="1"/>
      <p:bldP spid="62" grpId="0" animBg="1"/>
      <p:bldP spid="63" grpId="0" animBg="1"/>
      <p:bldP spid="6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2"/>
          <p:cNvGrpSpPr>
            <a:grpSpLocks/>
          </p:cNvGrpSpPr>
          <p:nvPr/>
        </p:nvGrpSpPr>
        <p:grpSpPr bwMode="auto">
          <a:xfrm>
            <a:off x="7524328" y="173673"/>
            <a:ext cx="1368425" cy="1163637"/>
            <a:chOff x="3787" y="119"/>
            <a:chExt cx="907" cy="771"/>
          </a:xfrm>
        </p:grpSpPr>
        <p:sp>
          <p:nvSpPr>
            <p:cNvPr id="8" name="Oval 23"/>
            <p:cNvSpPr>
              <a:spLocks noChangeArrowheads="1"/>
            </p:cNvSpPr>
            <p:nvPr/>
          </p:nvSpPr>
          <p:spPr bwMode="auto">
            <a:xfrm>
              <a:off x="3787" y="119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9" name="Text Box 24"/>
            <p:cNvSpPr txBox="1">
              <a:spLocks noChangeArrowheads="1"/>
            </p:cNvSpPr>
            <p:nvPr/>
          </p:nvSpPr>
          <p:spPr bwMode="auto">
            <a:xfrm>
              <a:off x="4014" y="346"/>
              <a:ext cx="499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dirty="0"/>
                <a:t>300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79512" y="2060848"/>
            <a:ext cx="87132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latin typeface="Garamond" pitchFamily="18" charset="0"/>
              </a:rPr>
              <a:t>Как поставить 2 стула у стен квадратной комнаты, чтобы у каждой из ее стен стояло по одному стулу? </a:t>
            </a:r>
            <a:endParaRPr lang="ru-RU" sz="2800" b="1" dirty="0">
              <a:latin typeface="Garamond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15406" y="615990"/>
            <a:ext cx="23487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Эврика !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23170" y="4097412"/>
            <a:ext cx="3533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8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grpSp>
        <p:nvGrpSpPr>
          <p:cNvPr id="12" name="Group 19"/>
          <p:cNvGrpSpPr>
            <a:grpSpLocks/>
          </p:cNvGrpSpPr>
          <p:nvPr/>
        </p:nvGrpSpPr>
        <p:grpSpPr bwMode="auto">
          <a:xfrm>
            <a:off x="3275856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3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Text Box 21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 smtClean="0">
                  <a:hlinkClick r:id="rId3" action="ppaction://hlinksldjump"/>
                </a:rPr>
                <a:t>Выбери  </a:t>
              </a:r>
              <a:r>
                <a:rPr lang="ru-RU" sz="1600" dirty="0">
                  <a:hlinkClick r:id="rId3" action="ppaction://hlinksldjump"/>
                </a:rPr>
                <a:t>вопрос</a:t>
              </a:r>
              <a:endParaRPr lang="ru-RU" sz="1600" dirty="0"/>
            </a:p>
          </p:txBody>
        </p:sp>
      </p:grp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356" y="3714864"/>
            <a:ext cx="1714500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912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6"/>
          <p:cNvGrpSpPr>
            <a:grpSpLocks/>
          </p:cNvGrpSpPr>
          <p:nvPr/>
        </p:nvGrpSpPr>
        <p:grpSpPr bwMode="auto">
          <a:xfrm>
            <a:off x="7308304" y="269873"/>
            <a:ext cx="1439863" cy="1223963"/>
            <a:chOff x="3742" y="164"/>
            <a:chExt cx="907" cy="771"/>
          </a:xfrm>
        </p:grpSpPr>
        <p:sp>
          <p:nvSpPr>
            <p:cNvPr id="8" name="Oval 14"/>
            <p:cNvSpPr>
              <a:spLocks noChangeArrowheads="1"/>
            </p:cNvSpPr>
            <p:nvPr/>
          </p:nvSpPr>
          <p:spPr bwMode="auto">
            <a:xfrm>
              <a:off x="3742" y="164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9" name="Text Box 15"/>
            <p:cNvSpPr txBox="1">
              <a:spLocks noChangeArrowheads="1"/>
            </p:cNvSpPr>
            <p:nvPr/>
          </p:nvSpPr>
          <p:spPr bwMode="auto">
            <a:xfrm>
              <a:off x="3969" y="346"/>
              <a:ext cx="49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dirty="0"/>
                <a:t>500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395536" y="2021463"/>
            <a:ext cx="84966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latin typeface="Garamond" pitchFamily="18" charset="0"/>
              </a:rPr>
              <a:t>Как поставить 4 стула у стен квадратной комнаты, чтобы у каждой из ее стен стояло по два стула?</a:t>
            </a:r>
          </a:p>
        </p:txBody>
      </p:sp>
      <p:pic>
        <p:nvPicPr>
          <p:cNvPr id="6" name="Рисунок 5" descr="E:\data\articles\53\5386\538652\img8.gif"/>
          <p:cNvPicPr/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49168"/>
            <a:ext cx="1440160" cy="148003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1979712" y="3420188"/>
            <a:ext cx="3533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8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89919" y="449022"/>
            <a:ext cx="23487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Эврика !</a:t>
            </a:r>
          </a:p>
        </p:txBody>
      </p:sp>
      <p:grpSp>
        <p:nvGrpSpPr>
          <p:cNvPr id="10" name="Group 19"/>
          <p:cNvGrpSpPr>
            <a:grpSpLocks/>
          </p:cNvGrpSpPr>
          <p:nvPr/>
        </p:nvGrpSpPr>
        <p:grpSpPr bwMode="auto">
          <a:xfrm>
            <a:off x="3275856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2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Text Box 21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 smtClean="0">
                  <a:hlinkClick r:id="rId4" action="ppaction://hlinksldjump"/>
                </a:rPr>
                <a:t>Выбери  </a:t>
              </a:r>
              <a:r>
                <a:rPr lang="ru-RU" sz="1600" dirty="0">
                  <a:hlinkClick r:id="rId4" action="ppaction://hlinksldjump"/>
                </a:rPr>
                <a:t>вопрос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57460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/>
          <p:cNvGrpSpPr>
            <a:grpSpLocks/>
          </p:cNvGrpSpPr>
          <p:nvPr/>
        </p:nvGrpSpPr>
        <p:grpSpPr bwMode="auto">
          <a:xfrm>
            <a:off x="7244363" y="405607"/>
            <a:ext cx="1368425" cy="1223962"/>
            <a:chOff x="3923" y="210"/>
            <a:chExt cx="862" cy="771"/>
          </a:xfrm>
        </p:grpSpPr>
        <p:sp>
          <p:nvSpPr>
            <p:cNvPr id="11" name="Oval 5"/>
            <p:cNvSpPr>
              <a:spLocks noChangeArrowheads="1"/>
            </p:cNvSpPr>
            <p:nvPr/>
          </p:nvSpPr>
          <p:spPr bwMode="auto">
            <a:xfrm>
              <a:off x="3923" y="210"/>
              <a:ext cx="862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4150" y="482"/>
              <a:ext cx="47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/>
                <a:t>1000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79512" y="2132856"/>
            <a:ext cx="84332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latin typeface="Garamond" pitchFamily="18" charset="0"/>
              </a:rPr>
              <a:t>Как поставить 7 стульев у стен квадратной комнаты, чтобы у каждой из ее стен стояло поровну</a:t>
            </a:r>
            <a:r>
              <a:rPr lang="ru-RU" sz="2800" dirty="0">
                <a:latin typeface="Garamond" pitchFamily="18" charset="0"/>
              </a:rPr>
              <a:t>?</a:t>
            </a:r>
          </a:p>
        </p:txBody>
      </p:sp>
      <p:pic>
        <p:nvPicPr>
          <p:cNvPr id="6" name="Рисунок 5" descr="E:\data\articles\53\5386\538652\img9.gif"/>
          <p:cNvPicPr/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9" y="4714926"/>
            <a:ext cx="1266874" cy="126687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015406" y="615990"/>
            <a:ext cx="23487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Эврика 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20656" y="4352330"/>
            <a:ext cx="3533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8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grpSp>
        <p:nvGrpSpPr>
          <p:cNvPr id="9" name="Group 19"/>
          <p:cNvGrpSpPr>
            <a:grpSpLocks/>
          </p:cNvGrpSpPr>
          <p:nvPr/>
        </p:nvGrpSpPr>
        <p:grpSpPr bwMode="auto">
          <a:xfrm>
            <a:off x="3275856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3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Text Box 21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 smtClean="0">
                  <a:hlinkClick r:id="rId4" action="ppaction://hlinksldjump"/>
                </a:rPr>
                <a:t>Выбери  </a:t>
              </a:r>
              <a:r>
                <a:rPr lang="ru-RU" sz="1600" dirty="0">
                  <a:hlinkClick r:id="rId4" action="ppaction://hlinksldjump"/>
                </a:rPr>
                <a:t>вопрос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1303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Верши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478" y="1412776"/>
            <a:ext cx="5357812" cy="391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95736" y="404664"/>
            <a:ext cx="59046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B0F0"/>
                </a:solidFill>
                <a:latin typeface="Garamond" pitchFamily="18" charset="0"/>
              </a:rPr>
              <a:t>Ребусы</a:t>
            </a:r>
            <a:endParaRPr lang="ru-RU" sz="4400" b="1" dirty="0">
              <a:solidFill>
                <a:srgbClr val="00B0F0"/>
              </a:solidFill>
              <a:latin typeface="Garamond" pitchFamily="18" charset="0"/>
            </a:endParaRPr>
          </a:p>
        </p:txBody>
      </p: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7524328" y="173673"/>
            <a:ext cx="1368425" cy="1163637"/>
            <a:chOff x="3787" y="119"/>
            <a:chExt cx="907" cy="771"/>
          </a:xfrm>
        </p:grpSpPr>
        <p:sp>
          <p:nvSpPr>
            <p:cNvPr id="5" name="Oval 23"/>
            <p:cNvSpPr>
              <a:spLocks noChangeArrowheads="1"/>
            </p:cNvSpPr>
            <p:nvPr/>
          </p:nvSpPr>
          <p:spPr bwMode="auto">
            <a:xfrm>
              <a:off x="3787" y="119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6" name="Text Box 24"/>
            <p:cNvSpPr txBox="1">
              <a:spLocks noChangeArrowheads="1"/>
            </p:cNvSpPr>
            <p:nvPr/>
          </p:nvSpPr>
          <p:spPr bwMode="auto">
            <a:xfrm>
              <a:off x="4014" y="346"/>
              <a:ext cx="499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dirty="0"/>
                <a:t>300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520656" y="4352330"/>
            <a:ext cx="3533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8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grpSp>
        <p:nvGrpSpPr>
          <p:cNvPr id="8" name="Group 19"/>
          <p:cNvGrpSpPr>
            <a:grpSpLocks/>
          </p:cNvGrpSpPr>
          <p:nvPr/>
        </p:nvGrpSpPr>
        <p:grpSpPr bwMode="auto">
          <a:xfrm>
            <a:off x="3275856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9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Text Box 21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 smtClean="0">
                  <a:hlinkClick r:id="rId4" action="ppaction://hlinksldjump"/>
                </a:rPr>
                <a:t>Выбери  </a:t>
              </a:r>
              <a:r>
                <a:rPr lang="ru-RU" sz="1600" dirty="0">
                  <a:hlinkClick r:id="rId4" action="ppaction://hlinksldjump"/>
                </a:rPr>
                <a:t>вопрос</a:t>
              </a:r>
              <a:endParaRPr lang="ru-RU" sz="1600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627784" y="4875550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Garamond" pitchFamily="18" charset="0"/>
              </a:rPr>
              <a:t>вершина</a:t>
            </a:r>
            <a:endParaRPr lang="ru-RU" sz="2400" b="1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77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Степен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2071688"/>
            <a:ext cx="542925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195736" y="404664"/>
            <a:ext cx="59046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B0F0"/>
                </a:solidFill>
                <a:latin typeface="Garamond" pitchFamily="18" charset="0"/>
              </a:rPr>
              <a:t>Ребусы</a:t>
            </a:r>
            <a:endParaRPr lang="ru-RU" sz="4400" b="1" dirty="0">
              <a:solidFill>
                <a:srgbClr val="00B0F0"/>
              </a:solidFill>
              <a:latin typeface="Garamond" pitchFamily="18" charset="0"/>
            </a:endParaRPr>
          </a:p>
        </p:txBody>
      </p:sp>
      <p:grpSp>
        <p:nvGrpSpPr>
          <p:cNvPr id="9" name="Group 16"/>
          <p:cNvGrpSpPr>
            <a:grpSpLocks/>
          </p:cNvGrpSpPr>
          <p:nvPr/>
        </p:nvGrpSpPr>
        <p:grpSpPr bwMode="auto">
          <a:xfrm>
            <a:off x="7308304" y="269873"/>
            <a:ext cx="1439863" cy="1223963"/>
            <a:chOff x="3742" y="164"/>
            <a:chExt cx="907" cy="771"/>
          </a:xfrm>
        </p:grpSpPr>
        <p:sp>
          <p:nvSpPr>
            <p:cNvPr id="10" name="Oval 14"/>
            <p:cNvSpPr>
              <a:spLocks noChangeArrowheads="1"/>
            </p:cNvSpPr>
            <p:nvPr/>
          </p:nvSpPr>
          <p:spPr bwMode="auto">
            <a:xfrm>
              <a:off x="3742" y="164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11" name="Text Box 15"/>
            <p:cNvSpPr txBox="1">
              <a:spLocks noChangeArrowheads="1"/>
            </p:cNvSpPr>
            <p:nvPr/>
          </p:nvSpPr>
          <p:spPr bwMode="auto">
            <a:xfrm>
              <a:off x="3969" y="346"/>
              <a:ext cx="49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dirty="0"/>
                <a:t>500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520656" y="4352330"/>
            <a:ext cx="3533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8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grpSp>
        <p:nvGrpSpPr>
          <p:cNvPr id="13" name="Group 19"/>
          <p:cNvGrpSpPr>
            <a:grpSpLocks/>
          </p:cNvGrpSpPr>
          <p:nvPr/>
        </p:nvGrpSpPr>
        <p:grpSpPr bwMode="auto">
          <a:xfrm>
            <a:off x="3275856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4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Text Box 21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 smtClean="0">
                  <a:hlinkClick r:id="rId4" action="ppaction://hlinksldjump"/>
                </a:rPr>
                <a:t>Выбери  </a:t>
              </a:r>
              <a:r>
                <a:rPr lang="ru-RU" sz="1600" dirty="0">
                  <a:hlinkClick r:id="rId4" action="ppaction://hlinksldjump"/>
                </a:rPr>
                <a:t>вопрос</a:t>
              </a:r>
              <a:endParaRPr lang="ru-RU" sz="1600" dirty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2627784" y="4875550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Garamond" pitchFamily="18" charset="0"/>
              </a:rPr>
              <a:t>степень</a:t>
            </a:r>
            <a:endParaRPr lang="ru-RU" sz="2400" b="1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02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/>
          <p:cNvGrpSpPr>
            <a:grpSpLocks/>
          </p:cNvGrpSpPr>
          <p:nvPr/>
        </p:nvGrpSpPr>
        <p:grpSpPr bwMode="auto">
          <a:xfrm>
            <a:off x="7244363" y="405607"/>
            <a:ext cx="1368425" cy="1223962"/>
            <a:chOff x="3923" y="210"/>
            <a:chExt cx="862" cy="771"/>
          </a:xfrm>
        </p:grpSpPr>
        <p:sp>
          <p:nvSpPr>
            <p:cNvPr id="11" name="Oval 5"/>
            <p:cNvSpPr>
              <a:spLocks noChangeArrowheads="1"/>
            </p:cNvSpPr>
            <p:nvPr/>
          </p:nvSpPr>
          <p:spPr bwMode="auto">
            <a:xfrm>
              <a:off x="3923" y="210"/>
              <a:ext cx="862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4150" y="482"/>
              <a:ext cx="47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/>
                <a:t>1000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620170" y="397119"/>
            <a:ext cx="59046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CC"/>
                </a:solidFill>
                <a:latin typeface="Garamond" pitchFamily="18" charset="0"/>
              </a:rPr>
              <a:t>Ребусы</a:t>
            </a:r>
            <a:endParaRPr lang="ru-RU" sz="4400" b="1" dirty="0">
              <a:solidFill>
                <a:srgbClr val="0000CC"/>
              </a:solidFill>
              <a:latin typeface="Garamond" pitchFamily="18" charset="0"/>
            </a:endParaRPr>
          </a:p>
        </p:txBody>
      </p:sp>
      <p:grpSp>
        <p:nvGrpSpPr>
          <p:cNvPr id="16" name="Group 19"/>
          <p:cNvGrpSpPr>
            <a:grpSpLocks/>
          </p:cNvGrpSpPr>
          <p:nvPr/>
        </p:nvGrpSpPr>
        <p:grpSpPr bwMode="auto">
          <a:xfrm>
            <a:off x="3275856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7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Text Box 21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 smtClean="0">
                  <a:hlinkClick r:id="rId3" action="ppaction://hlinksldjump"/>
                </a:rPr>
                <a:t>Выбери  </a:t>
              </a:r>
              <a:r>
                <a:rPr lang="ru-RU" sz="1600" dirty="0">
                  <a:hlinkClick r:id="rId3" action="ppaction://hlinksldjump"/>
                </a:rPr>
                <a:t>вопрос</a:t>
              </a:r>
              <a:endParaRPr lang="ru-RU" sz="1600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520656" y="4352330"/>
            <a:ext cx="3533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8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pic>
        <p:nvPicPr>
          <p:cNvPr id="20" name="Picture 8" descr="img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77410" y="1174105"/>
            <a:ext cx="6904392" cy="30469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627784" y="4875550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Garamond" pitchFamily="18" charset="0"/>
              </a:rPr>
              <a:t>минус</a:t>
            </a:r>
            <a:endParaRPr lang="ru-RU" sz="2400" b="1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63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547664" y="133731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latin typeface="Garamond" pitchFamily="18" charset="0"/>
              </a:rPr>
              <a:t>60 листов книги имеют толщину 1 см. Какова толщина всех листов книги , если в ней 240 страниц 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66048" y="4383107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Garamond" pitchFamily="18" charset="0"/>
              </a:rPr>
              <a:t>2 см</a:t>
            </a:r>
            <a:endParaRPr lang="ru-RU" sz="2400" b="1" dirty="0">
              <a:latin typeface="Garamond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88269" y="4352330"/>
            <a:ext cx="1298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8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5736" y="404664"/>
            <a:ext cx="59046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Реши, если силён</a:t>
            </a:r>
          </a:p>
        </p:txBody>
      </p:sp>
      <p:grpSp>
        <p:nvGrpSpPr>
          <p:cNvPr id="14" name="Group 22"/>
          <p:cNvGrpSpPr>
            <a:grpSpLocks/>
          </p:cNvGrpSpPr>
          <p:nvPr/>
        </p:nvGrpSpPr>
        <p:grpSpPr bwMode="auto">
          <a:xfrm>
            <a:off x="7524328" y="173673"/>
            <a:ext cx="1368425" cy="1163637"/>
            <a:chOff x="3787" y="119"/>
            <a:chExt cx="907" cy="771"/>
          </a:xfrm>
        </p:grpSpPr>
        <p:sp>
          <p:nvSpPr>
            <p:cNvPr id="15" name="Oval 23"/>
            <p:cNvSpPr>
              <a:spLocks noChangeArrowheads="1"/>
            </p:cNvSpPr>
            <p:nvPr/>
          </p:nvSpPr>
          <p:spPr bwMode="auto">
            <a:xfrm>
              <a:off x="3787" y="119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16" name="Text Box 24"/>
            <p:cNvSpPr txBox="1">
              <a:spLocks noChangeArrowheads="1"/>
            </p:cNvSpPr>
            <p:nvPr/>
          </p:nvSpPr>
          <p:spPr bwMode="auto">
            <a:xfrm>
              <a:off x="4014" y="346"/>
              <a:ext cx="499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dirty="0"/>
                <a:t>300</a:t>
              </a:r>
            </a:p>
          </p:txBody>
        </p:sp>
      </p:grpSp>
      <p:grpSp>
        <p:nvGrpSpPr>
          <p:cNvPr id="17" name="Group 19"/>
          <p:cNvGrpSpPr>
            <a:grpSpLocks/>
          </p:cNvGrpSpPr>
          <p:nvPr/>
        </p:nvGrpSpPr>
        <p:grpSpPr bwMode="auto">
          <a:xfrm>
            <a:off x="3275856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8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Text Box 21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 smtClean="0">
                  <a:hlinkClick r:id="rId3" action="ppaction://hlinksldjump"/>
                </a:rPr>
                <a:t>Выбери  </a:t>
              </a:r>
              <a:r>
                <a:rPr lang="ru-RU" sz="1600" dirty="0">
                  <a:hlinkClick r:id="rId3" action="ppaction://hlinksldjump"/>
                </a:rPr>
                <a:t>вопрос</a:t>
              </a:r>
              <a:endParaRPr lang="ru-RU" sz="1600" dirty="0"/>
            </a:p>
          </p:txBody>
        </p:sp>
      </p:grpSp>
      <p:pic>
        <p:nvPicPr>
          <p:cNvPr id="14338" name="Picture 2" descr="D:\Рабочий стол 2009\анимация с 6 школы\gif\Корабли\office2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302" y="1511918"/>
            <a:ext cx="1608509" cy="139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64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397394" y="177281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Garamond" pitchFamily="18" charset="0"/>
              </a:rPr>
              <a:t>С помощью четырех 9 и знаков действий </a:t>
            </a:r>
            <a:r>
              <a:rPr lang="ru-RU" sz="2400" b="1" dirty="0" smtClean="0">
                <a:latin typeface="Garamond" pitchFamily="18" charset="0"/>
              </a:rPr>
              <a:t>записать </a:t>
            </a:r>
            <a:r>
              <a:rPr lang="ru-RU" sz="2400" b="1" dirty="0">
                <a:latin typeface="Garamond" pitchFamily="18" charset="0"/>
              </a:rPr>
              <a:t>100.</a:t>
            </a:r>
            <a:endParaRPr lang="ru-RU" sz="2400" dirty="0">
              <a:latin typeface="Garamond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16739" y="3937411"/>
            <a:ext cx="1893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CC"/>
                </a:solidFill>
                <a:latin typeface="Garamond" pitchFamily="18" charset="0"/>
              </a:rPr>
              <a:t>99+9:9=100</a:t>
            </a:r>
            <a:endParaRPr lang="ru-RU" sz="2400" b="1" dirty="0">
              <a:solidFill>
                <a:srgbClr val="0000CC"/>
              </a:solidFill>
              <a:latin typeface="Garamond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71786" y="3645024"/>
            <a:ext cx="1298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8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79712" y="404664"/>
            <a:ext cx="59046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Реши, если силён</a:t>
            </a:r>
          </a:p>
        </p:txBody>
      </p:sp>
      <p:grpSp>
        <p:nvGrpSpPr>
          <p:cNvPr id="11" name="Group 16"/>
          <p:cNvGrpSpPr>
            <a:grpSpLocks/>
          </p:cNvGrpSpPr>
          <p:nvPr/>
        </p:nvGrpSpPr>
        <p:grpSpPr bwMode="auto">
          <a:xfrm>
            <a:off x="7308304" y="269873"/>
            <a:ext cx="1439863" cy="1223963"/>
            <a:chOff x="3742" y="164"/>
            <a:chExt cx="907" cy="771"/>
          </a:xfrm>
        </p:grpSpPr>
        <p:sp>
          <p:nvSpPr>
            <p:cNvPr id="12" name="Oval 14"/>
            <p:cNvSpPr>
              <a:spLocks noChangeArrowheads="1"/>
            </p:cNvSpPr>
            <p:nvPr/>
          </p:nvSpPr>
          <p:spPr bwMode="auto">
            <a:xfrm>
              <a:off x="3742" y="164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3969" y="346"/>
              <a:ext cx="49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dirty="0"/>
                <a:t>500</a:t>
              </a:r>
            </a:p>
          </p:txBody>
        </p:sp>
      </p:grpSp>
      <p:grpSp>
        <p:nvGrpSpPr>
          <p:cNvPr id="14" name="Group 19"/>
          <p:cNvGrpSpPr>
            <a:grpSpLocks/>
          </p:cNvGrpSpPr>
          <p:nvPr/>
        </p:nvGrpSpPr>
        <p:grpSpPr bwMode="auto">
          <a:xfrm>
            <a:off x="3275856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5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Text Box 21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 smtClean="0">
                  <a:hlinkClick r:id="rId3" action="ppaction://hlinksldjump"/>
                </a:rPr>
                <a:t>Выбери  </a:t>
              </a:r>
              <a:r>
                <a:rPr lang="ru-RU" sz="1600" dirty="0">
                  <a:hlinkClick r:id="rId3" action="ppaction://hlinksldjump"/>
                </a:rPr>
                <a:t>вопрос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1706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/>
          <p:cNvGrpSpPr>
            <a:grpSpLocks/>
          </p:cNvGrpSpPr>
          <p:nvPr/>
        </p:nvGrpSpPr>
        <p:grpSpPr bwMode="auto">
          <a:xfrm>
            <a:off x="7244363" y="405607"/>
            <a:ext cx="1368425" cy="1223962"/>
            <a:chOff x="3923" y="210"/>
            <a:chExt cx="862" cy="771"/>
          </a:xfrm>
        </p:grpSpPr>
        <p:sp>
          <p:nvSpPr>
            <p:cNvPr id="11" name="Oval 5"/>
            <p:cNvSpPr>
              <a:spLocks noChangeArrowheads="1"/>
            </p:cNvSpPr>
            <p:nvPr/>
          </p:nvSpPr>
          <p:spPr bwMode="auto">
            <a:xfrm>
              <a:off x="3923" y="210"/>
              <a:ext cx="862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4150" y="482"/>
              <a:ext cx="47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/>
                <a:t>1000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620170" y="404664"/>
            <a:ext cx="59046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Реши, если силён</a:t>
            </a:r>
          </a:p>
        </p:txBody>
      </p:sp>
      <p:grpSp>
        <p:nvGrpSpPr>
          <p:cNvPr id="16" name="Group 19"/>
          <p:cNvGrpSpPr>
            <a:grpSpLocks/>
          </p:cNvGrpSpPr>
          <p:nvPr/>
        </p:nvGrpSpPr>
        <p:grpSpPr bwMode="auto">
          <a:xfrm>
            <a:off x="3275856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7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Text Box 21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 smtClean="0">
                  <a:hlinkClick r:id="rId4" action="ppaction://hlinksldjump"/>
                </a:rPr>
                <a:t>Выбери  </a:t>
              </a:r>
              <a:r>
                <a:rPr lang="ru-RU" sz="1600" dirty="0">
                  <a:hlinkClick r:id="rId4" action="ppaction://hlinksldjump"/>
                </a:rPr>
                <a:t>вопрос</a:t>
              </a:r>
              <a:endParaRPr lang="ru-RU" sz="1600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692583" y="3356992"/>
            <a:ext cx="3533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8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85398" y="4005064"/>
            <a:ext cx="6612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Garamond" pitchFamily="18" charset="0"/>
              </a:rPr>
              <a:t>Надо один пустой мешок вложить в другой такой же </a:t>
            </a:r>
            <a:r>
              <a:rPr lang="ru-RU" sz="2400" b="1" dirty="0" smtClean="0">
                <a:latin typeface="Garamond" pitchFamily="18" charset="0"/>
              </a:rPr>
              <a:t>, а </a:t>
            </a:r>
            <a:r>
              <a:rPr lang="ru-RU" sz="2400" b="1" dirty="0">
                <a:latin typeface="Garamond" pitchFamily="18" charset="0"/>
              </a:rPr>
              <a:t>затем в него насыпать смолотую пшеницу.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36103" y="1646818"/>
            <a:ext cx="6174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Garamond" pitchFamily="18" charset="0"/>
              </a:rPr>
              <a:t>Как можно одним мешком пшеницы, смоловши ее наполнить два мешка,</a:t>
            </a:r>
            <a:br>
              <a:rPr lang="ru-RU" sz="2400" b="1" dirty="0">
                <a:latin typeface="Garamond" pitchFamily="18" charset="0"/>
              </a:rPr>
            </a:br>
            <a:r>
              <a:rPr lang="ru-RU" sz="2400" b="1" dirty="0">
                <a:latin typeface="Garamond" pitchFamily="18" charset="0"/>
              </a:rPr>
              <a:t>которые столь же велики, как и мешок в котором находиться пшеница ?</a:t>
            </a:r>
          </a:p>
        </p:txBody>
      </p:sp>
    </p:spTree>
    <p:extLst>
      <p:ext uri="{BB962C8B-B14F-4D97-AF65-F5344CB8AC3E}">
        <p14:creationId xmlns:p14="http://schemas.microsoft.com/office/powerpoint/2010/main" val="308793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1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39752" y="2060848"/>
            <a:ext cx="4572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400" b="1" dirty="0">
                <a:solidFill>
                  <a:srgbClr val="0000CC"/>
                </a:solidFill>
                <a:latin typeface="Garamond" pitchFamily="18" charset="0"/>
              </a:rPr>
              <a:t>D</a:t>
            </a:r>
            <a:r>
              <a:rPr lang="ru-RU" sz="4400" b="1" dirty="0">
                <a:solidFill>
                  <a:srgbClr val="0000CC"/>
                </a:solidFill>
                <a:latin typeface="Garamond" pitchFamily="18" charset="0"/>
              </a:rPr>
              <a:t>. Золотник </a:t>
            </a:r>
            <a:br>
              <a:rPr lang="ru-RU" sz="4400" b="1" dirty="0">
                <a:solidFill>
                  <a:srgbClr val="0000CC"/>
                </a:solidFill>
                <a:latin typeface="Garamond" pitchFamily="18" charset="0"/>
              </a:rPr>
            </a:br>
            <a:r>
              <a:rPr lang="ru-RU" sz="4400" b="1" dirty="0">
                <a:solidFill>
                  <a:srgbClr val="0000CC"/>
                </a:solidFill>
                <a:latin typeface="Garamond" pitchFamily="18" charset="0"/>
              </a:rPr>
              <a:t>А. Пуд              </a:t>
            </a:r>
            <a:br>
              <a:rPr lang="ru-RU" sz="4400" b="1" dirty="0">
                <a:solidFill>
                  <a:srgbClr val="0000CC"/>
                </a:solidFill>
                <a:latin typeface="Garamond" pitchFamily="18" charset="0"/>
              </a:rPr>
            </a:br>
            <a:r>
              <a:rPr lang="ru-RU" sz="4400" b="1" dirty="0">
                <a:solidFill>
                  <a:srgbClr val="0000CC"/>
                </a:solidFill>
                <a:latin typeface="Garamond" pitchFamily="18" charset="0"/>
              </a:rPr>
              <a:t>С. Центнер </a:t>
            </a:r>
            <a:br>
              <a:rPr lang="ru-RU" sz="4400" b="1" dirty="0">
                <a:solidFill>
                  <a:srgbClr val="0000CC"/>
                </a:solidFill>
                <a:latin typeface="Garamond" pitchFamily="18" charset="0"/>
              </a:rPr>
            </a:br>
            <a:r>
              <a:rPr lang="ru-RU" sz="4400" b="1" dirty="0">
                <a:solidFill>
                  <a:srgbClr val="0000CC"/>
                </a:solidFill>
                <a:latin typeface="Garamond" pitchFamily="18" charset="0"/>
              </a:rPr>
              <a:t>В. Тонна;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99792" y="1124744"/>
            <a:ext cx="2664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48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graphicFrame>
        <p:nvGraphicFramePr>
          <p:cNvPr id="2" name="Объект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85547837"/>
              </p:ext>
            </p:extLst>
          </p:nvPr>
        </p:nvGraphicFramePr>
        <p:xfrm>
          <a:off x="5076056" y="2910929"/>
          <a:ext cx="3419475" cy="325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8" name="Фотография Photo Editor" r:id="rId3" imgW="2172003" imgH="2066667" progId="MSPhotoEd.3">
                  <p:embed/>
                </p:oleObj>
              </mc:Choice>
              <mc:Fallback>
                <p:oleObj name="Фотография Photo Editor" r:id="rId3" imgW="2172003" imgH="2066667" progId="MSPhotoEd.3">
                  <p:embed/>
                  <p:pic>
                    <p:nvPicPr>
                      <p:cNvPr id="0" name="Object 3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2910929"/>
                        <a:ext cx="3419475" cy="3254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6012160" y="6165304"/>
            <a:ext cx="576064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81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277773" y="2276872"/>
            <a:ext cx="69654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b="1" dirty="0">
                <a:latin typeface="Garamond" pitchFamily="18" charset="0"/>
              </a:rPr>
              <a:t>Так называют одну из самых древних наук, в переводе означающую «землемерие».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73328" y="441694"/>
            <a:ext cx="59046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Давным</a:t>
            </a:r>
            <a:r>
              <a:rPr lang="ru-RU" sz="4400" b="1" dirty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-</a:t>
            </a:r>
            <a:r>
              <a:rPr lang="ru-RU" sz="4400" b="1" dirty="0" smtClean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давно</a:t>
            </a:r>
            <a:endParaRPr lang="ru-RU" sz="4400" b="1" dirty="0">
              <a:solidFill>
                <a:srgbClr val="0000CC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77774" y="4581128"/>
            <a:ext cx="3533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8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grpSp>
        <p:nvGrpSpPr>
          <p:cNvPr id="10" name="Group 22"/>
          <p:cNvGrpSpPr>
            <a:grpSpLocks/>
          </p:cNvGrpSpPr>
          <p:nvPr/>
        </p:nvGrpSpPr>
        <p:grpSpPr bwMode="auto">
          <a:xfrm>
            <a:off x="7524328" y="173673"/>
            <a:ext cx="1368425" cy="1163637"/>
            <a:chOff x="3787" y="119"/>
            <a:chExt cx="907" cy="771"/>
          </a:xfrm>
        </p:grpSpPr>
        <p:sp>
          <p:nvSpPr>
            <p:cNvPr id="11" name="Oval 23"/>
            <p:cNvSpPr>
              <a:spLocks noChangeArrowheads="1"/>
            </p:cNvSpPr>
            <p:nvPr/>
          </p:nvSpPr>
          <p:spPr bwMode="auto">
            <a:xfrm>
              <a:off x="3787" y="119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12" name="Text Box 24"/>
            <p:cNvSpPr txBox="1">
              <a:spLocks noChangeArrowheads="1"/>
            </p:cNvSpPr>
            <p:nvPr/>
          </p:nvSpPr>
          <p:spPr bwMode="auto">
            <a:xfrm>
              <a:off x="4014" y="346"/>
              <a:ext cx="499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dirty="0"/>
                <a:t>300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471189" y="4658072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геометрия</a:t>
            </a:r>
            <a:endParaRPr lang="ru-RU" dirty="0"/>
          </a:p>
        </p:txBody>
      </p:sp>
      <p:grpSp>
        <p:nvGrpSpPr>
          <p:cNvPr id="15" name="Group 19"/>
          <p:cNvGrpSpPr>
            <a:grpSpLocks/>
          </p:cNvGrpSpPr>
          <p:nvPr/>
        </p:nvGrpSpPr>
        <p:grpSpPr bwMode="auto">
          <a:xfrm>
            <a:off x="3275856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6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Text Box 21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 smtClean="0">
                  <a:hlinkClick r:id="rId3" action="ppaction://hlinksldjump"/>
                </a:rPr>
                <a:t>Выбери  </a:t>
              </a:r>
              <a:r>
                <a:rPr lang="ru-RU" sz="1600" dirty="0">
                  <a:hlinkClick r:id="rId3" action="ppaction://hlinksldjump"/>
                </a:rPr>
                <a:t>вопрос</a:t>
              </a:r>
              <a:endParaRPr lang="ru-RU" sz="1600" dirty="0"/>
            </a:p>
          </p:txBody>
        </p:sp>
      </p:grp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" t="19882" r="5627"/>
          <a:stretch>
            <a:fillRect/>
          </a:stretch>
        </p:blipFill>
        <p:spPr bwMode="auto">
          <a:xfrm>
            <a:off x="2123728" y="3284984"/>
            <a:ext cx="44640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749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23528" y="1552724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b="1" dirty="0">
                <a:latin typeface="Garamond" pitchFamily="18" charset="0"/>
              </a:rPr>
              <a:t>В Древнем Египте и в  Древней Греции задолго до нашей эры использовали это устройство, предназначенное для вычислений. Это была доска с полосками, по которым передвигались камешки. Что это?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73328" y="441694"/>
            <a:ext cx="59046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Давным</a:t>
            </a:r>
            <a:r>
              <a:rPr lang="ru-RU" sz="4400" b="1" dirty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-</a:t>
            </a:r>
            <a:r>
              <a:rPr lang="ru-RU" sz="4400" b="1" dirty="0" smtClean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давно</a:t>
            </a:r>
            <a:endParaRPr lang="ru-RU" sz="4400" b="1" dirty="0">
              <a:solidFill>
                <a:srgbClr val="0000CC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73769" y="3861048"/>
            <a:ext cx="3533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8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grpSp>
        <p:nvGrpSpPr>
          <p:cNvPr id="10" name="Group 16"/>
          <p:cNvGrpSpPr>
            <a:grpSpLocks/>
          </p:cNvGrpSpPr>
          <p:nvPr/>
        </p:nvGrpSpPr>
        <p:grpSpPr bwMode="auto">
          <a:xfrm>
            <a:off x="7308304" y="269873"/>
            <a:ext cx="1439863" cy="1223963"/>
            <a:chOff x="3742" y="164"/>
            <a:chExt cx="907" cy="771"/>
          </a:xfrm>
        </p:grpSpPr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3742" y="164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12" name="Text Box 15"/>
            <p:cNvSpPr txBox="1">
              <a:spLocks noChangeArrowheads="1"/>
            </p:cNvSpPr>
            <p:nvPr/>
          </p:nvSpPr>
          <p:spPr bwMode="auto">
            <a:xfrm>
              <a:off x="3969" y="346"/>
              <a:ext cx="49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dirty="0"/>
                <a:t>500</a:t>
              </a:r>
            </a:p>
          </p:txBody>
        </p:sp>
      </p:grpSp>
      <p:pic>
        <p:nvPicPr>
          <p:cNvPr id="13" name="Picture 8" descr="аб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717032"/>
            <a:ext cx="2160588" cy="1928812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555776" y="3922826"/>
            <a:ext cx="1908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Garamond" pitchFamily="18" charset="0"/>
              </a:rPr>
              <a:t>абак</a:t>
            </a:r>
            <a:endParaRPr lang="ru-RU" sz="2400" b="1" dirty="0">
              <a:latin typeface="Garamond" pitchFamily="18" charset="0"/>
            </a:endParaRPr>
          </a:p>
        </p:txBody>
      </p:sp>
      <p:grpSp>
        <p:nvGrpSpPr>
          <p:cNvPr id="15" name="Group 19"/>
          <p:cNvGrpSpPr>
            <a:grpSpLocks/>
          </p:cNvGrpSpPr>
          <p:nvPr/>
        </p:nvGrpSpPr>
        <p:grpSpPr bwMode="auto">
          <a:xfrm>
            <a:off x="3275856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6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Text Box 21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 smtClean="0">
                  <a:hlinkClick r:id="rId4" action="ppaction://hlinksldjump"/>
                </a:rPr>
                <a:t>Выбери  </a:t>
              </a:r>
              <a:r>
                <a:rPr lang="ru-RU" sz="1600" dirty="0">
                  <a:hlinkClick r:id="rId4" action="ppaction://hlinksldjump"/>
                </a:rPr>
                <a:t>вопрос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68044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27584" y="2060848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66"/>
                </a:solidFill>
                <a:latin typeface="Garamond" pitchFamily="18" charset="0"/>
              </a:rPr>
              <a:t>Как в старину называлось </a:t>
            </a:r>
            <a:r>
              <a:rPr lang="ru-RU" sz="2400" b="1" dirty="0" smtClean="0">
                <a:solidFill>
                  <a:srgbClr val="000066"/>
                </a:solidFill>
                <a:latin typeface="Garamond" pitchFamily="18" charset="0"/>
              </a:rPr>
              <a:t>расстояние </a:t>
            </a:r>
            <a:r>
              <a:rPr lang="ru-RU" sz="2400" b="1" dirty="0">
                <a:solidFill>
                  <a:srgbClr val="000066"/>
                </a:solidFill>
                <a:latin typeface="Garamond" pitchFamily="18" charset="0"/>
              </a:rPr>
              <a:t>между </a:t>
            </a:r>
            <a:r>
              <a:rPr lang="ru-RU" sz="2400" b="1" dirty="0" smtClean="0">
                <a:solidFill>
                  <a:srgbClr val="000066"/>
                </a:solidFill>
                <a:latin typeface="Garamond" pitchFamily="18" charset="0"/>
              </a:rPr>
              <a:t>концами расставленных </a:t>
            </a:r>
            <a:r>
              <a:rPr lang="ru-RU" sz="2400" b="1" dirty="0">
                <a:solidFill>
                  <a:srgbClr val="000066"/>
                </a:solidFill>
                <a:latin typeface="Garamond" pitchFamily="18" charset="0"/>
              </a:rPr>
              <a:t>большого и </a:t>
            </a:r>
            <a:r>
              <a:rPr lang="ru-RU" sz="2400" b="1" dirty="0" smtClean="0">
                <a:solidFill>
                  <a:srgbClr val="000066"/>
                </a:solidFill>
                <a:latin typeface="Garamond" pitchFamily="18" charset="0"/>
              </a:rPr>
              <a:t>указательного </a:t>
            </a:r>
            <a:r>
              <a:rPr lang="ru-RU" sz="2400" b="1" dirty="0">
                <a:solidFill>
                  <a:srgbClr val="000066"/>
                </a:solidFill>
                <a:latin typeface="Garamond" pitchFamily="18" charset="0"/>
              </a:rPr>
              <a:t>пальцев?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92583" y="3356992"/>
            <a:ext cx="3533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8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grpSp>
        <p:nvGrpSpPr>
          <p:cNvPr id="9" name="Group 19"/>
          <p:cNvGrpSpPr>
            <a:grpSpLocks/>
          </p:cNvGrpSpPr>
          <p:nvPr/>
        </p:nvGrpSpPr>
        <p:grpSpPr bwMode="auto">
          <a:xfrm>
            <a:off x="3275856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0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Text Box 21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/>
                <a:t>    </a:t>
              </a:r>
              <a:r>
                <a:rPr lang="ru-RU" sz="1600" dirty="0">
                  <a:hlinkClick r:id="rId3" action="ppaction://hlinksldjump"/>
                </a:rPr>
                <a:t>Выбери  вопрос</a:t>
              </a:r>
              <a:endParaRPr lang="ru-RU" sz="1600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273328" y="441694"/>
            <a:ext cx="59046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Давным</a:t>
            </a:r>
            <a:r>
              <a:rPr lang="ru-RU" sz="4400" b="1" dirty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-</a:t>
            </a:r>
            <a:r>
              <a:rPr lang="ru-RU" sz="4400" b="1" dirty="0" smtClean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давно</a:t>
            </a:r>
            <a:endParaRPr lang="ru-RU" sz="4400" b="1" dirty="0">
              <a:solidFill>
                <a:srgbClr val="0000CC"/>
              </a:solidFill>
              <a:latin typeface="Garamond" pitchFamily="18" charset="0"/>
              <a:cs typeface="Times New Roman" pitchFamily="18" charset="0"/>
            </a:endParaRPr>
          </a:p>
        </p:txBody>
      </p:sp>
      <p:grpSp>
        <p:nvGrpSpPr>
          <p:cNvPr id="13" name="Group 22"/>
          <p:cNvGrpSpPr>
            <a:grpSpLocks/>
          </p:cNvGrpSpPr>
          <p:nvPr/>
        </p:nvGrpSpPr>
        <p:grpSpPr bwMode="auto">
          <a:xfrm>
            <a:off x="7524328" y="173673"/>
            <a:ext cx="1368425" cy="1163637"/>
            <a:chOff x="3787" y="119"/>
            <a:chExt cx="907" cy="771"/>
          </a:xfrm>
        </p:grpSpPr>
        <p:sp>
          <p:nvSpPr>
            <p:cNvPr id="14" name="Oval 23"/>
            <p:cNvSpPr>
              <a:spLocks noChangeArrowheads="1"/>
            </p:cNvSpPr>
            <p:nvPr/>
          </p:nvSpPr>
          <p:spPr bwMode="auto">
            <a:xfrm>
              <a:off x="3787" y="119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15" name="Text Box 24"/>
            <p:cNvSpPr txBox="1">
              <a:spLocks noChangeArrowheads="1"/>
            </p:cNvSpPr>
            <p:nvPr/>
          </p:nvSpPr>
          <p:spPr bwMode="auto">
            <a:xfrm>
              <a:off x="3925" y="346"/>
              <a:ext cx="631" cy="3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dirty="0" smtClean="0"/>
                <a:t>1000</a:t>
              </a:r>
              <a:endParaRPr lang="ru-RU" sz="2400" dirty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907704" y="3387769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Garamond" pitchFamily="18" charset="0"/>
              </a:rPr>
              <a:t>пядь</a:t>
            </a:r>
            <a:endParaRPr lang="ru-RU" sz="2400" b="1" dirty="0">
              <a:latin typeface="Garamond" pitchFamily="18" charset="0"/>
            </a:endParaRPr>
          </a:p>
        </p:txBody>
      </p:sp>
      <p:pic>
        <p:nvPicPr>
          <p:cNvPr id="18" name="Picture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6700" y="3463130"/>
            <a:ext cx="1790700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607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11336" y="1880108"/>
            <a:ext cx="61369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66"/>
                </a:solidFill>
                <a:latin typeface="Garamond" pitchFamily="18" charset="0"/>
              </a:rPr>
              <a:t>Какими двумя </a:t>
            </a:r>
            <a:r>
              <a:rPr lang="ru-RU" sz="2400" b="1" dirty="0" smtClean="0">
                <a:solidFill>
                  <a:srgbClr val="000066"/>
                </a:solidFill>
                <a:latin typeface="Garamond" pitchFamily="18" charset="0"/>
              </a:rPr>
              <a:t>нотами измеряется </a:t>
            </a:r>
            <a:r>
              <a:rPr lang="ru-RU" sz="2400" b="1" dirty="0">
                <a:solidFill>
                  <a:srgbClr val="000066"/>
                </a:solidFill>
                <a:latin typeface="Garamond" pitchFamily="18" charset="0"/>
              </a:rPr>
              <a:t>морской путь?</a:t>
            </a:r>
            <a:r>
              <a:rPr lang="ru-RU" sz="2400" b="1" dirty="0">
                <a:latin typeface="Garamond" pitchFamily="18" charset="0"/>
              </a:rPr>
              <a:t> 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10462" y="392937"/>
            <a:ext cx="5832475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 smtClean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Музыка </a:t>
            </a:r>
            <a:r>
              <a:rPr lang="ru-RU" sz="4400" b="1" dirty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и математика</a:t>
            </a:r>
          </a:p>
          <a:p>
            <a:pPr algn="ctr">
              <a:spcBef>
                <a:spcPct val="50000"/>
              </a:spcBef>
            </a:pPr>
            <a:endParaRPr lang="ru-RU" sz="3600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2584" y="3336667"/>
            <a:ext cx="3533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8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78528" y="3398222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Garamond" pitchFamily="18" charset="0"/>
              </a:rPr>
              <a:t>миля</a:t>
            </a:r>
            <a:endParaRPr lang="ru-RU" sz="2400" b="1" dirty="0">
              <a:latin typeface="Garamond" pitchFamily="18" charset="0"/>
            </a:endParaRPr>
          </a:p>
        </p:txBody>
      </p:sp>
      <p:grpSp>
        <p:nvGrpSpPr>
          <p:cNvPr id="11" name="Group 19"/>
          <p:cNvGrpSpPr>
            <a:grpSpLocks/>
          </p:cNvGrpSpPr>
          <p:nvPr/>
        </p:nvGrpSpPr>
        <p:grpSpPr bwMode="auto">
          <a:xfrm>
            <a:off x="3275856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2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Text Box 21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 smtClean="0">
                  <a:hlinkClick r:id="rId3" action="ppaction://hlinksldjump"/>
                </a:rPr>
                <a:t>Выбери  </a:t>
              </a:r>
              <a:r>
                <a:rPr lang="ru-RU" sz="1600" dirty="0">
                  <a:hlinkClick r:id="rId3" action="ppaction://hlinksldjump"/>
                </a:rPr>
                <a:t>вопрос</a:t>
              </a:r>
              <a:endParaRPr lang="ru-RU" sz="1600" dirty="0"/>
            </a:p>
          </p:txBody>
        </p:sp>
      </p:grpSp>
      <p:grpSp>
        <p:nvGrpSpPr>
          <p:cNvPr id="14" name="Group 22"/>
          <p:cNvGrpSpPr>
            <a:grpSpLocks/>
          </p:cNvGrpSpPr>
          <p:nvPr/>
        </p:nvGrpSpPr>
        <p:grpSpPr bwMode="auto">
          <a:xfrm>
            <a:off x="7524328" y="173673"/>
            <a:ext cx="1368425" cy="1163637"/>
            <a:chOff x="3787" y="119"/>
            <a:chExt cx="907" cy="771"/>
          </a:xfrm>
        </p:grpSpPr>
        <p:sp>
          <p:nvSpPr>
            <p:cNvPr id="15" name="Oval 23"/>
            <p:cNvSpPr>
              <a:spLocks noChangeArrowheads="1"/>
            </p:cNvSpPr>
            <p:nvPr/>
          </p:nvSpPr>
          <p:spPr bwMode="auto">
            <a:xfrm>
              <a:off x="3787" y="119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16" name="Text Box 24"/>
            <p:cNvSpPr txBox="1">
              <a:spLocks noChangeArrowheads="1"/>
            </p:cNvSpPr>
            <p:nvPr/>
          </p:nvSpPr>
          <p:spPr bwMode="auto">
            <a:xfrm>
              <a:off x="4014" y="346"/>
              <a:ext cx="499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dirty="0"/>
                <a:t>300</a:t>
              </a:r>
            </a:p>
          </p:txBody>
        </p:sp>
      </p:grpSp>
      <p:pic>
        <p:nvPicPr>
          <p:cNvPr id="13314" name="Picture 2" descr="D:\Рабочий стол 2009\анимация с 6 школы\gif\Корабли\ship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872" y="3050589"/>
            <a:ext cx="3027828" cy="2189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485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95191" y="2276872"/>
            <a:ext cx="5886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66"/>
                </a:solidFill>
                <a:latin typeface="Garamond" pitchFamily="18" charset="0"/>
              </a:rPr>
              <a:t>Какие ноты при </a:t>
            </a:r>
            <a:r>
              <a:rPr lang="ru-RU" sz="2400" b="1" dirty="0" smtClean="0">
                <a:solidFill>
                  <a:srgbClr val="000066"/>
                </a:solidFill>
                <a:latin typeface="Garamond" pitchFamily="18" charset="0"/>
              </a:rPr>
              <a:t>соединении обозначают </a:t>
            </a:r>
            <a:r>
              <a:rPr lang="ru-RU" sz="2400" b="1" dirty="0">
                <a:solidFill>
                  <a:srgbClr val="000066"/>
                </a:solidFill>
                <a:latin typeface="Garamond" pitchFamily="18" charset="0"/>
              </a:rPr>
              <a:t>только </a:t>
            </a:r>
            <a:r>
              <a:rPr lang="ru-RU" sz="2400" b="1" dirty="0" smtClean="0">
                <a:solidFill>
                  <a:srgbClr val="000066"/>
                </a:solidFill>
                <a:latin typeface="Garamond" pitchFamily="18" charset="0"/>
              </a:rPr>
              <a:t>часть чего-либо</a:t>
            </a:r>
            <a:r>
              <a:rPr lang="ru-RU" sz="2400" b="1" dirty="0">
                <a:solidFill>
                  <a:srgbClr val="000066"/>
                </a:solidFill>
                <a:latin typeface="Garamond" pitchFamily="18" charset="0"/>
              </a:rPr>
              <a:t>?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10462" y="392937"/>
            <a:ext cx="5832475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 smtClean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Музыка </a:t>
            </a:r>
            <a:r>
              <a:rPr lang="ru-RU" sz="4400" b="1" dirty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и математика</a:t>
            </a:r>
          </a:p>
          <a:p>
            <a:pPr algn="ctr">
              <a:spcBef>
                <a:spcPct val="50000"/>
              </a:spcBef>
            </a:pPr>
            <a:endParaRPr lang="ru-RU" sz="3600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8928" y="3589974"/>
            <a:ext cx="3533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8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58065" y="3589974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Garamond" pitchFamily="18" charset="0"/>
              </a:rPr>
              <a:t>доля</a:t>
            </a:r>
            <a:endParaRPr lang="ru-RU" sz="2400" b="1" dirty="0">
              <a:latin typeface="Garamond" pitchFamily="18" charset="0"/>
            </a:endParaRPr>
          </a:p>
        </p:txBody>
      </p:sp>
      <p:grpSp>
        <p:nvGrpSpPr>
          <p:cNvPr id="11" name="Group 19"/>
          <p:cNvGrpSpPr>
            <a:grpSpLocks/>
          </p:cNvGrpSpPr>
          <p:nvPr/>
        </p:nvGrpSpPr>
        <p:grpSpPr bwMode="auto">
          <a:xfrm>
            <a:off x="3275856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2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Text Box 21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/>
                <a:t>    </a:t>
              </a:r>
              <a:r>
                <a:rPr lang="ru-RU" sz="1600" dirty="0">
                  <a:hlinkClick r:id="rId3" action="ppaction://hlinksldjump"/>
                </a:rPr>
                <a:t>Выбери  вопрос</a:t>
              </a:r>
              <a:endParaRPr lang="ru-RU" sz="1600" dirty="0"/>
            </a:p>
          </p:txBody>
        </p:sp>
      </p:grpSp>
      <p:grpSp>
        <p:nvGrpSpPr>
          <p:cNvPr id="14" name="Group 16"/>
          <p:cNvGrpSpPr>
            <a:grpSpLocks/>
          </p:cNvGrpSpPr>
          <p:nvPr/>
        </p:nvGrpSpPr>
        <p:grpSpPr bwMode="auto">
          <a:xfrm>
            <a:off x="7344816" y="269873"/>
            <a:ext cx="1439863" cy="1223963"/>
            <a:chOff x="3742" y="164"/>
            <a:chExt cx="907" cy="771"/>
          </a:xfrm>
        </p:grpSpPr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3742" y="164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3969" y="346"/>
              <a:ext cx="49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dirty="0"/>
                <a:t>500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547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10462" y="392937"/>
            <a:ext cx="5832475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 smtClean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Музыка </a:t>
            </a:r>
            <a:r>
              <a:rPr lang="ru-RU" sz="4400" b="1" dirty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и математика</a:t>
            </a:r>
          </a:p>
          <a:p>
            <a:pPr algn="ctr">
              <a:spcBef>
                <a:spcPct val="50000"/>
              </a:spcBef>
            </a:pPr>
            <a:endParaRPr lang="ru-RU" sz="3600" dirty="0">
              <a:solidFill>
                <a:srgbClr val="0000FF"/>
              </a:solidFill>
            </a:endParaRPr>
          </a:p>
        </p:txBody>
      </p:sp>
      <p:grpSp>
        <p:nvGrpSpPr>
          <p:cNvPr id="8" name="Group 5"/>
          <p:cNvGrpSpPr>
            <a:grpSpLocks/>
          </p:cNvGrpSpPr>
          <p:nvPr/>
        </p:nvGrpSpPr>
        <p:grpSpPr bwMode="auto">
          <a:xfrm>
            <a:off x="6372225" y="188913"/>
            <a:ext cx="1368425" cy="1223962"/>
            <a:chOff x="3923" y="210"/>
            <a:chExt cx="862" cy="771"/>
          </a:xfrm>
        </p:grpSpPr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3923" y="210"/>
              <a:ext cx="862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4150" y="482"/>
              <a:ext cx="47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/>
                <a:t>1000</a:t>
              </a:r>
            </a:p>
          </p:txBody>
        </p:sp>
      </p:grp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50825" y="1412875"/>
            <a:ext cx="864165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latin typeface="Garamond" pitchFamily="18" charset="0"/>
              </a:rPr>
              <a:t>Звучит прекрасная музыка.</a:t>
            </a:r>
            <a:br>
              <a:rPr lang="ru-RU" sz="2400" b="1" dirty="0">
                <a:latin typeface="Garamond" pitchFamily="18" charset="0"/>
              </a:rPr>
            </a:br>
            <a:r>
              <a:rPr lang="ru-RU" sz="2400" b="1" dirty="0">
                <a:latin typeface="Garamond" pitchFamily="18" charset="0"/>
              </a:rPr>
              <a:t> Имя композитора Вам, думаю, известно. Этот великий композитор увлекался математикой. Он исписывал </a:t>
            </a:r>
            <a:r>
              <a:rPr lang="ru-RU" sz="2400" b="1" dirty="0" smtClean="0">
                <a:latin typeface="Garamond" pitchFamily="18" charset="0"/>
              </a:rPr>
              <a:t>пол </a:t>
            </a:r>
            <a:r>
              <a:rPr lang="ru-RU" sz="2400" b="1" dirty="0">
                <a:latin typeface="Garamond" pitchFamily="18" charset="0"/>
              </a:rPr>
              <a:t>стены, выполняя сложные математические вычисления. Назовите имя великого музыканта,  который имел блестящие математические знания.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2339752" y="4755177"/>
            <a:ext cx="187220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latin typeface="Garamond" pitchFamily="18" charset="0"/>
              </a:rPr>
              <a:t>Моцарт</a:t>
            </a:r>
          </a:p>
        </p:txBody>
      </p:sp>
      <p:grpSp>
        <p:nvGrpSpPr>
          <p:cNvPr id="17" name="Group 19"/>
          <p:cNvGrpSpPr>
            <a:grpSpLocks/>
          </p:cNvGrpSpPr>
          <p:nvPr/>
        </p:nvGrpSpPr>
        <p:grpSpPr bwMode="auto">
          <a:xfrm>
            <a:off x="3275856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8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Text Box 21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/>
                <a:t>    </a:t>
              </a:r>
              <a:r>
                <a:rPr lang="ru-RU" sz="1600" dirty="0">
                  <a:hlinkClick r:id="rId4" action="ppaction://hlinksldjump"/>
                </a:rPr>
                <a:t>Выбери  вопрос</a:t>
              </a:r>
              <a:endParaRPr lang="ru-RU" sz="16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403649" y="472440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aramond" pitchFamily="18" charset="0"/>
              </a:rPr>
              <a:t>Ответ:</a:t>
            </a:r>
            <a:endParaRPr lang="ru-RU" sz="28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pic>
        <p:nvPicPr>
          <p:cNvPr id="16" name="Моцарт - Симфония N40, часть 1 K 550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64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5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7" grpId="0"/>
      <p:bldP spid="11" grpId="0"/>
      <p:bldP spid="12" grpId="0"/>
      <p:bldP spid="2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64" name="Picture 6" descr="F:\Анимации\blest47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620713"/>
            <a:ext cx="2171700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3261" name="Text Box 13"/>
          <p:cNvSpPr txBox="1">
            <a:spLocks noChangeArrowheads="1"/>
          </p:cNvSpPr>
          <p:nvPr/>
        </p:nvSpPr>
        <p:spPr bwMode="auto">
          <a:xfrm>
            <a:off x="900113" y="2349500"/>
            <a:ext cx="4103687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CCEC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Спасибо за игру!</a:t>
            </a:r>
          </a:p>
          <a:p>
            <a:pPr>
              <a:spcBef>
                <a:spcPct val="50000"/>
              </a:spcBef>
            </a:pPr>
            <a:endParaRPr lang="ru-RU" sz="4000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3262" name="Picture 14" descr="star54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1484313"/>
            <a:ext cx="1790700" cy="158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0" name="Picture 12" descr="star54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620713"/>
            <a:ext cx="1790700" cy="158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9" name="Picture 11" descr="star54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765175"/>
            <a:ext cx="1790700" cy="158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4" name="Picture 6" descr="dis110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981075"/>
            <a:ext cx="2822575" cy="486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255" name="AutoShap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3256" name="AutoShape 8">
            <a:hlinkClick r:id="" action="ppaction://noaction"/>
          </p:cNvPr>
          <p:cNvSpPr>
            <a:spLocks noChangeArrowheads="1"/>
          </p:cNvSpPr>
          <p:nvPr/>
        </p:nvSpPr>
        <p:spPr bwMode="auto">
          <a:xfrm flipH="1">
            <a:off x="4572000" y="0"/>
            <a:ext cx="4572000" cy="6858000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3257" name="AutoShape 9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172450" y="6237288"/>
            <a:ext cx="720725" cy="404812"/>
          </a:xfrm>
          <a:prstGeom prst="actionButtonHome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" name="Барабан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79512" y="13968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35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9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8" presetClass="exit" presetSubtype="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8" dur="3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8" presetClass="entr" presetSubtype="6" fill="hold" grpId="1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3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4" dur="30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1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30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3255" grpId="0" animBg="1"/>
      <p:bldP spid="53255" grpId="1" animBg="1"/>
      <p:bldP spid="53256" grpId="0" animBg="1"/>
      <p:bldP spid="5325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1 раунд"/>
          <p:cNvPicPr>
            <a:picLocks noChangeAspect="1" noChangeArrowheads="1"/>
          </p:cNvPicPr>
          <p:nvPr/>
        </p:nvPicPr>
        <p:blipFill>
          <a:blip r:embed="rId2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06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01195-3B71-4829-9594-63DED4AA7FB6}" type="slidenum">
              <a:rPr lang="ru-RU"/>
              <a:pPr>
                <a:defRPr/>
              </a:pPr>
              <a:t>6</a:t>
            </a:fld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710465"/>
              </p:ext>
            </p:extLst>
          </p:nvPr>
        </p:nvGraphicFramePr>
        <p:xfrm>
          <a:off x="107503" y="476672"/>
          <a:ext cx="8784975" cy="599853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944217"/>
                <a:gridCol w="1569773"/>
                <a:gridCol w="1756995"/>
                <a:gridCol w="1756995"/>
                <a:gridCol w="1756995"/>
              </a:tblGrid>
              <a:tr h="96196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История математики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2" action="ppaction://hlinksldjump"/>
                        </a:rPr>
                        <a:t>100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300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4" action="ppaction://hlinksldjump"/>
                        </a:rPr>
                        <a:t>500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5" action="ppaction://hlinksldjump"/>
                        </a:rPr>
                        <a:t>1000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6685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Считай, смекай, отгадывай  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100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7" action="ppaction://hlinksldjump"/>
                        </a:rPr>
                        <a:t>300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8" action="ppaction://hlinksldjump"/>
                        </a:rPr>
                        <a:t>500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9" action="ppaction://hlinksldjump"/>
                        </a:rPr>
                        <a:t>1000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6196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Дроби</a:t>
                      </a:r>
                      <a:r>
                        <a:rPr lang="ru-RU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не только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10" action="ppaction://hlinksldjump"/>
                        </a:rPr>
                        <a:t>100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11" action="ppaction://hlinksldjump"/>
                        </a:rPr>
                        <a:t>300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12" action="ppaction://hlinksldjump"/>
                        </a:rPr>
                        <a:t>500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13" action="ppaction://hlinksldjump"/>
                        </a:rPr>
                        <a:t>1000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6196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 мире чисел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14" action="ppaction://hlinksldjump"/>
                        </a:rPr>
                        <a:t>100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15" action="ppaction://hlinksldjump"/>
                        </a:rPr>
                        <a:t>300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16" action="ppaction://hlinksldjump"/>
                        </a:rPr>
                        <a:t>500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17" action="ppaction://hlinksldjump"/>
                        </a:rPr>
                        <a:t>1000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6196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Учёные</a:t>
                      </a:r>
                      <a:r>
                        <a:rPr lang="ru-RU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математики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18" action="ppaction://hlinksldjump"/>
                        </a:rPr>
                        <a:t>100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19" action="ppaction://hlinksldjump"/>
                        </a:rPr>
                        <a:t>300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20" action="ppaction://hlinksldjump"/>
                        </a:rPr>
                        <a:t>500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21" action="ppaction://hlinksldjump"/>
                        </a:rPr>
                        <a:t>1000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6196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Эврика !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22" action="ppaction://hlinksldjump"/>
                        </a:rPr>
                        <a:t>100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23" action="ppaction://hlinksldjump"/>
                        </a:rPr>
                        <a:t>300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24" action="ppaction://hlinksldjump"/>
                        </a:rPr>
                        <a:t>500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25" action="ppaction://hlinksldjump"/>
                        </a:rPr>
                        <a:t>1000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Picture 4" descr="2 раунд"/>
          <p:cNvPicPr>
            <a:picLocks noChangeAspect="1" noChangeArrowheads="1"/>
          </p:cNvPicPr>
          <p:nvPr/>
        </p:nvPicPr>
        <p:blipFill>
          <a:blip r:embed="rId2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06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624636"/>
              </p:ext>
            </p:extLst>
          </p:nvPr>
        </p:nvGraphicFramePr>
        <p:xfrm>
          <a:off x="899592" y="1196752"/>
          <a:ext cx="7215202" cy="408869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944217"/>
                <a:gridCol w="1756995"/>
                <a:gridCol w="1756995"/>
                <a:gridCol w="1756995"/>
              </a:tblGrid>
              <a:tr h="97999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Ребусы 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2" action="ppaction://hlinksldjump"/>
                        </a:rPr>
                        <a:t>300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500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4" action="ppaction://hlinksldjump"/>
                        </a:rPr>
                        <a:t>1000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4872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Реши,</a:t>
                      </a:r>
                      <a:r>
                        <a:rPr lang="ru-RU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если силён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5" action="ppaction://hlinksldjump"/>
                        </a:rPr>
                        <a:t>300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500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7" action="ppaction://hlinksldjump"/>
                        </a:rPr>
                        <a:t>1000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7999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Давным-давно  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8" action="ppaction://hlinksldjump"/>
                        </a:rPr>
                        <a:t>300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9" action="ppaction://hlinksldjump"/>
                        </a:rPr>
                        <a:t>500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10" action="ppaction://hlinksldjump"/>
                        </a:rPr>
                        <a:t>1000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7999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Музыка</a:t>
                      </a:r>
                      <a:r>
                        <a:rPr lang="ru-RU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математика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11" action="ppaction://hlinksldjump"/>
                        </a:rPr>
                        <a:t>300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12" action="ppaction://hlinksldjump"/>
                        </a:rPr>
                        <a:t>500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  <a:hlinkClick r:id="rId13" action="ppaction://hlinksldjump"/>
                        </a:rPr>
                        <a:t>1000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3253341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8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Text Box 21"/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17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 smtClean="0">
                  <a:hlinkClick r:id="rId14" action="ppaction://hlinksldjump"/>
                </a:rPr>
                <a:t>Конец игры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61115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4965362" y="3559176"/>
            <a:ext cx="3889375" cy="2581275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dirty="0">
                <a:solidFill>
                  <a:srgbClr val="0000FF"/>
                </a:solidFill>
              </a:rPr>
              <a:t>Ответ: </a:t>
            </a:r>
          </a:p>
          <a:p>
            <a:pPr algn="ctr"/>
            <a:endParaRPr lang="ru-RU" sz="2000" dirty="0">
              <a:solidFill>
                <a:srgbClr val="0000FF"/>
              </a:solidFill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  <a:p>
            <a:pPr algn="ctr"/>
            <a:endParaRPr lang="ru-RU" dirty="0"/>
          </a:p>
        </p:txBody>
      </p:sp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7389019" y="277813"/>
            <a:ext cx="1439862" cy="1223962"/>
            <a:chOff x="3742" y="164"/>
            <a:chExt cx="907" cy="771"/>
          </a:xfrm>
        </p:grpSpPr>
        <p:sp>
          <p:nvSpPr>
            <p:cNvPr id="8" name="Oval 26"/>
            <p:cNvSpPr>
              <a:spLocks noChangeArrowheads="1"/>
            </p:cNvSpPr>
            <p:nvPr/>
          </p:nvSpPr>
          <p:spPr bwMode="auto">
            <a:xfrm>
              <a:off x="3742" y="164"/>
              <a:ext cx="907" cy="771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8800" b="1">
                <a:latin typeface="Verdana" pitchFamily="34" charset="0"/>
              </a:endParaRPr>
            </a:p>
          </p:txBody>
        </p:sp>
        <p:sp>
          <p:nvSpPr>
            <p:cNvPr id="9" name="Text Box 27"/>
            <p:cNvSpPr txBox="1">
              <a:spLocks noChangeArrowheads="1"/>
            </p:cNvSpPr>
            <p:nvPr/>
          </p:nvSpPr>
          <p:spPr bwMode="auto">
            <a:xfrm>
              <a:off x="3969" y="346"/>
              <a:ext cx="49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dirty="0"/>
                <a:t>100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835696" y="1916832"/>
            <a:ext cx="51845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Garamond" pitchFamily="18" charset="0"/>
              </a:rPr>
              <a:t>Название какого раздела математики происходит от греческого слова « число»?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905746" y="4725144"/>
            <a:ext cx="22397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Garamond" pitchFamily="18" charset="0"/>
              </a:rPr>
              <a:t>Арифметика</a:t>
            </a:r>
            <a:endParaRPr lang="ru-RU" sz="2800" dirty="0">
              <a:latin typeface="Garamond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67806" y="705128"/>
            <a:ext cx="55162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rgbClr val="0000CC"/>
                </a:solidFill>
                <a:latin typeface="Garamond" pitchFamily="18" charset="0"/>
                <a:cs typeface="Times New Roman" pitchFamily="18" charset="0"/>
              </a:rPr>
              <a:t>История математики</a:t>
            </a:r>
          </a:p>
        </p:txBody>
      </p:sp>
      <p:grpSp>
        <p:nvGrpSpPr>
          <p:cNvPr id="10" name="Group 19"/>
          <p:cNvGrpSpPr>
            <a:grpSpLocks/>
          </p:cNvGrpSpPr>
          <p:nvPr/>
        </p:nvGrpSpPr>
        <p:grpSpPr bwMode="auto">
          <a:xfrm>
            <a:off x="3253341" y="5875998"/>
            <a:ext cx="2593284" cy="528908"/>
            <a:chOff x="4150" y="3763"/>
            <a:chExt cx="1406" cy="2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1" name="AutoShape 20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4150" y="3763"/>
              <a:ext cx="1406" cy="272"/>
            </a:xfrm>
            <a:prstGeom prst="actionButtonBlank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Text Box 21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86" y="3793"/>
              <a:ext cx="1134" cy="21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/>
                <a:t>    Выбери  вопрос</a:t>
              </a:r>
            </a:p>
          </p:txBody>
        </p:sp>
      </p:grpSp>
      <p:pic>
        <p:nvPicPr>
          <p:cNvPr id="16" name="Picture 4" descr="(201)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234" y="3389828"/>
            <a:ext cx="29527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032364"/>
              </p:ext>
            </p:extLst>
          </p:nvPr>
        </p:nvGraphicFramePr>
        <p:xfrm>
          <a:off x="6404922" y="3516690"/>
          <a:ext cx="1266825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Фотография Photo Editor" r:id="rId5" imgW="1267002" imgH="781159" progId="MSPhotoEd.3">
                  <p:embed/>
                </p:oleObj>
              </mc:Choice>
              <mc:Fallback>
                <p:oleObj name="Фотография Photo Editor" r:id="rId5" imgW="1267002" imgH="781159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4922" y="3516690"/>
                        <a:ext cx="1266825" cy="78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50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математика - 14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 - 14!</Template>
  <TotalTime>717</TotalTime>
  <Words>1098</Words>
  <Application>Microsoft Office PowerPoint</Application>
  <PresentationFormat>Экран (4:3)</PresentationFormat>
  <Paragraphs>339</Paragraphs>
  <Slides>46</Slides>
  <Notes>3</Notes>
  <HiddenSlides>0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8" baseType="lpstr">
      <vt:lpstr>математика - 14!</vt:lpstr>
      <vt:lpstr>Фотография Photo Editor</vt:lpstr>
      <vt:lpstr>Внеклассное мероприятие по математике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Hoot</dc:creator>
  <dc:description>http://aida.ucoz.ru</dc:description>
  <cp:lastModifiedBy>Hoot</cp:lastModifiedBy>
  <cp:revision>80</cp:revision>
  <dcterms:created xsi:type="dcterms:W3CDTF">2012-02-07T14:45:25Z</dcterms:created>
  <dcterms:modified xsi:type="dcterms:W3CDTF">2012-03-05T18:44:36Z</dcterms:modified>
</cp:coreProperties>
</file>