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6" d="100"/>
          <a:sy n="66" d="100"/>
        </p:scale>
        <p:origin x="-45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17B964-29A9-4698-B0ED-5963D0ED69BD}" type="datetimeFigureOut">
              <a:rPr lang="ru-RU" smtClean="0"/>
              <a:pPr/>
              <a:t>01.11.2016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BFDFCD-EBDD-4C3D-90DC-3DD52A4594C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70000" lnSpcReduction="20000"/>
          </a:bodyPr>
          <a:lstStyle/>
          <a:p>
            <a:r>
              <a:rPr lang="ru-RU" sz="1200" b="1" kern="1200" dirty="0" smtClean="0">
                <a:solidFill>
                  <a:schemeClr val="tx1"/>
                </a:solidFill>
                <a:latin typeface="Times New Roman" pitchFamily="18" charset="0"/>
                <a:ea typeface="+mn-ea"/>
                <a:cs typeface="Times New Roman" pitchFamily="18" charset="0"/>
              </a:rPr>
              <a:t>Слайд 1. </a:t>
            </a:r>
            <a:r>
              <a:rPr lang="ru-RU" sz="1200" kern="1200" dirty="0" smtClean="0">
                <a:solidFill>
                  <a:schemeClr val="tx1"/>
                </a:solidFill>
                <a:latin typeface="Times New Roman" pitchFamily="18" charset="0"/>
                <a:ea typeface="+mn-ea"/>
                <a:cs typeface="Times New Roman" pitchFamily="18" charset="0"/>
              </a:rPr>
              <a:t>«День народного единства».</a:t>
            </a:r>
          </a:p>
          <a:p>
            <a:r>
              <a:rPr lang="ru-RU" sz="1200" b="1" kern="1200" dirty="0" smtClean="0">
                <a:solidFill>
                  <a:schemeClr val="tx1"/>
                </a:solidFill>
                <a:latin typeface="Times New Roman" pitchFamily="18" charset="0"/>
                <a:ea typeface="+mn-ea"/>
                <a:cs typeface="Times New Roman" pitchFamily="18" charset="0"/>
              </a:rPr>
              <a:t>Слайд 2</a:t>
            </a:r>
            <a:r>
              <a:rPr lang="ru-RU" sz="1200" kern="1200" dirty="0" smtClean="0">
                <a:solidFill>
                  <a:schemeClr val="tx1"/>
                </a:solidFill>
                <a:latin typeface="Times New Roman" pitchFamily="18" charset="0"/>
                <a:ea typeface="+mn-ea"/>
                <a:cs typeface="Times New Roman" pitchFamily="18" charset="0"/>
              </a:rPr>
              <a:t>. Жил-был царь Иван Грозный. Было у него три сына. Старший умер, средний, хилый да слабый, недолго процарствовал. Что сталось с младшим, Дмитрием, - неизвестно. То ли из-за болезни умер, то ли из-за несчастного случая. А в народе слух ходил: конечно, убили царское дитя! </a:t>
            </a:r>
          </a:p>
          <a:p>
            <a:r>
              <a:rPr lang="ru-RU" sz="1200" b="1" kern="1200" dirty="0" smtClean="0">
                <a:solidFill>
                  <a:schemeClr val="tx1"/>
                </a:solidFill>
                <a:latin typeface="Times New Roman" pitchFamily="18" charset="0"/>
                <a:ea typeface="+mn-ea"/>
                <a:cs typeface="Times New Roman" pitchFamily="18" charset="0"/>
              </a:rPr>
              <a:t>Слайд 3</a:t>
            </a:r>
            <a:r>
              <a:rPr lang="ru-RU" sz="1200" kern="1200" dirty="0" smtClean="0">
                <a:solidFill>
                  <a:schemeClr val="tx1"/>
                </a:solidFill>
                <a:latin typeface="Times New Roman" pitchFamily="18" charset="0"/>
                <a:ea typeface="+mn-ea"/>
                <a:cs typeface="Times New Roman" pitchFamily="18" charset="0"/>
              </a:rPr>
              <a:t>.Тот кто убил, стал царём вместо Дмитрия. И звали его Годунов Борис Фёдорович! Борис Годунов много хорошего для страны сделал, много задумал. Но народ так и не простил ему смерти царевича Дмитрия.</a:t>
            </a:r>
          </a:p>
          <a:p>
            <a:r>
              <a:rPr lang="ru-RU" sz="1200" b="1" kern="1200" dirty="0" smtClean="0">
                <a:solidFill>
                  <a:schemeClr val="tx1"/>
                </a:solidFill>
                <a:latin typeface="Times New Roman" pitchFamily="18" charset="0"/>
                <a:ea typeface="+mn-ea"/>
                <a:cs typeface="Times New Roman" pitchFamily="18" charset="0"/>
              </a:rPr>
              <a:t>Слайд 4</a:t>
            </a:r>
            <a:r>
              <a:rPr lang="ru-RU" sz="1200" kern="1200" dirty="0" smtClean="0">
                <a:solidFill>
                  <a:schemeClr val="tx1"/>
                </a:solidFill>
                <a:latin typeface="Times New Roman" pitchFamily="18" charset="0"/>
                <a:ea typeface="+mn-ea"/>
                <a:cs typeface="Times New Roman" pitchFamily="18" charset="0"/>
              </a:rPr>
              <a:t>. А тут ещё начались долгие дожди, а затем грянули ранние морозы. Урожай погиб. Мало было хлеба, овощей, фруктов. В следующем году неурожай повторился. В стране начался голод, Цена хлеба сильно выросла. Стремясь помочь голодающим, Борис не жалел средств, широко раздавая беднякам деньги. Но хлеб дорожал, Борис приказал открыть для голодающих царские амбары. Однако даже их запасов не хватало на всех голодных.</a:t>
            </a:r>
          </a:p>
          <a:p>
            <a:r>
              <a:rPr lang="ru-RU" sz="1200" b="1" kern="1200" dirty="0" smtClean="0">
                <a:solidFill>
                  <a:schemeClr val="tx1"/>
                </a:solidFill>
                <a:latin typeface="Times New Roman" pitchFamily="18" charset="0"/>
                <a:ea typeface="+mn-ea"/>
                <a:cs typeface="Times New Roman" pitchFamily="18" charset="0"/>
              </a:rPr>
              <a:t>Слайд 5. </a:t>
            </a:r>
            <a:r>
              <a:rPr lang="ru-RU" sz="1200" kern="1200" dirty="0" smtClean="0">
                <a:solidFill>
                  <a:schemeClr val="tx1"/>
                </a:solidFill>
                <a:latin typeface="Times New Roman" pitchFamily="18" charset="0"/>
                <a:ea typeface="+mn-ea"/>
                <a:cs typeface="Times New Roman" pitchFamily="18" charset="0"/>
              </a:rPr>
              <a:t>На Руси началось смутное время.</a:t>
            </a:r>
          </a:p>
          <a:p>
            <a:r>
              <a:rPr lang="ru-RU" sz="1200" b="1" kern="1200" dirty="0" smtClean="0">
                <a:solidFill>
                  <a:schemeClr val="tx1"/>
                </a:solidFill>
                <a:latin typeface="Times New Roman" pitchFamily="18" charset="0"/>
                <a:ea typeface="+mn-ea"/>
                <a:cs typeface="Times New Roman" pitchFamily="18" charset="0"/>
              </a:rPr>
              <a:t>Слайд 6</a:t>
            </a:r>
            <a:r>
              <a:rPr lang="ru-RU" sz="1200" kern="1200" dirty="0" smtClean="0">
                <a:solidFill>
                  <a:schemeClr val="tx1"/>
                </a:solidFill>
                <a:latin typeface="Times New Roman" pitchFamily="18" charset="0"/>
                <a:ea typeface="+mn-ea"/>
                <a:cs typeface="Times New Roman" pitchFamily="18" charset="0"/>
              </a:rPr>
              <a:t>. В такое время нашу страну стали захватывать польские войска. Враги покорили многие города и Москвой завладели. Как избавиться нам от врагов?</a:t>
            </a:r>
          </a:p>
          <a:p>
            <a:r>
              <a:rPr lang="ru-RU" sz="1200" b="1" kern="1200" dirty="0" smtClean="0">
                <a:solidFill>
                  <a:schemeClr val="tx1"/>
                </a:solidFill>
                <a:latin typeface="Times New Roman" pitchFamily="18" charset="0"/>
                <a:ea typeface="+mn-ea"/>
                <a:cs typeface="Times New Roman" pitchFamily="18" charset="0"/>
              </a:rPr>
              <a:t>Слайд 7</a:t>
            </a:r>
            <a:r>
              <a:rPr lang="ru-RU" sz="1200" kern="1200" dirty="0" smtClean="0">
                <a:solidFill>
                  <a:schemeClr val="tx1"/>
                </a:solidFill>
                <a:latin typeface="Times New Roman" pitchFamily="18" charset="0"/>
                <a:ea typeface="+mn-ea"/>
                <a:cs typeface="Times New Roman" pitchFamily="18" charset="0"/>
              </a:rPr>
              <a:t>. Возмутился русский народ! Некому было возглавить борьбу с поляками, так как не было в России царя. А поляки уже захватили Кремль. И вот тогда во главе русского народа в борьбе против поляков встали Минин и Пожарский. Минин был торговцем, а князь Пожарский хорошим полководцем.</a:t>
            </a:r>
          </a:p>
          <a:p>
            <a:r>
              <a:rPr lang="ru-RU" sz="1200" b="1" kern="1200" dirty="0" smtClean="0">
                <a:solidFill>
                  <a:schemeClr val="tx1"/>
                </a:solidFill>
                <a:latin typeface="Times New Roman" pitchFamily="18" charset="0"/>
                <a:ea typeface="+mn-ea"/>
                <a:cs typeface="Times New Roman" pitchFamily="18" charset="0"/>
              </a:rPr>
              <a:t>Слайд 8</a:t>
            </a:r>
            <a:r>
              <a:rPr lang="ru-RU" sz="1200" kern="1200" dirty="0" smtClean="0">
                <a:solidFill>
                  <a:schemeClr val="tx1"/>
                </a:solidFill>
                <a:latin typeface="Times New Roman" pitchFamily="18" charset="0"/>
                <a:ea typeface="+mn-ea"/>
                <a:cs typeface="Times New Roman" pitchFamily="18" charset="0"/>
              </a:rPr>
              <a:t>. В городе Нижнем Новгороде собрал Минин народ и обратился к нему с такими словами: « Люди русские! Пришла пора помочь родимой Руси. Спасем нашу милую Родину. Не пожалеем своего имущества, продадим свои дома, отдадим последнее, что имеем, чтобы собрать войско .</a:t>
            </a:r>
          </a:p>
          <a:p>
            <a:r>
              <a:rPr lang="ru-RU" sz="1200" b="1" kern="1200" dirty="0" smtClean="0">
                <a:solidFill>
                  <a:schemeClr val="tx1"/>
                </a:solidFill>
                <a:latin typeface="Times New Roman" pitchFamily="18" charset="0"/>
                <a:ea typeface="+mn-ea"/>
                <a:cs typeface="Times New Roman" pitchFamily="18" charset="0"/>
              </a:rPr>
              <a:t>Слайд 9</a:t>
            </a:r>
            <a:r>
              <a:rPr lang="ru-RU" sz="1200" kern="1200" dirty="0" smtClean="0">
                <a:solidFill>
                  <a:schemeClr val="tx1"/>
                </a:solidFill>
                <a:latin typeface="Times New Roman" pitchFamily="18" charset="0"/>
                <a:ea typeface="+mn-ea"/>
                <a:cs typeface="Times New Roman" pitchFamily="18" charset="0"/>
              </a:rPr>
              <a:t>. Люди отозвались на его слова: богатые люди приносили свое имущество, а бедные отдавали последнюю копейку. Объединился весь русский народ.</a:t>
            </a:r>
          </a:p>
          <a:p>
            <a:r>
              <a:rPr lang="ru-RU" sz="1200" b="1" kern="1200" dirty="0" smtClean="0">
                <a:solidFill>
                  <a:schemeClr val="tx1"/>
                </a:solidFill>
                <a:latin typeface="Times New Roman" pitchFamily="18" charset="0"/>
                <a:ea typeface="+mn-ea"/>
                <a:cs typeface="Times New Roman" pitchFamily="18" charset="0"/>
              </a:rPr>
              <a:t>Слайд 10</a:t>
            </a:r>
            <a:r>
              <a:rPr lang="ru-RU" sz="1200" kern="1200" dirty="0" smtClean="0">
                <a:solidFill>
                  <a:schemeClr val="tx1"/>
                </a:solidFill>
                <a:latin typeface="Times New Roman" pitchFamily="18" charset="0"/>
                <a:ea typeface="+mn-ea"/>
                <a:cs typeface="Times New Roman" pitchFamily="18" charset="0"/>
              </a:rPr>
              <a:t>. Собрали войско и попросили его возглавить Дмитрия Пожарского</a:t>
            </a:r>
          </a:p>
          <a:p>
            <a:r>
              <a:rPr lang="ru-RU" sz="1200" b="1" kern="1200" dirty="0" smtClean="0">
                <a:solidFill>
                  <a:schemeClr val="tx1"/>
                </a:solidFill>
                <a:latin typeface="Times New Roman" pitchFamily="18" charset="0"/>
                <a:ea typeface="+mn-ea"/>
                <a:cs typeface="Times New Roman" pitchFamily="18" charset="0"/>
              </a:rPr>
              <a:t>Слайд 11</a:t>
            </a:r>
            <a:r>
              <a:rPr lang="ru-RU" sz="1200" kern="1200" dirty="0" smtClean="0">
                <a:solidFill>
                  <a:schemeClr val="tx1"/>
                </a:solidFill>
                <a:latin typeface="Times New Roman" pitchFamily="18" charset="0"/>
                <a:ea typeface="+mn-ea"/>
                <a:cs typeface="Times New Roman" pitchFamily="18" charset="0"/>
              </a:rPr>
              <a:t>. Минин и Пожарский привели войско к Москве. Больше двух месяцев они боролись с поляками и победили их. А потом и вся страна была освобождена от непрошенных гостей.</a:t>
            </a:r>
          </a:p>
          <a:p>
            <a:r>
              <a:rPr lang="ru-RU" sz="1200" b="1" kern="1200" dirty="0" smtClean="0">
                <a:solidFill>
                  <a:schemeClr val="tx1"/>
                </a:solidFill>
                <a:latin typeface="Times New Roman" pitchFamily="18" charset="0"/>
                <a:ea typeface="+mn-ea"/>
                <a:cs typeface="Times New Roman" pitchFamily="18" charset="0"/>
              </a:rPr>
              <a:t>Слайд 12</a:t>
            </a:r>
            <a:r>
              <a:rPr lang="ru-RU" sz="1200" kern="1200" dirty="0" smtClean="0">
                <a:solidFill>
                  <a:schemeClr val="tx1"/>
                </a:solidFill>
                <a:latin typeface="Times New Roman" pitchFamily="18" charset="0"/>
                <a:ea typeface="+mn-ea"/>
                <a:cs typeface="Times New Roman" pitchFamily="18" charset="0"/>
              </a:rPr>
              <a:t>. Произошло это 4 ноября 1612 года. В этот день верующие в Бога люди отмечают праздник Казанской Божьей матери. Икона находилась во время военных действий при русском войске. Вместе с ней Минин и Пожарский вошли в Москву. Верующие считали, что именно эта икона помогла одержать победу над врагом</a:t>
            </a:r>
          </a:p>
          <a:p>
            <a:r>
              <a:rPr lang="ru-RU" sz="1200" b="1" kern="1200" dirty="0" smtClean="0">
                <a:solidFill>
                  <a:schemeClr val="tx1"/>
                </a:solidFill>
                <a:latin typeface="Times New Roman" pitchFamily="18" charset="0"/>
                <a:ea typeface="+mn-ea"/>
                <a:cs typeface="Times New Roman" pitchFamily="18" charset="0"/>
              </a:rPr>
              <a:t>Слайд 13. </a:t>
            </a:r>
            <a:r>
              <a:rPr lang="ru-RU" sz="1200" kern="1200" dirty="0" smtClean="0">
                <a:solidFill>
                  <a:schemeClr val="tx1"/>
                </a:solidFill>
                <a:latin typeface="Times New Roman" pitchFamily="18" charset="0"/>
                <a:ea typeface="+mn-ea"/>
                <a:cs typeface="Times New Roman" pitchFamily="18" charset="0"/>
              </a:rPr>
              <a:t>Икона «Казанской Божьей матери»</a:t>
            </a:r>
          </a:p>
          <a:p>
            <a:r>
              <a:rPr lang="ru-RU" sz="1200" b="1" kern="1200" dirty="0" smtClean="0">
                <a:solidFill>
                  <a:schemeClr val="tx1"/>
                </a:solidFill>
                <a:latin typeface="Times New Roman" pitchFamily="18" charset="0"/>
                <a:ea typeface="+mn-ea"/>
                <a:cs typeface="Times New Roman" pitchFamily="18" charset="0"/>
              </a:rPr>
              <a:t>Слайд 14.</a:t>
            </a:r>
            <a:r>
              <a:rPr lang="ru-RU" sz="1200" kern="1200" dirty="0" smtClean="0">
                <a:solidFill>
                  <a:schemeClr val="tx1"/>
                </a:solidFill>
                <a:latin typeface="Times New Roman" pitchFamily="18" charset="0"/>
                <a:ea typeface="+mn-ea"/>
                <a:cs typeface="Times New Roman" pitchFamily="18" charset="0"/>
              </a:rPr>
              <a:t> Дмитрий Пожарский и Кузьма Минин показали себя отважными воинами и мудрыми полководцами. Народ не забыл их подвиг. На Красной площади в Москве воздвигнут памятник этим мужественным людям. Деньги на памятник собирал народ. На памятнике написано «Гражданину Минину и князю Пожарскому Благодарная Россия».</a:t>
            </a:r>
          </a:p>
          <a:p>
            <a:r>
              <a:rPr lang="ru-RU" sz="1200" b="1" kern="1200" dirty="0" smtClean="0">
                <a:solidFill>
                  <a:schemeClr val="tx1"/>
                </a:solidFill>
                <a:latin typeface="Times New Roman" pitchFamily="18" charset="0"/>
                <a:ea typeface="+mn-ea"/>
                <a:cs typeface="Times New Roman" pitchFamily="18" charset="0"/>
              </a:rPr>
              <a:t>Слайд 15.</a:t>
            </a:r>
            <a:r>
              <a:rPr lang="ru-RU" sz="1200" kern="1200" dirty="0" smtClean="0">
                <a:solidFill>
                  <a:schemeClr val="tx1"/>
                </a:solidFill>
                <a:latin typeface="Times New Roman" pitchFamily="18" charset="0"/>
                <a:ea typeface="+mn-ea"/>
                <a:cs typeface="Times New Roman" pitchFamily="18" charset="0"/>
              </a:rPr>
              <a:t> Вот так много – </a:t>
            </a:r>
            <a:r>
              <a:rPr lang="ru-RU" sz="1200" kern="1200" dirty="0" err="1" smtClean="0">
                <a:solidFill>
                  <a:schemeClr val="tx1"/>
                </a:solidFill>
                <a:latin typeface="Times New Roman" pitchFamily="18" charset="0"/>
                <a:ea typeface="+mn-ea"/>
                <a:cs typeface="Times New Roman" pitchFamily="18" charset="0"/>
              </a:rPr>
              <a:t>много</a:t>
            </a:r>
            <a:r>
              <a:rPr lang="ru-RU" sz="1200" kern="1200" dirty="0" smtClean="0">
                <a:solidFill>
                  <a:schemeClr val="tx1"/>
                </a:solidFill>
                <a:latin typeface="Times New Roman" pitchFamily="18" charset="0"/>
                <a:ea typeface="+mn-ea"/>
                <a:cs typeface="Times New Roman" pitchFamily="18" charset="0"/>
              </a:rPr>
              <a:t> лет назад русский народ не позволил иностранцам захватить свою Родину.</a:t>
            </a:r>
          </a:p>
          <a:p>
            <a:r>
              <a:rPr lang="ru-RU" sz="1200" b="1" kern="1200" dirty="0" smtClean="0">
                <a:solidFill>
                  <a:schemeClr val="tx1"/>
                </a:solidFill>
                <a:latin typeface="Times New Roman" pitchFamily="18" charset="0"/>
                <a:ea typeface="+mn-ea"/>
                <a:cs typeface="Times New Roman" pitchFamily="18" charset="0"/>
              </a:rPr>
              <a:t>Слайд 16</a:t>
            </a:r>
            <a:r>
              <a:rPr lang="ru-RU" sz="1200" kern="1200" dirty="0" smtClean="0">
                <a:solidFill>
                  <a:schemeClr val="tx1"/>
                </a:solidFill>
                <a:latin typeface="Times New Roman" pitchFamily="18" charset="0"/>
                <a:ea typeface="+mn-ea"/>
                <a:cs typeface="Times New Roman" pitchFamily="18" charset="0"/>
              </a:rPr>
              <a:t>. Такой же памятник поставлен в Нижнем Новгороде.</a:t>
            </a:r>
          </a:p>
          <a:p>
            <a:endParaRPr lang="ru-RU" dirty="0"/>
          </a:p>
        </p:txBody>
      </p:sp>
      <p:sp>
        <p:nvSpPr>
          <p:cNvPr id="4" name="Номер слайда 3"/>
          <p:cNvSpPr>
            <a:spLocks noGrp="1"/>
          </p:cNvSpPr>
          <p:nvPr>
            <p:ph type="sldNum" sz="quarter" idx="10"/>
          </p:nvPr>
        </p:nvSpPr>
        <p:spPr/>
        <p:txBody>
          <a:bodyPr/>
          <a:lstStyle/>
          <a:p>
            <a:fld id="{BBBFDFCD-EBDD-4C3D-90DC-3DD52A4594C5}"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BBFDFCD-EBDD-4C3D-90DC-3DD52A4594C5}" type="slidenum">
              <a:rPr lang="ru-RU" smtClean="0"/>
              <a:pPr/>
              <a:t>3</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47500" lnSpcReduction="20000"/>
          </a:bodyPr>
          <a:lstStyle/>
          <a:p>
            <a:r>
              <a:rPr lang="ru-RU" sz="1200" b="1" i="0" kern="1200" dirty="0" smtClean="0">
                <a:solidFill>
                  <a:schemeClr val="tx1"/>
                </a:solidFill>
                <a:latin typeface="+mn-lt"/>
                <a:ea typeface="+mn-ea"/>
                <a:cs typeface="+mn-cs"/>
              </a:rPr>
              <a:t>Слайд 1</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endParaRPr lang="ru-RU" sz="1200" b="0" i="0" kern="1200" dirty="0" smtClean="0">
              <a:solidFill>
                <a:schemeClr val="tx1"/>
              </a:solidFill>
              <a:latin typeface="+mn-lt"/>
              <a:ea typeface="+mn-ea"/>
              <a:cs typeface="+mn-cs"/>
            </a:endParaRPr>
          </a:p>
          <a:p>
            <a:r>
              <a:rPr lang="ru-RU" sz="1200" b="1" i="0" kern="1200" dirty="0" smtClean="0">
                <a:solidFill>
                  <a:schemeClr val="tx1"/>
                </a:solidFill>
                <a:latin typeface="+mn-lt"/>
                <a:ea typeface="+mn-ea"/>
                <a:cs typeface="+mn-cs"/>
              </a:rPr>
              <a:t>Слайд 2</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Жил-был царь Иван Грозный. Было у него три сына. Старший умер, средний, хилый да слабый, недолго процарствовал. Что сталось с младшим, Дмитрием, - неизвестно. То ли из-за болезни умер, то ли из-за несчастного случая. А в народе слух ходил: конечно, убили царское дитя! </a:t>
            </a:r>
          </a:p>
          <a:p>
            <a:r>
              <a:rPr lang="ru-RU" sz="1200" b="1" i="0" kern="1200" dirty="0" smtClean="0">
                <a:solidFill>
                  <a:schemeClr val="tx1"/>
                </a:solidFill>
                <a:latin typeface="+mn-lt"/>
                <a:ea typeface="+mn-ea"/>
                <a:cs typeface="+mn-cs"/>
              </a:rPr>
              <a:t>Слайд 3</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Тот кто убил, стал царём вместо Дмитрия. И звали его Годунов Борис Фёдорович! Борис Годунов много хорошего для страны сделал, много задумал . Но народ так и не простил ему смерти царевича Дмитрия.</a:t>
            </a:r>
          </a:p>
          <a:p>
            <a:r>
              <a:rPr lang="ru-RU" sz="1200" b="1" i="0" kern="1200" dirty="0" smtClean="0">
                <a:solidFill>
                  <a:schemeClr val="tx1"/>
                </a:solidFill>
                <a:latin typeface="+mn-lt"/>
                <a:ea typeface="+mn-ea"/>
                <a:cs typeface="+mn-cs"/>
              </a:rPr>
              <a:t>Слайд 4</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А тут ещё начались долгие дожди, а затем грянули ранние морозы . Урожай погиб. Мало было хлеба, овощей, фруктов. В следующем году неурожай повторился. В стране начался голод, Цена хлеба сильно выросла . Стремясь помочь голодающим, Борис не жалел средств, широко раздавая беднякам деньги. Но хлеб дорожал, Борис приказал открыть для голодающих царские амбары. Однако даже их запасов не хватало на всех голодных .</a:t>
            </a:r>
          </a:p>
          <a:p>
            <a:r>
              <a:rPr lang="ru-RU" sz="1200" b="1" i="0" kern="1200" dirty="0" smtClean="0">
                <a:solidFill>
                  <a:schemeClr val="tx1"/>
                </a:solidFill>
                <a:latin typeface="+mn-lt"/>
                <a:ea typeface="+mn-ea"/>
                <a:cs typeface="+mn-cs"/>
              </a:rPr>
              <a:t>Слайд 5</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endParaRPr lang="ru-RU" sz="1200" b="0" i="0" kern="1200" dirty="0" smtClean="0">
              <a:solidFill>
                <a:schemeClr val="tx1"/>
              </a:solidFill>
              <a:latin typeface="+mn-lt"/>
              <a:ea typeface="+mn-ea"/>
              <a:cs typeface="+mn-cs"/>
            </a:endParaRPr>
          </a:p>
          <a:p>
            <a:r>
              <a:rPr lang="ru-RU" sz="1200" b="1" i="0" kern="1200" dirty="0" smtClean="0">
                <a:solidFill>
                  <a:schemeClr val="tx1"/>
                </a:solidFill>
                <a:latin typeface="+mn-lt"/>
                <a:ea typeface="+mn-ea"/>
                <a:cs typeface="+mn-cs"/>
              </a:rPr>
              <a:t>Слайд 6</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В такое время нашу страну стали захватывать польские войска. Враги покорили многие города и Москвой завладели. Как избавиться нам от врагов?</a:t>
            </a:r>
          </a:p>
          <a:p>
            <a:r>
              <a:rPr lang="ru-RU" sz="1200" b="1" i="0" kern="1200" dirty="0" smtClean="0">
                <a:solidFill>
                  <a:schemeClr val="tx1"/>
                </a:solidFill>
                <a:latin typeface="+mn-lt"/>
                <a:ea typeface="+mn-ea"/>
                <a:cs typeface="+mn-cs"/>
              </a:rPr>
              <a:t>Слайд 7</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Возмутился русский народ! Некому было возглавить борьбу с поляками, так как не было в России царя. А поляки уже захватили Кремль. И вот тогда во главе русского народа в борьбе против поляков встали Минин и Пожарский. Минин был торговцем, а князь Пожарский хорошим полководцем.</a:t>
            </a:r>
          </a:p>
          <a:p>
            <a:r>
              <a:rPr lang="ru-RU" sz="1200" b="1" i="0" kern="1200" dirty="0" smtClean="0">
                <a:solidFill>
                  <a:schemeClr val="tx1"/>
                </a:solidFill>
                <a:latin typeface="+mn-lt"/>
                <a:ea typeface="+mn-ea"/>
                <a:cs typeface="+mn-cs"/>
              </a:rPr>
              <a:t>Слайд 8</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В городе Нижнем Новгороде собрал Минин народ и обратился к нему с такими словами: « Люди русские! Пришла пора помочь родимой Руси. Спасем нашу милую Родину. Не пожалеем своего имущества, продадим свои дома, отдадим последнее, что имеем, чтобы собрать войско .</a:t>
            </a:r>
          </a:p>
          <a:p>
            <a:r>
              <a:rPr lang="ru-RU" sz="1200" b="1" i="0" kern="1200" dirty="0" smtClean="0">
                <a:solidFill>
                  <a:schemeClr val="tx1"/>
                </a:solidFill>
                <a:latin typeface="+mn-lt"/>
                <a:ea typeface="+mn-ea"/>
                <a:cs typeface="+mn-cs"/>
              </a:rPr>
              <a:t>Слайд 9</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Люди отозвались на его слова: богатые люди приносили свое имущество, а бедные отдавали последнюю копейку. Объединился весь русский народ.</a:t>
            </a:r>
          </a:p>
          <a:p>
            <a:r>
              <a:rPr lang="ru-RU" sz="1200" b="1" i="0" kern="1200" dirty="0" smtClean="0">
                <a:solidFill>
                  <a:schemeClr val="tx1"/>
                </a:solidFill>
                <a:latin typeface="+mn-lt"/>
                <a:ea typeface="+mn-ea"/>
                <a:cs typeface="+mn-cs"/>
              </a:rPr>
              <a:t>Слайд 10</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Собрали войско и попросили его возглавить Дмитрия Пожарского</a:t>
            </a:r>
          </a:p>
          <a:p>
            <a:r>
              <a:rPr lang="ru-RU" sz="1200" b="1" i="0" kern="1200" dirty="0" smtClean="0">
                <a:solidFill>
                  <a:schemeClr val="tx1"/>
                </a:solidFill>
                <a:latin typeface="+mn-lt"/>
                <a:ea typeface="+mn-ea"/>
                <a:cs typeface="+mn-cs"/>
              </a:rPr>
              <a:t>Слайд 11</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Минин и Пожарский привели войско к Москве. Больше двух месяцев они боролись с поляками и победили их. А потом и вся страна была освобождена от непрошенных гостей.</a:t>
            </a:r>
          </a:p>
          <a:p>
            <a:r>
              <a:rPr lang="ru-RU" sz="1200" b="1" i="0" kern="1200" dirty="0" smtClean="0">
                <a:solidFill>
                  <a:schemeClr val="tx1"/>
                </a:solidFill>
                <a:latin typeface="+mn-lt"/>
                <a:ea typeface="+mn-ea"/>
                <a:cs typeface="+mn-cs"/>
              </a:rPr>
              <a:t>Слайд 12</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Произошло это 4 ноября 1612 года. В этот день верующие в Бога люди отмечают праздник Казанской Божьей матери. Икона находилась во время военных действий при русском войске. Вместе с ней Минин и Пожарский вошли в Москву. Верующие считали, что именно эта икона помогла одержать победу над врагом</a:t>
            </a:r>
          </a:p>
          <a:p>
            <a:r>
              <a:rPr lang="ru-RU" sz="1200" b="1" i="0" kern="1200" dirty="0" smtClean="0">
                <a:solidFill>
                  <a:schemeClr val="tx1"/>
                </a:solidFill>
                <a:latin typeface="+mn-lt"/>
                <a:ea typeface="+mn-ea"/>
                <a:cs typeface="+mn-cs"/>
              </a:rPr>
              <a:t>Слайд 13</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endParaRPr lang="ru-RU" sz="1200" b="0" i="0" kern="1200" dirty="0" smtClean="0">
              <a:solidFill>
                <a:schemeClr val="tx1"/>
              </a:solidFill>
              <a:latin typeface="+mn-lt"/>
              <a:ea typeface="+mn-ea"/>
              <a:cs typeface="+mn-cs"/>
            </a:endParaRPr>
          </a:p>
          <a:p>
            <a:r>
              <a:rPr lang="ru-RU" sz="1200" b="1" i="0" kern="1200" dirty="0" smtClean="0">
                <a:solidFill>
                  <a:schemeClr val="tx1"/>
                </a:solidFill>
                <a:latin typeface="+mn-lt"/>
                <a:ea typeface="+mn-ea"/>
                <a:cs typeface="+mn-cs"/>
              </a:rPr>
              <a:t>Слайд 14</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Дмитрий Пожарский и Кузьма Минин показали себя отважными воинами и мудрыми полководцами. Народ не забыл их подвиг. На Красной площади в Москве воздвигнут памятник этим мужественным людям. Деньги на памятник собирал народ. На памятнике написано «Гражданину Минину и князю Пожарскому Благодарная Россия».</a:t>
            </a:r>
          </a:p>
          <a:p>
            <a:r>
              <a:rPr lang="ru-RU" sz="1200" b="1" i="0" kern="1200" dirty="0" smtClean="0">
                <a:solidFill>
                  <a:schemeClr val="tx1"/>
                </a:solidFill>
                <a:latin typeface="+mn-lt"/>
                <a:ea typeface="+mn-ea"/>
                <a:cs typeface="+mn-cs"/>
              </a:rPr>
              <a:t>Слайд 15</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 Вот так много – </a:t>
            </a:r>
            <a:r>
              <a:rPr lang="ru-RU" sz="1200" b="0" i="0" kern="1200" dirty="0" err="1" smtClean="0">
                <a:solidFill>
                  <a:schemeClr val="tx1"/>
                </a:solidFill>
                <a:latin typeface="+mn-lt"/>
                <a:ea typeface="+mn-ea"/>
                <a:cs typeface="+mn-cs"/>
              </a:rPr>
              <a:t>много</a:t>
            </a:r>
            <a:r>
              <a:rPr lang="ru-RU" sz="1200" b="0" i="0" kern="1200" dirty="0" smtClean="0">
                <a:solidFill>
                  <a:schemeClr val="tx1"/>
                </a:solidFill>
                <a:latin typeface="+mn-lt"/>
                <a:ea typeface="+mn-ea"/>
                <a:cs typeface="+mn-cs"/>
              </a:rPr>
              <a:t> лет назад русский народ не позволил иностранцам захватить свою Родину.</a:t>
            </a:r>
          </a:p>
          <a:p>
            <a:r>
              <a:rPr lang="ru-RU" sz="1200" b="1" i="0" kern="1200" dirty="0" smtClean="0">
                <a:solidFill>
                  <a:schemeClr val="tx1"/>
                </a:solidFill>
                <a:latin typeface="+mn-lt"/>
                <a:ea typeface="+mn-ea"/>
                <a:cs typeface="+mn-cs"/>
              </a:rPr>
              <a:t>Слайд 16</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Такой же памятник поставлен в Нижнем Новгороде.</a:t>
            </a:r>
          </a:p>
          <a:p>
            <a:r>
              <a:rPr lang="ru-RU" dirty="0" smtClean="0"/>
              <a:t/>
            </a:r>
            <a:br>
              <a:rPr lang="ru-RU" dirty="0" smtClean="0"/>
            </a:br>
            <a:r>
              <a:rPr lang="ru-RU" sz="1200" b="1" i="0" kern="1200" dirty="0" smtClean="0">
                <a:solidFill>
                  <a:schemeClr val="tx1"/>
                </a:solidFill>
                <a:latin typeface="+mn-lt"/>
                <a:ea typeface="+mn-ea"/>
                <a:cs typeface="+mn-cs"/>
              </a:rPr>
              <a:t>Слайд 1</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endParaRPr lang="ru-RU" sz="1200" b="0" i="0" kern="1200" dirty="0" smtClean="0">
              <a:solidFill>
                <a:schemeClr val="tx1"/>
              </a:solidFill>
              <a:latin typeface="+mn-lt"/>
              <a:ea typeface="+mn-ea"/>
              <a:cs typeface="+mn-cs"/>
            </a:endParaRPr>
          </a:p>
          <a:p>
            <a:r>
              <a:rPr lang="ru-RU" sz="1200" b="1" i="0" kern="1200" dirty="0" smtClean="0">
                <a:solidFill>
                  <a:schemeClr val="tx1"/>
                </a:solidFill>
                <a:latin typeface="+mn-lt"/>
                <a:ea typeface="+mn-ea"/>
                <a:cs typeface="+mn-cs"/>
              </a:rPr>
              <a:t>Слайд 2</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Жил-был царь Иван Грозный. Было у него три сына. Старший умер, средний, хилый да слабый, недолго процарствовал. Что сталось с младшим, Дмитрием, - неизвестно. То ли из-за болезни умер, то ли из-за несчастного случая. А в народе слух ходил: конечно, убили царское дитя! </a:t>
            </a:r>
          </a:p>
          <a:p>
            <a:r>
              <a:rPr lang="ru-RU" sz="1200" b="1" i="0" kern="1200" dirty="0" smtClean="0">
                <a:solidFill>
                  <a:schemeClr val="tx1"/>
                </a:solidFill>
                <a:latin typeface="+mn-lt"/>
                <a:ea typeface="+mn-ea"/>
                <a:cs typeface="+mn-cs"/>
              </a:rPr>
              <a:t>Слайд 3</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Тот кто убил, стал царём вместо Дмитрия. И звали его Годунов Борис Фёдорович! Борис Годунов много хорошего для страны сделал, много задумал . Но народ так и не простил ему смерти царевича Дмитрия.</a:t>
            </a:r>
          </a:p>
          <a:p>
            <a:r>
              <a:rPr lang="ru-RU" sz="1200" b="1" i="0" kern="1200" dirty="0" smtClean="0">
                <a:solidFill>
                  <a:schemeClr val="tx1"/>
                </a:solidFill>
                <a:latin typeface="+mn-lt"/>
                <a:ea typeface="+mn-ea"/>
                <a:cs typeface="+mn-cs"/>
              </a:rPr>
              <a:t>Слайд 4</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А тут ещё начались долгие дожди, а затем грянули ранние морозы . Урожай погиб. Мало было хлеба, овощей, фруктов. В следующем году неурожай повторился. В стране начался голод, Цена хлеба сильно выросла . Стремясь помочь голодающим, Борис не жалел средств, широко раздавая беднякам деньги. Но хлеб дорожал, Борис приказал открыть для голодающих царские амбары. Однако даже их запасов не хватало на всех голодных .</a:t>
            </a:r>
          </a:p>
          <a:p>
            <a:r>
              <a:rPr lang="ru-RU" sz="1200" b="1" i="0" kern="1200" dirty="0" smtClean="0">
                <a:solidFill>
                  <a:schemeClr val="tx1"/>
                </a:solidFill>
                <a:latin typeface="+mn-lt"/>
                <a:ea typeface="+mn-ea"/>
                <a:cs typeface="+mn-cs"/>
              </a:rPr>
              <a:t>Слайд 5</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endParaRPr lang="ru-RU" sz="1200" b="0" i="0" kern="1200" dirty="0" smtClean="0">
              <a:solidFill>
                <a:schemeClr val="tx1"/>
              </a:solidFill>
              <a:latin typeface="+mn-lt"/>
              <a:ea typeface="+mn-ea"/>
              <a:cs typeface="+mn-cs"/>
            </a:endParaRPr>
          </a:p>
          <a:p>
            <a:r>
              <a:rPr lang="ru-RU" sz="1200" b="1" i="0" kern="1200" dirty="0" smtClean="0">
                <a:solidFill>
                  <a:schemeClr val="tx1"/>
                </a:solidFill>
                <a:latin typeface="+mn-lt"/>
                <a:ea typeface="+mn-ea"/>
                <a:cs typeface="+mn-cs"/>
              </a:rPr>
              <a:t>Слайд 6</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В такое время нашу страну стали захватывать польские войска. Враги покорили многие города и Москвой завладели. Как избавиться нам от врагов?</a:t>
            </a:r>
          </a:p>
          <a:p>
            <a:r>
              <a:rPr lang="ru-RU" sz="1200" b="1" i="0" kern="1200" dirty="0" smtClean="0">
                <a:solidFill>
                  <a:schemeClr val="tx1"/>
                </a:solidFill>
                <a:latin typeface="+mn-lt"/>
                <a:ea typeface="+mn-ea"/>
                <a:cs typeface="+mn-cs"/>
              </a:rPr>
              <a:t>Слайд 7</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Возмутился русский народ! Некому было возглавить борьбу с поляками, так как не было в России царя. А поляки уже захватили Кремль. И вот тогда во главе русского народа в борьбе против поляков встали Минин и Пожарский. Минин был торговцем, а князь Пожарский хорошим полководцем.</a:t>
            </a:r>
          </a:p>
          <a:p>
            <a:r>
              <a:rPr lang="ru-RU" sz="1200" b="1" i="0" kern="1200" dirty="0" smtClean="0">
                <a:solidFill>
                  <a:schemeClr val="tx1"/>
                </a:solidFill>
                <a:latin typeface="+mn-lt"/>
                <a:ea typeface="+mn-ea"/>
                <a:cs typeface="+mn-cs"/>
              </a:rPr>
              <a:t>Слайд 8</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В городе Нижнем Новгороде собрал Минин народ и обратился к нему с такими словами: « Люди русские! Пришла пора помочь родимой Руси. Спасем нашу милую Родину. Не пожалеем своего имущества, продадим свои дома, отдадим последнее, что имеем, чтобы собрать войско .</a:t>
            </a:r>
          </a:p>
          <a:p>
            <a:r>
              <a:rPr lang="ru-RU" sz="1200" b="1" i="0" kern="1200" dirty="0" smtClean="0">
                <a:solidFill>
                  <a:schemeClr val="tx1"/>
                </a:solidFill>
                <a:latin typeface="+mn-lt"/>
                <a:ea typeface="+mn-ea"/>
                <a:cs typeface="+mn-cs"/>
              </a:rPr>
              <a:t>Слайд 9</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Люди отозвались на его слова: богатые люди приносили свое имущество, а бедные отдавали последнюю копейку. Объединился весь русский народ.</a:t>
            </a:r>
          </a:p>
          <a:p>
            <a:r>
              <a:rPr lang="ru-RU" sz="1200" b="1" i="0" kern="1200" dirty="0" smtClean="0">
                <a:solidFill>
                  <a:schemeClr val="tx1"/>
                </a:solidFill>
                <a:latin typeface="+mn-lt"/>
                <a:ea typeface="+mn-ea"/>
                <a:cs typeface="+mn-cs"/>
              </a:rPr>
              <a:t>Слайд 10</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Собрали войско и попросили его возглавить Дмитрия Пожарского</a:t>
            </a:r>
          </a:p>
          <a:p>
            <a:r>
              <a:rPr lang="ru-RU" sz="1200" b="1" i="0" kern="1200" dirty="0" smtClean="0">
                <a:solidFill>
                  <a:schemeClr val="tx1"/>
                </a:solidFill>
                <a:latin typeface="+mn-lt"/>
                <a:ea typeface="+mn-ea"/>
                <a:cs typeface="+mn-cs"/>
              </a:rPr>
              <a:t>Слайд 11</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Минин и Пожарский привели войско к Москве. Больше двух месяцев они боролись с поляками и победили их. А потом и вся страна была освобождена от непрошенных гостей.</a:t>
            </a:r>
          </a:p>
          <a:p>
            <a:r>
              <a:rPr lang="ru-RU" sz="1200" b="1" i="0" kern="1200" dirty="0" smtClean="0">
                <a:solidFill>
                  <a:schemeClr val="tx1"/>
                </a:solidFill>
                <a:latin typeface="+mn-lt"/>
                <a:ea typeface="+mn-ea"/>
                <a:cs typeface="+mn-cs"/>
              </a:rPr>
              <a:t>Слайд 12</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Произошло это 4 ноября 1612 года. В этот день верующие в Бога люди отмечают праздник Казанской Божьей матери. Икона находилась во время военных действий при русском войске. Вместе с ней Минин и Пожарский вошли в Москву. Верующие считали, что именно эта икона помогла одержать победу над врагом</a:t>
            </a:r>
          </a:p>
          <a:p>
            <a:r>
              <a:rPr lang="ru-RU" sz="1200" b="1" i="0" kern="1200" dirty="0" smtClean="0">
                <a:solidFill>
                  <a:schemeClr val="tx1"/>
                </a:solidFill>
                <a:latin typeface="+mn-lt"/>
                <a:ea typeface="+mn-ea"/>
                <a:cs typeface="+mn-cs"/>
              </a:rPr>
              <a:t>Слайд 13</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endParaRPr lang="ru-RU" sz="1200" b="0" i="0" kern="1200" dirty="0" smtClean="0">
              <a:solidFill>
                <a:schemeClr val="tx1"/>
              </a:solidFill>
              <a:latin typeface="+mn-lt"/>
              <a:ea typeface="+mn-ea"/>
              <a:cs typeface="+mn-cs"/>
            </a:endParaRPr>
          </a:p>
          <a:p>
            <a:r>
              <a:rPr lang="ru-RU" sz="1200" b="1" i="0" kern="1200" dirty="0" smtClean="0">
                <a:solidFill>
                  <a:schemeClr val="tx1"/>
                </a:solidFill>
                <a:latin typeface="+mn-lt"/>
                <a:ea typeface="+mn-ea"/>
                <a:cs typeface="+mn-cs"/>
              </a:rPr>
              <a:t>Слайд 14</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Дмитрий Пожарский и Кузьма Минин показали себя отважными воинами и мудрыми полководцами. Народ не забыл их подвиг. На Красной площади в Москве воздвигнут памятник этим мужественным людям. Деньги на памятник собирал народ. На памятнике написано «Гражданину Минину и князю Пожарскому Благодарная Россия».</a:t>
            </a:r>
          </a:p>
          <a:p>
            <a:r>
              <a:rPr lang="ru-RU" sz="1200" b="1" i="0" kern="1200" dirty="0" smtClean="0">
                <a:solidFill>
                  <a:schemeClr val="tx1"/>
                </a:solidFill>
                <a:latin typeface="+mn-lt"/>
                <a:ea typeface="+mn-ea"/>
                <a:cs typeface="+mn-cs"/>
              </a:rPr>
              <a:t>Слайд 15</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 Вот так много – </a:t>
            </a:r>
            <a:r>
              <a:rPr lang="ru-RU" sz="1200" b="0" i="0" kern="1200" dirty="0" err="1" smtClean="0">
                <a:solidFill>
                  <a:schemeClr val="tx1"/>
                </a:solidFill>
                <a:latin typeface="+mn-lt"/>
                <a:ea typeface="+mn-ea"/>
                <a:cs typeface="+mn-cs"/>
              </a:rPr>
              <a:t>много</a:t>
            </a:r>
            <a:r>
              <a:rPr lang="ru-RU" sz="1200" b="0" i="0" kern="1200" dirty="0" smtClean="0">
                <a:solidFill>
                  <a:schemeClr val="tx1"/>
                </a:solidFill>
                <a:latin typeface="+mn-lt"/>
                <a:ea typeface="+mn-ea"/>
                <a:cs typeface="+mn-cs"/>
              </a:rPr>
              <a:t> лет назад русский народ не позволил иностранцам захватить свою Родину.</a:t>
            </a:r>
          </a:p>
          <a:p>
            <a:r>
              <a:rPr lang="ru-RU" sz="1200" b="1" i="0" kern="1200" dirty="0" smtClean="0">
                <a:solidFill>
                  <a:schemeClr val="tx1"/>
                </a:solidFill>
                <a:latin typeface="+mn-lt"/>
                <a:ea typeface="+mn-ea"/>
                <a:cs typeface="+mn-cs"/>
              </a:rPr>
              <a:t>Слайд 16</a:t>
            </a:r>
            <a:r>
              <a:rPr lang="ru-RU" sz="1200" b="0" i="0" kern="1200" dirty="0" smtClean="0">
                <a:solidFill>
                  <a:schemeClr val="tx1"/>
                </a:solidFill>
                <a:latin typeface="+mn-lt"/>
                <a:ea typeface="+mn-ea"/>
                <a:cs typeface="+mn-cs"/>
              </a:rPr>
              <a:t/>
            </a:r>
            <a:br>
              <a:rPr lang="ru-RU" sz="1200" b="0" i="0" kern="1200" dirty="0" smtClean="0">
                <a:solidFill>
                  <a:schemeClr val="tx1"/>
                </a:solidFill>
                <a:latin typeface="+mn-lt"/>
                <a:ea typeface="+mn-ea"/>
                <a:cs typeface="+mn-cs"/>
              </a:rPr>
            </a:br>
            <a:r>
              <a:rPr lang="ru-RU" sz="1200" b="0" i="0" kern="1200" dirty="0" smtClean="0">
                <a:solidFill>
                  <a:schemeClr val="tx1"/>
                </a:solidFill>
                <a:latin typeface="+mn-lt"/>
                <a:ea typeface="+mn-ea"/>
                <a:cs typeface="+mn-cs"/>
              </a:rPr>
              <a:t>Такой же памятник поставлен в Нижнем Новгороде.</a:t>
            </a:r>
          </a:p>
          <a:p>
            <a:r>
              <a:rPr lang="ru-RU" dirty="0" smtClean="0"/>
              <a:t/>
            </a:r>
            <a:br>
              <a:rPr lang="ru-RU" dirty="0" smtClean="0"/>
            </a:br>
            <a:endParaRPr lang="ru-RU" dirty="0"/>
          </a:p>
        </p:txBody>
      </p:sp>
      <p:sp>
        <p:nvSpPr>
          <p:cNvPr id="4" name="Номер слайда 3"/>
          <p:cNvSpPr>
            <a:spLocks noGrp="1"/>
          </p:cNvSpPr>
          <p:nvPr>
            <p:ph type="sldNum" sz="quarter" idx="10"/>
          </p:nvPr>
        </p:nvSpPr>
        <p:spPr/>
        <p:txBody>
          <a:bodyPr/>
          <a:lstStyle/>
          <a:p>
            <a:fld id="{BBBFDFCD-EBDD-4C3D-90DC-3DD52A4594C5}"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296F2A70-9B3B-4FE8-A1BD-05A6AD06EA75}" type="datetimeFigureOut">
              <a:rPr lang="ru-RU" smtClean="0"/>
              <a:pPr/>
              <a:t>01.11.2016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0455AF4A-1D45-4B3A-A602-512674ECEE3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96F2A70-9B3B-4FE8-A1BD-05A6AD06EA75}" type="datetimeFigureOut">
              <a:rPr lang="ru-RU" smtClean="0"/>
              <a:pPr/>
              <a:t>01.11.2016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55AF4A-1D45-4B3A-A602-512674ECEE3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96F2A70-9B3B-4FE8-A1BD-05A6AD06EA75}" type="datetimeFigureOut">
              <a:rPr lang="ru-RU" smtClean="0"/>
              <a:pPr/>
              <a:t>01.11.2016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55AF4A-1D45-4B3A-A602-512674ECEE3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96F2A70-9B3B-4FE8-A1BD-05A6AD06EA75}" type="datetimeFigureOut">
              <a:rPr lang="ru-RU" smtClean="0"/>
              <a:pPr/>
              <a:t>01.11.2016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55AF4A-1D45-4B3A-A602-512674ECEE3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296F2A70-9B3B-4FE8-A1BD-05A6AD06EA75}" type="datetimeFigureOut">
              <a:rPr lang="ru-RU" smtClean="0"/>
              <a:pPr/>
              <a:t>01.11.2016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55AF4A-1D45-4B3A-A602-512674ECEE3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96F2A70-9B3B-4FE8-A1BD-05A6AD06EA75}" type="datetimeFigureOut">
              <a:rPr lang="ru-RU" smtClean="0"/>
              <a:pPr/>
              <a:t>01.11.2016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55AF4A-1D45-4B3A-A602-512674ECEE3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296F2A70-9B3B-4FE8-A1BD-05A6AD06EA75}" type="datetimeFigureOut">
              <a:rPr lang="ru-RU" smtClean="0"/>
              <a:pPr/>
              <a:t>01.11.2016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455AF4A-1D45-4B3A-A602-512674ECEE3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296F2A70-9B3B-4FE8-A1BD-05A6AD06EA75}" type="datetimeFigureOut">
              <a:rPr lang="ru-RU" smtClean="0"/>
              <a:pPr/>
              <a:t>01.11.2016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455AF4A-1D45-4B3A-A602-512674ECEE3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96F2A70-9B3B-4FE8-A1BD-05A6AD06EA75}" type="datetimeFigureOut">
              <a:rPr lang="ru-RU" smtClean="0"/>
              <a:pPr/>
              <a:t>01.11.2016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455AF4A-1D45-4B3A-A602-512674ECEE3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96F2A70-9B3B-4FE8-A1BD-05A6AD06EA75}" type="datetimeFigureOut">
              <a:rPr lang="ru-RU" smtClean="0"/>
              <a:pPr/>
              <a:t>01.11.2016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55AF4A-1D45-4B3A-A602-512674ECEE3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296F2A70-9B3B-4FE8-A1BD-05A6AD06EA75}" type="datetimeFigureOut">
              <a:rPr lang="ru-RU" smtClean="0"/>
              <a:pPr/>
              <a:t>01.11.2016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0455AF4A-1D45-4B3A-A602-512674ECEE34}"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96F2A70-9B3B-4FE8-A1BD-05A6AD06EA75}" type="datetimeFigureOut">
              <a:rPr lang="ru-RU" smtClean="0"/>
              <a:pPr/>
              <a:t>01.11.2016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55AF4A-1D45-4B3A-A602-512674ECEE34}"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 "/>
          <p:cNvPicPr>
            <a:picLocks noChangeAspect="1" noChangeArrowheads="1"/>
          </p:cNvPicPr>
          <p:nvPr/>
        </p:nvPicPr>
        <p:blipFill>
          <a:blip r:embed="rId3"/>
          <a:stretch>
            <a:fillRect/>
          </a:stretch>
        </p:blipFill>
        <p:spPr bwMode="auto">
          <a:xfrm>
            <a:off x="0" y="-13288"/>
            <a:ext cx="9144000" cy="688479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143504" y="2214554"/>
            <a:ext cx="3744416" cy="1815882"/>
          </a:xfrm>
          <a:prstGeom prst="rect">
            <a:avLst/>
          </a:prstGeom>
        </p:spPr>
        <p:txBody>
          <a:bodyPr wrap="square">
            <a:spAutoFit/>
          </a:bodyPr>
          <a:lstStyle/>
          <a:p>
            <a:pPr algn="ctr"/>
            <a:r>
              <a:rPr lang="ru-RU" sz="2800" dirty="0"/>
              <a:t>Собрали войско и попросили его возглавить Дмитрия Пожарского</a:t>
            </a:r>
          </a:p>
        </p:txBody>
      </p:sp>
      <p:pic>
        <p:nvPicPr>
          <p:cNvPr id="47106" name="Picture 2" descr="65152935_13"/>
          <p:cNvPicPr>
            <a:picLocks noChangeAspect="1" noChangeArrowheads="1"/>
          </p:cNvPicPr>
          <p:nvPr/>
        </p:nvPicPr>
        <p:blipFill>
          <a:blip r:embed="rId2" cstate="print"/>
          <a:srcRect/>
          <a:stretch>
            <a:fillRect/>
          </a:stretch>
        </p:blipFill>
        <p:spPr bwMode="auto">
          <a:xfrm>
            <a:off x="142844" y="571480"/>
            <a:ext cx="4752528" cy="601022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phoca_thumb_l_400"/>
          <p:cNvPicPr>
            <a:picLocks noChangeAspect="1" noChangeArrowheads="1"/>
          </p:cNvPicPr>
          <p:nvPr/>
        </p:nvPicPr>
        <p:blipFill>
          <a:blip r:embed="rId2" cstate="print"/>
          <a:srcRect/>
          <a:stretch>
            <a:fillRect/>
          </a:stretch>
        </p:blipFill>
        <p:spPr bwMode="auto">
          <a:xfrm>
            <a:off x="899592" y="332656"/>
            <a:ext cx="7244308" cy="5548570"/>
          </a:xfrm>
          <a:prstGeom prst="rect">
            <a:avLst/>
          </a:prstGeom>
          <a:noFill/>
        </p:spPr>
      </p:pic>
      <p:sp>
        <p:nvSpPr>
          <p:cNvPr id="3" name="Прямоугольник 2"/>
          <p:cNvSpPr/>
          <p:nvPr/>
        </p:nvSpPr>
        <p:spPr>
          <a:xfrm>
            <a:off x="428596" y="5857893"/>
            <a:ext cx="8497514" cy="1200329"/>
          </a:xfrm>
          <a:prstGeom prst="rect">
            <a:avLst/>
          </a:prstGeom>
        </p:spPr>
        <p:txBody>
          <a:bodyPr wrap="square">
            <a:spAutoFit/>
          </a:bodyPr>
          <a:lstStyle/>
          <a:p>
            <a:pPr algn="ctr"/>
            <a:r>
              <a:rPr lang="ru-RU" sz="2400" dirty="0"/>
              <a:t>Минин и Пожарский </a:t>
            </a:r>
            <a:r>
              <a:rPr lang="ru-RU" sz="2400" dirty="0" smtClean="0"/>
              <a:t>освободили Москву, а потом и все страну от не прошенных гостей.</a:t>
            </a:r>
          </a:p>
          <a:p>
            <a:pPr algn="ctr"/>
            <a:endParaRPr lang="ru-RU"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0c2deb7b00ffc3df5a877c4f37b5544b"/>
          <p:cNvPicPr>
            <a:picLocks noChangeAspect="1" noChangeArrowheads="1"/>
          </p:cNvPicPr>
          <p:nvPr/>
        </p:nvPicPr>
        <p:blipFill>
          <a:blip r:embed="rId2" cstate="print"/>
          <a:srcRect/>
          <a:stretch>
            <a:fillRect/>
          </a:stretch>
        </p:blipFill>
        <p:spPr bwMode="auto">
          <a:xfrm>
            <a:off x="1643042" y="1000108"/>
            <a:ext cx="5274709" cy="5719565"/>
          </a:xfrm>
          <a:prstGeom prst="rect">
            <a:avLst/>
          </a:prstGeom>
          <a:noFill/>
        </p:spPr>
      </p:pic>
      <p:sp>
        <p:nvSpPr>
          <p:cNvPr id="3" name="Прямоугольник 2"/>
          <p:cNvSpPr/>
          <p:nvPr/>
        </p:nvSpPr>
        <p:spPr>
          <a:xfrm>
            <a:off x="1214414" y="428604"/>
            <a:ext cx="6286544" cy="461665"/>
          </a:xfrm>
          <a:prstGeom prst="rect">
            <a:avLst/>
          </a:prstGeom>
        </p:spPr>
        <p:txBody>
          <a:bodyPr wrap="square">
            <a:spAutoFit/>
          </a:bodyPr>
          <a:lstStyle/>
          <a:p>
            <a:pPr algn="ctr"/>
            <a:r>
              <a:rPr lang="ru-RU" sz="2000" dirty="0" smtClean="0"/>
              <a:t>Произошло </a:t>
            </a:r>
            <a:r>
              <a:rPr lang="ru-RU" sz="2400" dirty="0" smtClean="0"/>
              <a:t>это</a:t>
            </a:r>
            <a:r>
              <a:rPr lang="ru-RU" sz="2000" dirty="0" smtClean="0"/>
              <a:t> 4 </a:t>
            </a:r>
            <a:r>
              <a:rPr lang="ru-RU" sz="2000" dirty="0" smtClean="0"/>
              <a:t>ноября.</a:t>
            </a:r>
            <a:endParaRPr lang="ru-RU"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4" name="Picture 4" descr="feier"/>
          <p:cNvPicPr>
            <a:picLocks noChangeAspect="1" noChangeArrowheads="1"/>
          </p:cNvPicPr>
          <p:nvPr/>
        </p:nvPicPr>
        <p:blipFill>
          <a:blip r:embed="rId2" cstate="print"/>
          <a:srcRect/>
          <a:stretch>
            <a:fillRect/>
          </a:stretch>
        </p:blipFill>
        <p:spPr bwMode="auto">
          <a:xfrm>
            <a:off x="714348" y="428604"/>
            <a:ext cx="7194672" cy="5548058"/>
          </a:xfrm>
          <a:prstGeom prst="rect">
            <a:avLst/>
          </a:prstGeom>
          <a:noFill/>
        </p:spPr>
      </p:pic>
      <p:sp>
        <p:nvSpPr>
          <p:cNvPr id="4" name="Прямоугольник 3"/>
          <p:cNvSpPr/>
          <p:nvPr/>
        </p:nvSpPr>
        <p:spPr>
          <a:xfrm>
            <a:off x="214282" y="5929330"/>
            <a:ext cx="8715436" cy="707886"/>
          </a:xfrm>
          <a:prstGeom prst="rect">
            <a:avLst/>
          </a:prstGeom>
        </p:spPr>
        <p:txBody>
          <a:bodyPr wrap="square">
            <a:spAutoFit/>
          </a:bodyPr>
          <a:lstStyle/>
          <a:p>
            <a:pPr algn="ctr"/>
            <a:r>
              <a:rPr lang="ru-RU" sz="2000" dirty="0" smtClean="0"/>
              <a:t>На </a:t>
            </a:r>
            <a:r>
              <a:rPr lang="ru-RU" sz="2000" dirty="0"/>
              <a:t>Красной площади в Москве воздвигнут памятник этим мужественным людям</a:t>
            </a:r>
            <a:r>
              <a:rPr lang="ru-RU" sz="2000" dirty="0" smtClean="0"/>
              <a:t>. </a:t>
            </a:r>
            <a:endParaRPr lang="ru-RU"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827584" y="0"/>
          <a:ext cx="7632848" cy="1512168"/>
        </p:xfrm>
        <a:graphic>
          <a:graphicData uri="http://schemas.openxmlformats.org/drawingml/2006/table">
            <a:tbl>
              <a:tblPr/>
              <a:tblGrid>
                <a:gridCol w="7632848"/>
              </a:tblGrid>
              <a:tr h="1512168">
                <a:tc>
                  <a:txBody>
                    <a:bodyPr/>
                    <a:lstStyle/>
                    <a:p>
                      <a:pPr algn="ctr"/>
                      <a:r>
                        <a:rPr lang="ru-RU" sz="3200" b="0" i="0" dirty="0">
                          <a:latin typeface="Times New Roman" pitchFamily="18" charset="0"/>
                          <a:cs typeface="Times New Roman" pitchFamily="18" charset="0"/>
                        </a:rPr>
                        <a:t>Такой же памятник поставлен </a:t>
                      </a:r>
                      <a:r>
                        <a:rPr lang="ru-RU" sz="3200" b="0" i="0" dirty="0" smtClean="0">
                          <a:latin typeface="Times New Roman" pitchFamily="18" charset="0"/>
                          <a:cs typeface="Times New Roman" pitchFamily="18" charset="0"/>
                        </a:rPr>
                        <a:t>в </a:t>
                      </a:r>
                      <a:r>
                        <a:rPr lang="ru-RU" sz="3200" b="0" i="0" dirty="0">
                          <a:latin typeface="Times New Roman" pitchFamily="18" charset="0"/>
                          <a:cs typeface="Times New Roman" pitchFamily="18" charset="0"/>
                        </a:rPr>
                        <a:t>Нижнем Новгороде.</a:t>
                      </a:r>
                    </a:p>
                  </a:txBody>
                  <a:tcPr marT="95250" marB="95250" anchor="ctr">
                    <a:lnL>
                      <a:noFill/>
                    </a:lnL>
                    <a:lnR>
                      <a:noFill/>
                    </a:lnR>
                    <a:lnT>
                      <a:noFill/>
                    </a:lnT>
                    <a:lnB>
                      <a:noFill/>
                    </a:lnB>
                  </a:tcPr>
                </a:tc>
              </a:tr>
            </a:tbl>
          </a:graphicData>
        </a:graphic>
      </p:graphicFrame>
      <p:pic>
        <p:nvPicPr>
          <p:cNvPr id="52226" name="Picture 2" descr="pam_mininu_i_pozharskomu"/>
          <p:cNvPicPr>
            <a:picLocks noChangeAspect="1" noChangeArrowheads="1"/>
          </p:cNvPicPr>
          <p:nvPr/>
        </p:nvPicPr>
        <p:blipFill>
          <a:blip r:embed="rId2" cstate="print"/>
          <a:srcRect/>
          <a:stretch>
            <a:fillRect/>
          </a:stretch>
        </p:blipFill>
        <p:spPr bwMode="auto">
          <a:xfrm>
            <a:off x="971600" y="1358770"/>
            <a:ext cx="7056784" cy="5292589"/>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332656"/>
            <a:ext cx="7236296" cy="830997"/>
          </a:xfrm>
          <a:prstGeom prst="rect">
            <a:avLst/>
          </a:prstGeom>
        </p:spPr>
        <p:txBody>
          <a:bodyPr wrap="square">
            <a:spAutoFit/>
          </a:bodyPr>
          <a:lstStyle/>
          <a:p>
            <a:pPr algn="ctr"/>
            <a:r>
              <a:rPr lang="ru-RU" sz="2400" dirty="0"/>
              <a:t> Вот </a:t>
            </a:r>
            <a:r>
              <a:rPr lang="ru-RU" sz="2400" dirty="0" smtClean="0"/>
              <a:t>так много </a:t>
            </a:r>
            <a:r>
              <a:rPr lang="ru-RU" sz="2400" dirty="0" err="1" smtClean="0"/>
              <a:t>много</a:t>
            </a:r>
            <a:r>
              <a:rPr lang="ru-RU" sz="2400" dirty="0" smtClean="0"/>
              <a:t> </a:t>
            </a:r>
            <a:r>
              <a:rPr lang="ru-RU" sz="2400" dirty="0"/>
              <a:t>лет </a:t>
            </a:r>
            <a:r>
              <a:rPr lang="ru-RU" sz="2400" dirty="0" smtClean="0"/>
              <a:t>назад </a:t>
            </a:r>
            <a:r>
              <a:rPr lang="ru-RU" sz="2400" dirty="0"/>
              <a:t>русский народ не позволил иностранцам захватить свою Родину.</a:t>
            </a:r>
          </a:p>
        </p:txBody>
      </p:sp>
      <p:pic>
        <p:nvPicPr>
          <p:cNvPr id="2050" name="Picture 2" descr="http://acdshop.ru/otkritki/images/04_11.jpg"/>
          <p:cNvPicPr>
            <a:picLocks noChangeAspect="1" noChangeArrowheads="1"/>
          </p:cNvPicPr>
          <p:nvPr/>
        </p:nvPicPr>
        <p:blipFill>
          <a:blip r:embed="rId2"/>
          <a:srcRect/>
          <a:stretch>
            <a:fillRect/>
          </a:stretch>
        </p:blipFill>
        <p:spPr bwMode="auto">
          <a:xfrm>
            <a:off x="857224" y="1301151"/>
            <a:ext cx="7643866" cy="541042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kremlion.ru/files/praviteli/1227265891.jpg"/>
          <p:cNvPicPr>
            <a:picLocks noChangeAspect="1" noChangeArrowheads="1"/>
          </p:cNvPicPr>
          <p:nvPr/>
        </p:nvPicPr>
        <p:blipFill>
          <a:blip r:embed="rId2" cstate="print"/>
          <a:srcRect/>
          <a:stretch>
            <a:fillRect/>
          </a:stretch>
        </p:blipFill>
        <p:spPr bwMode="auto">
          <a:xfrm>
            <a:off x="2285984" y="785794"/>
            <a:ext cx="4250262" cy="5261137"/>
          </a:xfrm>
          <a:prstGeom prst="rect">
            <a:avLst/>
          </a:prstGeom>
          <a:noFill/>
        </p:spPr>
      </p:pic>
      <p:sp>
        <p:nvSpPr>
          <p:cNvPr id="7" name="Содержимое 6"/>
          <p:cNvSpPr>
            <a:spLocks noGrp="1"/>
          </p:cNvSpPr>
          <p:nvPr>
            <p:ph sz="half" idx="4294967295"/>
          </p:nvPr>
        </p:nvSpPr>
        <p:spPr>
          <a:xfrm flipV="1">
            <a:off x="4032250" y="6126163"/>
            <a:ext cx="5111750" cy="45719"/>
          </a:xfrm>
        </p:spPr>
        <p:txBody>
          <a:bodyPr>
            <a:normAutofit fontScale="25000" lnSpcReduction="20000"/>
          </a:bodyPr>
          <a:lstStyle/>
          <a:p>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r>
              <a:rPr lang="ru-RU" dirty="0" smtClean="0"/>
              <a:t> </a:t>
            </a:r>
            <a:endParaRPr lang="ru-R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28860" y="5715016"/>
            <a:ext cx="4071966" cy="954107"/>
          </a:xfrm>
          <a:prstGeom prst="rect">
            <a:avLst/>
          </a:prstGeom>
        </p:spPr>
        <p:txBody>
          <a:bodyPr wrap="square">
            <a:spAutoFit/>
          </a:bodyPr>
          <a:lstStyle/>
          <a:p>
            <a:pPr algn="ctr"/>
            <a:r>
              <a:rPr lang="ru-RU" sz="2800" dirty="0" smtClean="0"/>
              <a:t>Годунов </a:t>
            </a:r>
            <a:r>
              <a:rPr lang="ru-RU" sz="2800" dirty="0"/>
              <a:t>Борис Фёдорович</a:t>
            </a:r>
            <a:r>
              <a:rPr lang="ru-RU" sz="2800" dirty="0" smtClean="0"/>
              <a:t>! </a:t>
            </a:r>
            <a:endParaRPr lang="ru-RU" sz="2800" dirty="0"/>
          </a:p>
        </p:txBody>
      </p:sp>
      <p:pic>
        <p:nvPicPr>
          <p:cNvPr id="39938" name="Picture 2" descr="http://all-biography.ru/wp-content/uploads/2014/08/Godunov-Boris.jpg"/>
          <p:cNvPicPr>
            <a:picLocks noChangeAspect="1" noChangeArrowheads="1"/>
          </p:cNvPicPr>
          <p:nvPr/>
        </p:nvPicPr>
        <p:blipFill>
          <a:blip r:embed="rId3" cstate="print"/>
          <a:srcRect/>
          <a:stretch>
            <a:fillRect/>
          </a:stretch>
        </p:blipFill>
        <p:spPr bwMode="auto">
          <a:xfrm>
            <a:off x="1928794" y="637830"/>
            <a:ext cx="5143536" cy="516073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dacha-cad.ru/wp-content/uploads/2014/02/teplyj-letnij-silnyj-dozhd.jpg"/>
          <p:cNvPicPr>
            <a:picLocks noChangeAspect="1" noChangeArrowheads="1"/>
          </p:cNvPicPr>
          <p:nvPr/>
        </p:nvPicPr>
        <p:blipFill>
          <a:blip r:embed="rId3" cstate="print"/>
          <a:srcRect/>
          <a:stretch>
            <a:fillRect/>
          </a:stretch>
        </p:blipFill>
        <p:spPr bwMode="auto">
          <a:xfrm>
            <a:off x="214282" y="142852"/>
            <a:ext cx="4319618" cy="2945194"/>
          </a:xfrm>
          <a:prstGeom prst="rect">
            <a:avLst/>
          </a:prstGeom>
          <a:noFill/>
        </p:spPr>
      </p:pic>
      <p:pic>
        <p:nvPicPr>
          <p:cNvPr id="41988" name="Picture 4" descr="http://www.rfc-online.ru/article_images/Azimcvet%20(4).JPG"/>
          <p:cNvPicPr>
            <a:picLocks noChangeAspect="1" noChangeArrowheads="1"/>
          </p:cNvPicPr>
          <p:nvPr/>
        </p:nvPicPr>
        <p:blipFill>
          <a:blip r:embed="rId4" cstate="print"/>
          <a:srcRect/>
          <a:stretch>
            <a:fillRect/>
          </a:stretch>
        </p:blipFill>
        <p:spPr bwMode="auto">
          <a:xfrm>
            <a:off x="2147685" y="2071678"/>
            <a:ext cx="4424547" cy="3000396"/>
          </a:xfrm>
          <a:prstGeom prst="rect">
            <a:avLst/>
          </a:prstGeom>
          <a:noFill/>
        </p:spPr>
      </p:pic>
      <p:pic>
        <p:nvPicPr>
          <p:cNvPr id="5" name="Рисунок 4" descr="к.jpg"/>
          <p:cNvPicPr>
            <a:picLocks noChangeAspect="1"/>
          </p:cNvPicPr>
          <p:nvPr/>
        </p:nvPicPr>
        <p:blipFill>
          <a:blip r:embed="rId5"/>
          <a:stretch>
            <a:fillRect/>
          </a:stretch>
        </p:blipFill>
        <p:spPr>
          <a:xfrm>
            <a:off x="4929190" y="4071942"/>
            <a:ext cx="4100944" cy="264320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image.slidesharecdn.com/random-111101111828-phpapp01/95/-8-728.jpg?cb=1320146433"/>
          <p:cNvPicPr>
            <a:picLocks noChangeAspect="1" noChangeArrowheads="1"/>
          </p:cNvPicPr>
          <p:nvPr/>
        </p:nvPicPr>
        <p:blipFill>
          <a:blip r:embed="rId2"/>
          <a:stretch>
            <a:fillRect/>
          </a:stretch>
        </p:blipFill>
        <p:spPr bwMode="auto">
          <a:xfrm>
            <a:off x="428596" y="857232"/>
            <a:ext cx="8358246" cy="557216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4294967295"/>
          </p:nvPr>
        </p:nvSpPr>
        <p:spPr>
          <a:xfrm>
            <a:off x="1071538" y="0"/>
            <a:ext cx="7920037" cy="5649913"/>
          </a:xfrm>
        </p:spPr>
        <p:txBody>
          <a:bodyPr/>
          <a:lstStyle/>
          <a:p>
            <a:pPr algn="ctr"/>
            <a:r>
              <a:rPr lang="ru-RU" dirty="0" smtClean="0"/>
              <a:t>В такое время нашу страну стали захватывать польские войска. </a:t>
            </a:r>
            <a:endParaRPr lang="ru-RU" dirty="0"/>
          </a:p>
        </p:txBody>
      </p:sp>
      <p:pic>
        <p:nvPicPr>
          <p:cNvPr id="44034" name="Picture 2" descr="http://www.intomoscow.ru/pics_ul/anonymous/5/opolchenie.jpg"/>
          <p:cNvPicPr>
            <a:picLocks noChangeAspect="1" noChangeArrowheads="1"/>
          </p:cNvPicPr>
          <p:nvPr/>
        </p:nvPicPr>
        <p:blipFill>
          <a:blip r:embed="rId2" cstate="print"/>
          <a:srcRect/>
          <a:stretch>
            <a:fillRect/>
          </a:stretch>
        </p:blipFill>
        <p:spPr bwMode="auto">
          <a:xfrm>
            <a:off x="761519" y="928670"/>
            <a:ext cx="7645227" cy="570674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2" name="Picture 4" descr="58033663_1271785474_15"/>
          <p:cNvPicPr>
            <a:picLocks noChangeAspect="1" noChangeArrowheads="1"/>
          </p:cNvPicPr>
          <p:nvPr/>
        </p:nvPicPr>
        <p:blipFill>
          <a:blip r:embed="rId2" cstate="print"/>
          <a:srcRect/>
          <a:stretch>
            <a:fillRect/>
          </a:stretch>
        </p:blipFill>
        <p:spPr bwMode="auto">
          <a:xfrm>
            <a:off x="714348" y="642918"/>
            <a:ext cx="7344816" cy="4714908"/>
          </a:xfrm>
          <a:prstGeom prst="rect">
            <a:avLst/>
          </a:prstGeom>
          <a:noFill/>
        </p:spPr>
      </p:pic>
      <p:sp>
        <p:nvSpPr>
          <p:cNvPr id="4" name="Прямоугольник 3"/>
          <p:cNvSpPr/>
          <p:nvPr/>
        </p:nvSpPr>
        <p:spPr>
          <a:xfrm>
            <a:off x="428596" y="5500702"/>
            <a:ext cx="8136904" cy="707886"/>
          </a:xfrm>
          <a:prstGeom prst="rect">
            <a:avLst/>
          </a:prstGeom>
        </p:spPr>
        <p:txBody>
          <a:bodyPr wrap="square">
            <a:spAutoFit/>
          </a:bodyPr>
          <a:lstStyle/>
          <a:p>
            <a:pPr algn="ctr"/>
            <a:r>
              <a:rPr lang="ru-RU" sz="2000" dirty="0"/>
              <a:t>Возмутился русский народ! </a:t>
            </a:r>
            <a:r>
              <a:rPr lang="ru-RU" sz="2000" dirty="0" smtClean="0"/>
              <a:t>И </a:t>
            </a:r>
            <a:r>
              <a:rPr lang="ru-RU" sz="2000" dirty="0"/>
              <a:t>вот тогда во главе русского народа в борьбе против поляков встали Минин и Пожарский</a:t>
            </a:r>
            <a:r>
              <a:rPr lang="ru-RU" sz="2000" dirty="0" smtClean="0"/>
              <a:t>.</a:t>
            </a:r>
            <a:endParaRPr lang="ru-RU"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55453582_Vozzvanie_Kuzmuy_Minina_k_nizhegorodcam_v_1611_godu"/>
          <p:cNvPicPr>
            <a:picLocks noChangeAspect="1" noChangeArrowheads="1"/>
          </p:cNvPicPr>
          <p:nvPr/>
        </p:nvPicPr>
        <p:blipFill>
          <a:blip r:embed="rId2" cstate="print"/>
          <a:srcRect/>
          <a:stretch>
            <a:fillRect/>
          </a:stretch>
        </p:blipFill>
        <p:spPr bwMode="auto">
          <a:xfrm>
            <a:off x="1928794" y="285728"/>
            <a:ext cx="4752528" cy="5643602"/>
          </a:xfrm>
          <a:prstGeom prst="rect">
            <a:avLst/>
          </a:prstGeom>
          <a:noFill/>
        </p:spPr>
      </p:pic>
      <p:sp>
        <p:nvSpPr>
          <p:cNvPr id="3" name="Прямоугольник 2"/>
          <p:cNvSpPr/>
          <p:nvPr/>
        </p:nvSpPr>
        <p:spPr>
          <a:xfrm>
            <a:off x="571472" y="5857892"/>
            <a:ext cx="8066048" cy="954107"/>
          </a:xfrm>
          <a:prstGeom prst="rect">
            <a:avLst/>
          </a:prstGeom>
        </p:spPr>
        <p:txBody>
          <a:bodyPr wrap="square">
            <a:spAutoFit/>
          </a:bodyPr>
          <a:lstStyle/>
          <a:p>
            <a:pPr algn="ctr"/>
            <a:r>
              <a:rPr lang="ru-RU" sz="2800" dirty="0"/>
              <a:t>В городе Нижнем Новгороде собрал Минин народ и обратился к </a:t>
            </a:r>
            <a:r>
              <a:rPr lang="ru-RU" sz="2800" dirty="0" smtClean="0"/>
              <a:t>нему.</a:t>
            </a:r>
            <a:endParaRPr lang="ru-RU"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6215082"/>
            <a:ext cx="8208912" cy="400110"/>
          </a:xfrm>
          <a:prstGeom prst="rect">
            <a:avLst/>
          </a:prstGeom>
        </p:spPr>
        <p:txBody>
          <a:bodyPr wrap="square">
            <a:spAutoFit/>
          </a:bodyPr>
          <a:lstStyle/>
          <a:p>
            <a:pPr algn="ctr"/>
            <a:r>
              <a:rPr lang="ru-RU" sz="2000" dirty="0"/>
              <a:t>Люди отозвались на его </a:t>
            </a:r>
            <a:r>
              <a:rPr lang="ru-RU" sz="2000" dirty="0" smtClean="0"/>
              <a:t>слова</a:t>
            </a:r>
            <a:r>
              <a:rPr lang="ru-RU" sz="2000" dirty="0" smtClean="0"/>
              <a:t>.</a:t>
            </a:r>
            <a:r>
              <a:rPr lang="ru-RU" sz="2000" dirty="0" smtClean="0"/>
              <a:t> </a:t>
            </a:r>
            <a:r>
              <a:rPr lang="ru-RU" sz="2000" dirty="0"/>
              <a:t>Объединился весь русский народ.</a:t>
            </a:r>
          </a:p>
        </p:txBody>
      </p:sp>
      <p:pic>
        <p:nvPicPr>
          <p:cNvPr id="46082" name="Picture 2" descr="415"/>
          <p:cNvPicPr>
            <a:picLocks noChangeAspect="1" noChangeArrowheads="1"/>
          </p:cNvPicPr>
          <p:nvPr/>
        </p:nvPicPr>
        <p:blipFill>
          <a:blip r:embed="rId2" cstate="print"/>
          <a:srcRect/>
          <a:stretch>
            <a:fillRect/>
          </a:stretch>
        </p:blipFill>
        <p:spPr bwMode="auto">
          <a:xfrm>
            <a:off x="928662" y="714356"/>
            <a:ext cx="7028284" cy="523600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162</TotalTime>
  <Words>179</Words>
  <Application>Microsoft Office PowerPoint</Application>
  <PresentationFormat>Экран (4:3)</PresentationFormat>
  <Paragraphs>74</Paragraphs>
  <Slides>15</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Татьяна</cp:lastModifiedBy>
  <cp:revision>11</cp:revision>
  <dcterms:created xsi:type="dcterms:W3CDTF">2015-11-02T16:02:25Z</dcterms:created>
  <dcterms:modified xsi:type="dcterms:W3CDTF">2016-11-01T15:34:17Z</dcterms:modified>
</cp:coreProperties>
</file>