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6"/>
  </p:handoutMasterIdLst>
  <p:sldIdLst>
    <p:sldId id="258" r:id="rId2"/>
    <p:sldId id="260" r:id="rId3"/>
    <p:sldId id="262" r:id="rId4"/>
    <p:sldId id="263" r:id="rId5"/>
    <p:sldId id="264" r:id="rId6"/>
    <p:sldId id="272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9C1BB7-2817-4A72-BC7C-711888E702AB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12DDFD-66B4-4B34-9916-8ECB2CEA5D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4167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8.jpeg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_________Microsoft_Word_97-20031.doc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Алтухова\2019 - разработки\Конкурс экскурсовод\Прогулки с краеведом Обложка -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388313" cy="6858000"/>
          </a:xfrm>
          <a:prstGeom prst="rect">
            <a:avLst/>
          </a:prstGeom>
          <a:noFill/>
        </p:spPr>
      </p:pic>
      <p:pic>
        <p:nvPicPr>
          <p:cNvPr id="3" name="Picture 2" descr="D:\Мои документы\Алтухова\2019 - разработки\Конкурс экскурсовод\Прогулки с краеведом Обложка - коп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0"/>
            <a:ext cx="1900671" cy="6858001"/>
          </a:xfrm>
          <a:prstGeom prst="rect">
            <a:avLst/>
          </a:prstGeom>
          <a:noFill/>
        </p:spPr>
      </p:pic>
      <p:pic>
        <p:nvPicPr>
          <p:cNvPr id="4" name="Picture 2" descr="D:\Мои документы\Алтухова\2019 - разработки\Конкурс экскурсовод\Прогулки с краеведом Обложка - копия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3329" y="0"/>
            <a:ext cx="1900671" cy="6858001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58" y="5929330"/>
            <a:ext cx="712787" cy="584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103440" y="620688"/>
            <a:ext cx="504056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ОГАПОУ «</a:t>
            </a:r>
            <a:r>
              <a:rPr lang="ru-RU" sz="2800" b="1" dirty="0" err="1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Губкинский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 горно-политехнический колледж»</a:t>
            </a:r>
          </a:p>
          <a:p>
            <a:pPr algn="ctr">
              <a:spcAft>
                <a:spcPts val="0"/>
              </a:spcAft>
            </a:pPr>
            <a:r>
              <a:rPr lang="ru-RU" sz="46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Путешествие </a:t>
            </a:r>
            <a:endParaRPr lang="ru-RU" sz="4600" b="1" dirty="0" smtClean="0">
              <a:solidFill>
                <a:srgbClr val="FF0000"/>
              </a:solidFill>
              <a:latin typeface="Monotype Corsiva" pitchFamily="66" charset="0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46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к                      </a:t>
            </a:r>
            <a:r>
              <a:rPr lang="ru-RU" sz="46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истокам</a:t>
            </a:r>
          </a:p>
          <a:p>
            <a:pPr algn="r"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Разработали</a:t>
            </a:r>
            <a:r>
              <a:rPr lang="ru-RU" sz="3200" b="1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: преподаватели Абакумова 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О.А.</a:t>
            </a:r>
          </a:p>
          <a:p>
            <a:pPr algn="ctr">
              <a:spcAft>
                <a:spcPts val="0"/>
              </a:spcAft>
            </a:pP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  <a:ea typeface="Times New Roman"/>
              </a:rPr>
              <a:t>                         Тишина Е.Ю.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2153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642918"/>
            <a:ext cx="43193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latin typeface="+mj-lt"/>
              </a:rPr>
              <a:t>Городской декоративный водоем</a:t>
            </a:r>
            <a:endParaRPr lang="ru-RU" sz="2200" b="1" dirty="0">
              <a:latin typeface="+mj-lt"/>
            </a:endParaRPr>
          </a:p>
        </p:txBody>
      </p:sp>
      <p:pic>
        <p:nvPicPr>
          <p:cNvPr id="40962" name="Picture 2" descr="D:\Мои документы\Алтухова\2019 - разработки\Конкурс экскурсовод\иллюстрации к книге\4 - парк\НВ 8893_ Городской пру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14818"/>
            <a:ext cx="3722361" cy="2396753"/>
          </a:xfrm>
          <a:prstGeom prst="rect">
            <a:avLst/>
          </a:prstGeom>
          <a:noFill/>
        </p:spPr>
      </p:pic>
      <p:pic>
        <p:nvPicPr>
          <p:cNvPr id="5" name="Picture 3" descr="D:\Мои документы\Алтухова\2019 - разработки\Конкурс экскурсовод\иллюстрации к книге\4 - парк\НВ 537_ Строительство плотины.jpg"/>
          <p:cNvPicPr>
            <a:picLocks noChangeAspect="1" noChangeArrowheads="1"/>
          </p:cNvPicPr>
          <p:nvPr/>
        </p:nvPicPr>
        <p:blipFill>
          <a:blip r:embed="rId3" cstate="print"/>
          <a:srcRect l="8120" t="5398" r="10240"/>
          <a:stretch>
            <a:fillRect/>
          </a:stretch>
        </p:blipFill>
        <p:spPr bwMode="auto">
          <a:xfrm>
            <a:off x="428596" y="1071546"/>
            <a:ext cx="3591067" cy="277313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143372" y="114298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1600" dirty="0" smtClean="0">
                <a:ea typeface="Times New Roman" pitchFamily="18" charset="0"/>
                <a:cs typeface="Arial" pitchFamily="34" charset="0"/>
              </a:rPr>
              <a:t>           Для строительства плотины на ручье Теплый Колодезь в 1939 году были организованы субботники. К лету 1940 года пруд был залит водой. </a:t>
            </a:r>
          </a:p>
          <a:p>
            <a:pPr algn="just"/>
            <a:r>
              <a:rPr lang="ru-RU" sz="1600" dirty="0" smtClean="0">
                <a:cs typeface="Arial" pitchFamily="34" charset="0"/>
              </a:rPr>
              <a:t>            В 2000-х годах </a:t>
            </a:r>
            <a:r>
              <a:rPr lang="ru-RU" sz="1600" dirty="0" smtClean="0"/>
              <a:t>построен причал с ротондой, открылась лодочная станция, заработал фонтан, в воду запустили мальков рыб. Неотъемлемой частью пруда стал ботик «Святитель Николай», являющийся точной копией ботика, построенного для военных забав юного Петра </a:t>
            </a:r>
            <a:r>
              <a:rPr lang="en-US" sz="1600" dirty="0" smtClean="0"/>
              <a:t>I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40963" name="Picture 3" descr="D:\Мои документы\Алтухова\2019 - разработки\Конкурс экскурсовод\иллюстрации к книге\IMG_22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3734202"/>
            <a:ext cx="3143272" cy="2861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57242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41987" name="Picture 3" descr="\\Serv58741\фото для обработки\КОЛЛЕКЦИИ ГКМ\ФОТОГРАФИИ\г.Губкин - архитектура\Памятники\КП 8444. Ф-483. Памятник И.М. Губкину, 1970 гг..JPG"/>
          <p:cNvPicPr>
            <a:picLocks noChangeAspect="1" noChangeArrowheads="1"/>
          </p:cNvPicPr>
          <p:nvPr/>
        </p:nvPicPr>
        <p:blipFill>
          <a:blip r:embed="rId2" cstate="print"/>
          <a:srcRect l="3046" r="4060"/>
          <a:stretch>
            <a:fillRect/>
          </a:stretch>
        </p:blipFill>
        <p:spPr bwMode="auto">
          <a:xfrm>
            <a:off x="4286248" y="2357430"/>
            <a:ext cx="4357718" cy="2481263"/>
          </a:xfrm>
          <a:prstGeom prst="rect">
            <a:avLst/>
          </a:prstGeom>
          <a:noFill/>
        </p:spPr>
      </p:pic>
      <p:pic>
        <p:nvPicPr>
          <p:cNvPr id="41988" name="Picture 4" descr="\\Serv58741\фото для обработки\КОЛЛЕКЦИИ ГКМ\ФОТОГРАФИИ\г.Губкин - архитектура\Памятники\КП 8638. Ф-484. Памятник И.М. Губкину, 1960 г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214686"/>
            <a:ext cx="4360863" cy="28670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6072206"/>
            <a:ext cx="36414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Бюст академика И.М. Губкина на </a:t>
            </a:r>
          </a:p>
          <a:p>
            <a:r>
              <a:rPr lang="ru-RU" sz="1600" dirty="0" smtClean="0"/>
              <a:t>центральной площади Губкина, 1960 гг.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4857760"/>
            <a:ext cx="3714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/>
              <a:t>Бюст академика И.М. Губкина в сквере </a:t>
            </a:r>
          </a:p>
          <a:p>
            <a:pPr algn="r"/>
            <a:r>
              <a:rPr lang="ru-RU" sz="1600" dirty="0" smtClean="0"/>
              <a:t>на ул. Победы, 1970 гг.</a:t>
            </a:r>
            <a:endParaRPr lang="ru-RU" sz="1600" dirty="0"/>
          </a:p>
        </p:txBody>
      </p:sp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428596" y="1142984"/>
            <a:ext cx="814393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сквере, примыкающем к парку, установлен бюст академика И.М. Губкина. Памятник первоначально в 1964 году был установлен на центральной площади. В 1970 году перенесен на улицу Победы и установлен в городском сквере. </a:t>
            </a:r>
          </a:p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Проект памятника разработал конструкторский отдел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комбината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КМАруда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642918"/>
            <a:ext cx="3955763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+mj-lt"/>
              </a:rPr>
              <a:t>Бюст академика И.М. Губкина </a:t>
            </a:r>
            <a:endParaRPr lang="ru-RU" sz="2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57166"/>
            <a:ext cx="72866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43010" name="Picture 2" descr="D:\Мои документы\Алтухова\2019 - разработки\Конкурс экскурсовод\иллюстрации к книге\4 - парк\памятник воинам-интернационалистам.JPG"/>
          <p:cNvPicPr>
            <a:picLocks noChangeAspect="1" noChangeArrowheads="1"/>
          </p:cNvPicPr>
          <p:nvPr/>
        </p:nvPicPr>
        <p:blipFill>
          <a:blip r:embed="rId2" cstate="print"/>
          <a:srcRect l="7813"/>
          <a:stretch>
            <a:fillRect/>
          </a:stretch>
        </p:blipFill>
        <p:spPr bwMode="auto">
          <a:xfrm>
            <a:off x="428596" y="3429000"/>
            <a:ext cx="4214842" cy="3046116"/>
          </a:xfrm>
          <a:prstGeom prst="rect">
            <a:avLst/>
          </a:prstGeom>
          <a:noFill/>
        </p:spPr>
      </p:pic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428596" y="1285860"/>
            <a:ext cx="828680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4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шестую годовщину вывода советских войск из Афганистана открыт памятник воинам-интернационалистам. Скульптура воина-десантника на фоне горного массива свидетельствует о том, как легко жизнь превращается в смерть, живое переходит в неживое. </a:t>
            </a:r>
          </a:p>
          <a:p>
            <a:pPr marL="0" marR="0" lvl="0" indent="454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 мемориальной плите перечислены имена 17 погибших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губкинцев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и стихотворные строки «Пронесется пыль в Афганистане, вихрем чьи-то жизни прихватив…»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785794"/>
            <a:ext cx="51457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+mj-lt"/>
                <a:ea typeface="Times New Roman" pitchFamily="18" charset="0"/>
                <a:cs typeface="Arial" pitchFamily="34" charset="0"/>
              </a:rPr>
              <a:t>Памятник воинам-интернационалистам</a:t>
            </a:r>
            <a:endParaRPr lang="ru-RU" sz="2200" b="1" dirty="0">
              <a:latin typeface="+mj-lt"/>
            </a:endParaRPr>
          </a:p>
        </p:txBody>
      </p:sp>
      <p:pic>
        <p:nvPicPr>
          <p:cNvPr id="43012" name="Picture 4" descr="\\Serv58741\фото для обработки\КОЛЛЕКЦИИ ГКМ\ФОТОГРАФИИ\г.Губкин - архитектура\Памятники\КП 6455. Ф-489. Памятник воинам-афганцам, 1995 г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25278" y="2786058"/>
            <a:ext cx="4405275" cy="300039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286380" y="5857892"/>
            <a:ext cx="34549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Открытие памятника </a:t>
            </a:r>
          </a:p>
          <a:p>
            <a:pPr algn="r"/>
            <a:r>
              <a:rPr lang="ru-RU" sz="1600" dirty="0" smtClean="0"/>
              <a:t>воинам-интернационалистам, 1995 г.</a:t>
            </a:r>
            <a:endParaRPr lang="ru-RU" sz="1600" dirty="0"/>
          </a:p>
        </p:txBody>
      </p:sp>
      <p:pic>
        <p:nvPicPr>
          <p:cNvPr id="8" name="Picture 2" descr="D:\Мои документы\Алтухова\2019 - разработки\Конкурс экскурсовод\иллюстрации к книге\4 - парк\памятник воинам-интернационалистам.JPG"/>
          <p:cNvPicPr>
            <a:picLocks noChangeAspect="1" noChangeArrowheads="1"/>
          </p:cNvPicPr>
          <p:nvPr/>
        </p:nvPicPr>
        <p:blipFill>
          <a:blip r:embed="rId2" cstate="print"/>
          <a:srcRect l="7813"/>
          <a:stretch>
            <a:fillRect/>
          </a:stretch>
        </p:blipFill>
        <p:spPr bwMode="auto">
          <a:xfrm>
            <a:off x="395536" y="3429000"/>
            <a:ext cx="4214842" cy="3046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0724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44034" name="Picture 2" descr="D:\Мои документы\Алтухова\2019 - разработки\Конкурс экскурсовод\иллюстрации к книге\4 - парк\Дом творчества\КП 7612_Клуб комбината КМАру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3786190"/>
            <a:ext cx="4111614" cy="2286016"/>
          </a:xfrm>
          <a:prstGeom prst="rect">
            <a:avLst/>
          </a:prstGeom>
          <a:noFill/>
        </p:spPr>
      </p:pic>
      <p:pic>
        <p:nvPicPr>
          <p:cNvPr id="44037" name="Picture 5" descr="D:\Мои документы\Алтухова\2019 - разработки\Конкурс экскурсовод\иллюстрации к книге\4 - парк\Дом творчества\КП 19004_ Сдвоенные полуколонны на фасаде клуба КМАруда.jpg"/>
          <p:cNvPicPr>
            <a:picLocks noChangeAspect="1" noChangeArrowheads="1"/>
          </p:cNvPicPr>
          <p:nvPr/>
        </p:nvPicPr>
        <p:blipFill>
          <a:blip r:embed="rId3" cstate="print"/>
          <a:srcRect r="5940" b="13776"/>
          <a:stretch>
            <a:fillRect/>
          </a:stretch>
        </p:blipFill>
        <p:spPr bwMode="auto">
          <a:xfrm>
            <a:off x="428596" y="2857496"/>
            <a:ext cx="1047757" cy="1571636"/>
          </a:xfrm>
          <a:prstGeom prst="rect">
            <a:avLst/>
          </a:prstGeom>
          <a:noFill/>
        </p:spPr>
      </p:pic>
      <p:pic>
        <p:nvPicPr>
          <p:cNvPr id="44038" name="Picture 6" descr="D:\Мои документы\Алтухова\2019 - разработки\Конкурс экскурсовод\иллюстрации к книге\4 - парк\Дом творчества\КП 19005_ Колонна в фойе клуба КМАру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14422"/>
            <a:ext cx="1101106" cy="1500198"/>
          </a:xfrm>
          <a:prstGeom prst="rect">
            <a:avLst/>
          </a:prstGeom>
          <a:noFill/>
        </p:spPr>
      </p:pic>
      <p:pic>
        <p:nvPicPr>
          <p:cNvPr id="44039" name="Picture 7" descr="D:\Мои документы\Алтухова\2019 - разработки\Конкурс экскурсовод\иллюстрации к книге\4 - парк\Дом творчества\КП 19006_ Полуколонна в зрительно зале клуба КМАруд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643446"/>
            <a:ext cx="1071570" cy="1467541"/>
          </a:xfrm>
          <a:prstGeom prst="rect">
            <a:avLst/>
          </a:prstGeom>
          <a:noFill/>
        </p:spPr>
      </p:pic>
      <p:pic>
        <p:nvPicPr>
          <p:cNvPr id="44040" name="Picture 8" descr="D:\Мои документы\Алтухова\2019 - разработки\Конкурс экскурсовод\иллюстрации к книге\4 - парк\Дом творчества\КП 19007_ Зрительный зал клуба КМАруд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5000636"/>
            <a:ext cx="2282177" cy="15626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714480" y="642918"/>
            <a:ext cx="614366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+mj-lt"/>
              </a:rPr>
              <a:t>Дворец детского творчества «Юный </a:t>
            </a:r>
            <a:r>
              <a:rPr lang="ru-RU" sz="2200" b="1" dirty="0" err="1" smtClean="0">
                <a:latin typeface="+mj-lt"/>
              </a:rPr>
              <a:t>губкинец</a:t>
            </a:r>
            <a:r>
              <a:rPr lang="ru-RU" sz="2200" b="1" dirty="0" smtClean="0">
                <a:latin typeface="+mj-lt"/>
              </a:rPr>
              <a:t>»</a:t>
            </a:r>
            <a:endParaRPr lang="ru-RU" sz="2200" b="1" dirty="0">
              <a:latin typeface="+mj-lt"/>
            </a:endParaRPr>
          </a:p>
        </p:txBody>
      </p:sp>
      <p:pic>
        <p:nvPicPr>
          <p:cNvPr id="44041" name="Picture 9" descr="D:\Мои документы\Алтухова\2019 - разработки\Конкурс экскурсовод\иллюстрации к книге\4 - парк\Дом творчества\Дворец_.JPG"/>
          <p:cNvPicPr>
            <a:picLocks noChangeAspect="1" noChangeArrowheads="1"/>
          </p:cNvPicPr>
          <p:nvPr/>
        </p:nvPicPr>
        <p:blipFill>
          <a:blip r:embed="rId7" cstate="print"/>
          <a:srcRect l="4488" b="12425"/>
          <a:stretch>
            <a:fillRect/>
          </a:stretch>
        </p:blipFill>
        <p:spPr bwMode="auto">
          <a:xfrm>
            <a:off x="5357818" y="2428868"/>
            <a:ext cx="3326220" cy="203195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643042" y="1071546"/>
            <a:ext cx="70723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   Клуб комбината «</a:t>
            </a:r>
            <a:r>
              <a:rPr lang="ru-RU" sz="1600" dirty="0" err="1" smtClean="0"/>
              <a:t>КМАруда</a:t>
            </a:r>
            <a:r>
              <a:rPr lang="ru-RU" sz="1600" dirty="0" smtClean="0"/>
              <a:t>» был центром культурной жизни Губкина. Это здание - красивейшее в городе. По решению Курского облисполкома проект клуба в Губкине был выдвинут на Всероссийский конкурс лучших зданий, построенных в 1953 году. В 1970 году здание отдали под Дворец пионеров. Здесь удалось практически полностью сохранить первоначальный архитектурный облик,  а главное – </a:t>
            </a:r>
          </a:p>
          <a:p>
            <a:pPr algn="just"/>
            <a:r>
              <a:rPr lang="ru-RU" sz="1600" dirty="0" smtClean="0"/>
              <a:t>дух творчества, культуры, любви к</a:t>
            </a:r>
          </a:p>
          <a:p>
            <a:pPr algn="just"/>
            <a:r>
              <a:rPr lang="ru-RU" sz="1600" dirty="0" smtClean="0"/>
              <a:t> прекрасному.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6072206"/>
            <a:ext cx="34503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/>
              <a:t>Клуб комбината «</a:t>
            </a:r>
            <a:r>
              <a:rPr lang="ru-RU" sz="1600" dirty="0" err="1" smtClean="0"/>
              <a:t>КМАруда</a:t>
            </a:r>
            <a:r>
              <a:rPr lang="ru-RU" sz="1600" dirty="0" smtClean="0"/>
              <a:t>» , 1950 гг.</a:t>
            </a:r>
            <a:endParaRPr lang="ru-RU" sz="1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72132" y="4429132"/>
            <a:ext cx="31432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/>
              <a:t>Дворец детского творчества «Юный </a:t>
            </a:r>
            <a:r>
              <a:rPr lang="ru-RU" sz="1600" dirty="0" err="1" smtClean="0"/>
              <a:t>губкинец</a:t>
            </a:r>
            <a:r>
              <a:rPr lang="ru-RU" sz="1600" dirty="0" smtClean="0"/>
              <a:t>», 2010 гг.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Ирина\Desktop\иллюстрации к книге\5 - МИСиС = кинотеартр\КП 745_ Улица комсомольска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143248"/>
            <a:ext cx="5143536" cy="3328563"/>
          </a:xfrm>
          <a:prstGeom prst="rect">
            <a:avLst/>
          </a:prstGeom>
          <a:noFill/>
        </p:spPr>
      </p:pic>
      <p:pic>
        <p:nvPicPr>
          <p:cNvPr id="34819" name="Picture 3" descr="C:\Users\Ирина\Desktop\иллюстрации к книге\5 - МИСиС = кинотеартр\КП 4098_ Здание ВЗП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857232"/>
            <a:ext cx="5505480" cy="3935558"/>
          </a:xfrm>
          <a:prstGeom prst="rect">
            <a:avLst/>
          </a:prstGeom>
          <a:noFill/>
        </p:spPr>
      </p:pic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1428729" y="370322"/>
            <a:ext cx="612989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Arial" pitchFamily="34" charset="0"/>
              </a:rPr>
              <a:t>Губкинский</a:t>
            </a:r>
            <a:r>
              <a:rPr kumimoji="0" lang="ru-RU" sz="2200" b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Arial" pitchFamily="34" charset="0"/>
              </a:rPr>
              <a:t> филиал </a:t>
            </a:r>
            <a:r>
              <a:rPr kumimoji="0" lang="ru-RU" sz="2200" b="1" u="none" strike="noStrike" cap="none" normalizeH="0" baseline="0" dirty="0" err="1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Arial" pitchFamily="34" charset="0"/>
              </a:rPr>
              <a:t>МИСиС</a:t>
            </a:r>
            <a:endParaRPr kumimoji="0" lang="ru-RU" sz="2200" b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4929198"/>
            <a:ext cx="33575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err="1" smtClean="0"/>
              <a:t>Губкинский</a:t>
            </a:r>
            <a:r>
              <a:rPr lang="ru-RU" sz="1600" b="1" dirty="0" smtClean="0"/>
              <a:t> факультет горного дела </a:t>
            </a:r>
            <a:r>
              <a:rPr lang="ru-RU" sz="1600" b="1" dirty="0" err="1" smtClean="0"/>
              <a:t>МИСиСа</a:t>
            </a:r>
            <a:r>
              <a:rPr lang="ru-RU" sz="1600" b="1" dirty="0" smtClean="0"/>
              <a:t> – ведущего вуза страны по подготовке инженерных и научных кадров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2714620"/>
            <a:ext cx="2357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Улица Комсомольская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3" descr="C:\Users\Ирина\Desktop\иллюстрации к книге\5 - МИСиС = кинотеартр\КП 19402_ Кинотеатр. 40-й Октябрь.jpg"/>
          <p:cNvPicPr>
            <a:picLocks noChangeAspect="1" noChangeArrowheads="1"/>
          </p:cNvPicPr>
          <p:nvPr/>
        </p:nvPicPr>
        <p:blipFill>
          <a:blip r:embed="rId2" cstate="print"/>
          <a:srcRect l="12282" t="2524" r="3987" b="5096"/>
          <a:stretch>
            <a:fillRect/>
          </a:stretch>
        </p:blipFill>
        <p:spPr bwMode="auto">
          <a:xfrm rot="16200000">
            <a:off x="2380467" y="-237382"/>
            <a:ext cx="4597381" cy="6786610"/>
          </a:xfrm>
          <a:prstGeom prst="rect">
            <a:avLst/>
          </a:prstGeom>
          <a:noFill/>
        </p:spPr>
      </p:pic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3000364" y="357166"/>
            <a:ext cx="312123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effectLst/>
                <a:latin typeface="+mj-lt"/>
                <a:ea typeface="Times New Roman" pitchFamily="18" charset="0"/>
                <a:cs typeface="Arial" pitchFamily="34" charset="0"/>
              </a:rPr>
              <a:t>Кинотеатр «Россия»</a:t>
            </a:r>
            <a:endParaRPr kumimoji="0" lang="ru-RU" sz="2200" b="0" u="none" strike="noStrike" cap="none" normalizeH="0" baseline="0" dirty="0" smtClean="0">
              <a:ln>
                <a:noFill/>
              </a:ln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14414" y="5500702"/>
            <a:ext cx="70009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/>
              <a:t>На ул. Чайковского в 1957 году к юбилею революции построен кинотеатр, получивший название «40-й Октябрь». </a:t>
            </a:r>
          </a:p>
          <a:p>
            <a:r>
              <a:rPr lang="ru-RU" sz="1600" b="1" dirty="0" smtClean="0"/>
              <a:t>По красоте – это второе здание после Дворца детского творчества. 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Ирина\Desktop\иллюстрации к книге\5 - МИСиС = кинотеартр\памятн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2214554"/>
            <a:ext cx="3143232" cy="4190976"/>
          </a:xfrm>
          <a:prstGeom prst="rect">
            <a:avLst/>
          </a:prstGeom>
          <a:noFill/>
        </p:spPr>
      </p:pic>
      <p:pic>
        <p:nvPicPr>
          <p:cNvPr id="49155" name="Picture 3" descr="C:\Users\Ирина\Desktop\иллюстрации к книге\5 - МИСиС = кинотеартр\КП 6379_ Памятник в сквере Геро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406" y="714356"/>
            <a:ext cx="3206338" cy="5740023"/>
          </a:xfrm>
          <a:prstGeom prst="rect">
            <a:avLst/>
          </a:prstGeom>
          <a:noFill/>
        </p:spPr>
      </p:pic>
      <p:sp>
        <p:nvSpPr>
          <p:cNvPr id="49156" name="Rectangle 4"/>
          <p:cNvSpPr>
            <a:spLocks noChangeArrowheads="1"/>
          </p:cNvSpPr>
          <p:nvPr/>
        </p:nvSpPr>
        <p:spPr bwMode="auto">
          <a:xfrm>
            <a:off x="3786182" y="357166"/>
            <a:ext cx="225728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Сквер Героев</a:t>
            </a:r>
            <a:endParaRPr kumimoji="0" lang="ru-RU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857232"/>
            <a:ext cx="50006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На перекрестке улиц Советской и Ленина находится братская могила, над которой горит вечный огонь. Здесь перезахоронены останки советских воинов, погибших в боях за город в начале февраля 1943 года. 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2403681" y="298884"/>
            <a:ext cx="433663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Центральная площадь города</a:t>
            </a:r>
            <a:endParaRPr kumimoji="0" lang="ru-RU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0178" name="Picture 2" descr="C:\Users\Ирина\Desktop\иллюстрации к книге\6 - центральная площадь\КП 18404_ ДК горняк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071810"/>
            <a:ext cx="4643470" cy="3283582"/>
          </a:xfrm>
          <a:prstGeom prst="rect">
            <a:avLst/>
          </a:prstGeom>
          <a:noFill/>
        </p:spPr>
      </p:pic>
      <p:pic>
        <p:nvPicPr>
          <p:cNvPr id="50179" name="Picture 3" descr="C:\Users\Ирина\Desktop\иллюстрации к книге\6 - центральная площадь\IMG_8971.jpg"/>
          <p:cNvPicPr>
            <a:picLocks noChangeAspect="1" noChangeArrowheads="1"/>
          </p:cNvPicPr>
          <p:nvPr/>
        </p:nvPicPr>
        <p:blipFill>
          <a:blip r:embed="rId3" cstate="print"/>
          <a:srcRect r="-202" b="8971"/>
          <a:stretch>
            <a:fillRect/>
          </a:stretch>
        </p:blipFill>
        <p:spPr bwMode="auto">
          <a:xfrm>
            <a:off x="3286116" y="857232"/>
            <a:ext cx="5429288" cy="328614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72066" y="4214818"/>
            <a:ext cx="3643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Открытый в 1970 году Дворец культуры горняков стал самым красивым и благоустроенным дворцом в Белгородской области.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20281" y="357166"/>
            <a:ext cx="433663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ea typeface="Times New Roman" pitchFamily="18" charset="0"/>
                <a:cs typeface="Arial" pitchFamily="34" charset="0"/>
              </a:rPr>
              <a:t>Центральная площадь города</a:t>
            </a:r>
            <a:endParaRPr lang="ru-RU" sz="2200" dirty="0" smtClean="0"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142984"/>
            <a:ext cx="40719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Памятник В.И. Ленину установлен </a:t>
            </a:r>
          </a:p>
          <a:p>
            <a:r>
              <a:rPr lang="ru-RU" b="1" dirty="0" smtClean="0"/>
              <a:t>на месте, где первоначально стоял бюст И.М. Губкина. </a:t>
            </a:r>
            <a:endParaRPr lang="ru-RU" b="1" dirty="0"/>
          </a:p>
        </p:txBody>
      </p:sp>
      <p:pic>
        <p:nvPicPr>
          <p:cNvPr id="51202" name="Picture 2" descr="C:\Users\Ирина\Desktop\иллюстрации к книге\6 - центральная площадь\КП 8638_ Бюст Губки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3357562"/>
            <a:ext cx="4795629" cy="3003511"/>
          </a:xfrm>
          <a:prstGeom prst="rect">
            <a:avLst/>
          </a:prstGeom>
          <a:noFill/>
        </p:spPr>
      </p:pic>
      <p:pic>
        <p:nvPicPr>
          <p:cNvPr id="51203" name="Picture 3" descr="C:\Users\Ирина\Desktop\иллюстрации к книге\6 - центральная площадь\КП 6382_ Памятник Ленин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000108"/>
            <a:ext cx="4252938" cy="3162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357166"/>
            <a:ext cx="53006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+mj-lt"/>
              </a:rPr>
              <a:t>Копер первого ствола шахты им. Губкина</a:t>
            </a:r>
            <a:endParaRPr lang="ru-RU" sz="2200" b="1" dirty="0">
              <a:latin typeface="+mj-lt"/>
            </a:endParaRPr>
          </a:p>
        </p:txBody>
      </p:sp>
      <p:pic>
        <p:nvPicPr>
          <p:cNvPr id="52226" name="Picture 2" descr="C:\Users\Ирина\Desktop\иллюстрации к книге\6 - центральная площадь\2ц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3286124"/>
            <a:ext cx="6286544" cy="3143272"/>
          </a:xfrm>
          <a:prstGeom prst="rect">
            <a:avLst/>
          </a:prstGeom>
          <a:noFill/>
        </p:spPr>
      </p:pic>
      <p:pic>
        <p:nvPicPr>
          <p:cNvPr id="52227" name="Picture 3" descr="C:\Users\Ирина\Desktop\иллюстрации к книге\6 - центральная площадь\первенец КМ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5051179" cy="33575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14810" y="285728"/>
            <a:ext cx="19027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i="1" dirty="0" smtClean="0">
                <a:latin typeface="+mj-lt"/>
              </a:rPr>
              <a:t>От истоков…</a:t>
            </a:r>
            <a:endParaRPr lang="ru-RU" sz="2200" i="1" dirty="0">
              <a:latin typeface="+mj-lt"/>
            </a:endParaRPr>
          </a:p>
        </p:txBody>
      </p:sp>
      <p:pic>
        <p:nvPicPr>
          <p:cNvPr id="16387" name="Picture 3" descr="D:\Мои документы\Алтухова\2019 - разработки\Конкурс экскурсовод\Копия Карта-схема Бел об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643182"/>
            <a:ext cx="5977198" cy="4071966"/>
          </a:xfrm>
          <a:prstGeom prst="rect">
            <a:avLst/>
          </a:prstGeom>
          <a:noFill/>
        </p:spPr>
      </p:pic>
      <p:pic>
        <p:nvPicPr>
          <p:cNvPr id="16389" name="Picture 5" descr="D:\Мои документы\Алтухова\2019 - разработки\Конкурс экскурсовод\иллюстрации к книге\2 - от истоков\КП 15720_ Портрет Иноходце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357166"/>
            <a:ext cx="2020766" cy="2714644"/>
          </a:xfrm>
          <a:prstGeom prst="rect">
            <a:avLst/>
          </a:prstGeom>
          <a:noFill/>
        </p:spPr>
      </p:pic>
      <p:pic>
        <p:nvPicPr>
          <p:cNvPr id="16391" name="Picture 7" descr="D:\Мои документы\Алтухова\2019 - разработки\Конкурс экскурсовод\иллюстрации к книге\2 - от истоков\НВ 6540_ Губкин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66"/>
            <a:ext cx="3676650" cy="273843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6786578" y="3143248"/>
            <a:ext cx="2143140" cy="1214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Академик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П.Б. Иноходцев,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первооткрыватель КМА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3143248"/>
            <a:ext cx="321471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Академик И.М.Губкин, руководитель исследований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на КМА в 1920-1939 гг.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C:\Users\Ирина\Desktop\иллюстрации к книге\7 - сквер Шахтерской славы\сквер шахтерской сла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2928958" cy="3846799"/>
          </a:xfrm>
          <a:prstGeom prst="rect">
            <a:avLst/>
          </a:prstGeom>
          <a:noFill/>
        </p:spPr>
      </p:pic>
      <p:sp>
        <p:nvSpPr>
          <p:cNvPr id="53249" name="Rectangle 1"/>
          <p:cNvSpPr>
            <a:spLocks noChangeArrowheads="1"/>
          </p:cNvSpPr>
          <p:nvPr/>
        </p:nvSpPr>
        <p:spPr bwMode="auto">
          <a:xfrm>
            <a:off x="2711234" y="227446"/>
            <a:ext cx="372153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Сквер Шахтерской славы</a:t>
            </a:r>
            <a:endParaRPr kumimoji="0" lang="ru-RU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3250" name="Picture 2" descr="C:\Users\Ирина\Desktop\иллюстрации к книге\7 - сквер Шахтерской славы\НВ 9026_ Сквер Шахтерской слав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3857628"/>
            <a:ext cx="4214842" cy="2697390"/>
          </a:xfrm>
          <a:prstGeom prst="rect">
            <a:avLst/>
          </a:prstGeom>
          <a:noFill/>
        </p:spPr>
      </p:pic>
      <p:pic>
        <p:nvPicPr>
          <p:cNvPr id="53252" name="Picture 4" descr="C:\Users\Ирина\Desktop\иллюстрации к книге\7 - сквер Шахтерской славы\памятник погибшим воинам горнякам  в сквере шахтер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2285992"/>
            <a:ext cx="4000528" cy="265920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28992" y="785794"/>
            <a:ext cx="52149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2000 году открыт музей под открытым небом «Шахтерская слава». В центре сквера стоит стела трудовой славы комбината «</a:t>
            </a:r>
            <a:r>
              <a:rPr lang="ru-RU" b="1" dirty="0" err="1" smtClean="0"/>
              <a:t>КМАруда</a:t>
            </a:r>
            <a:r>
              <a:rPr lang="ru-RU" b="1" dirty="0" smtClean="0"/>
              <a:t>» и выставлены макеты и образцы горного оборудования.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500063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В состав музея вошел памятник горнякам-первопроходцам КМА, погибшим на фронтах Великой Отечественной войны.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1004741" y="227446"/>
            <a:ext cx="7134517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История улицы Лазарева как отражение истории города</a:t>
            </a:r>
            <a:endParaRPr kumimoji="0" lang="ru-RU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4274" name="Picture 2" descr="C:\Users\Ирина\Desktop\иллюстрации к книге\8 - улица Лазарева\памятник Лазарев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857232"/>
            <a:ext cx="3429024" cy="5148562"/>
          </a:xfrm>
          <a:prstGeom prst="rect">
            <a:avLst/>
          </a:prstGeom>
          <a:noFill/>
        </p:spPr>
      </p:pic>
      <p:pic>
        <p:nvPicPr>
          <p:cNvPr id="54275" name="Picture 3" descr="C:\Users\Ирина\Desktop\иллюстрации к книге\8 - улица Лазарева\фонта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786058"/>
            <a:ext cx="5570218" cy="37316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857620" y="785794"/>
            <a:ext cx="492922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Одна из красивейших улиц  - улица Лазарева. Ее строительство началось в 1970 годы на месте  оврага. </a:t>
            </a:r>
          </a:p>
          <a:p>
            <a:pPr algn="just"/>
            <a:r>
              <a:rPr lang="ru-RU" b="1" dirty="0" smtClean="0"/>
              <a:t>    Свое название улица получила в сентябре 1981 г., когда в честь 50-летия освоения КМА был установлен памятник академику П.П. Лазареву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728" y="285728"/>
            <a:ext cx="70723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latin typeface="+mj-lt"/>
                <a:ea typeface="Times New Roman" pitchFamily="18" charset="0"/>
                <a:cs typeface="Arial" pitchFamily="34" charset="0"/>
              </a:rPr>
              <a:t>История улицы Лазарева как отражение истории города</a:t>
            </a:r>
            <a:endParaRPr lang="ru-RU" sz="2200" dirty="0" smtClean="0">
              <a:latin typeface="+mj-lt"/>
              <a:cs typeface="Arial" pitchFamily="34" charset="0"/>
            </a:endParaRPr>
          </a:p>
        </p:txBody>
      </p:sp>
      <p:pic>
        <p:nvPicPr>
          <p:cNvPr id="55298" name="Picture 2" descr="C:\Users\Ирина\Desktop\иллюстрации к книге\8 - улица Лазарева\Открытие стелы советско-болгарской дружбы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2844936" cy="4000528"/>
          </a:xfrm>
          <a:prstGeom prst="rect">
            <a:avLst/>
          </a:prstGeom>
          <a:noFill/>
        </p:spPr>
      </p:pic>
      <p:pic>
        <p:nvPicPr>
          <p:cNvPr id="55299" name="Picture 3" descr="C:\Users\Ирина\Desktop\иллюстрации к книге\8 - улица Лазарева\IMG_52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2643182"/>
            <a:ext cx="2649451" cy="397666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286116" y="857232"/>
            <a:ext cx="5143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В 1981 г. открыта стела в честь советско-болгарской дружбы. Она создана руками болгарских строителей. </a:t>
            </a:r>
          </a:p>
          <a:p>
            <a:pPr algn="just"/>
            <a:r>
              <a:rPr lang="ru-RU" b="1" dirty="0" smtClean="0"/>
              <a:t>       Стела установлена в знак благодарности за освобождение Болгарии во время Великой Отечественной войны. </a:t>
            </a:r>
            <a:endParaRPr lang="ru-RU" b="1" dirty="0"/>
          </a:p>
        </p:txBody>
      </p:sp>
      <p:pic>
        <p:nvPicPr>
          <p:cNvPr id="55300" name="Picture 4" descr="C:\Users\Ирина\Desktop\иллюстрации к книге\Открытие Стелы труженникам тыла. г. Губкин. 8 мая 2013 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2643181"/>
            <a:ext cx="2857520" cy="40120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2928926" y="214290"/>
            <a:ext cx="324037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Микрорайон Журавлики</a:t>
            </a:r>
            <a:endParaRPr kumimoji="0" lang="ru-RU" sz="2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pic>
        <p:nvPicPr>
          <p:cNvPr id="56322" name="Picture 2" descr="C:\Users\Ирина\Desktop\иллюстрации к книге\9 - Журавлики\Журавлики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496"/>
            <a:ext cx="5331817" cy="3571900"/>
          </a:xfrm>
          <a:prstGeom prst="rect">
            <a:avLst/>
          </a:prstGeom>
          <a:noFill/>
        </p:spPr>
      </p:pic>
      <p:pic>
        <p:nvPicPr>
          <p:cNvPr id="56323" name="Picture 3" descr="C:\Users\Ирина\Desktop\иллюстрации к книге\Кристал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714356"/>
            <a:ext cx="4152912" cy="2782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928670"/>
            <a:ext cx="4214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    Микрорайон Журавлики начал застраиваться в начале 1980-х годов для работников </a:t>
            </a:r>
            <a:r>
              <a:rPr lang="ru-RU" b="1" dirty="0" err="1" smtClean="0"/>
              <a:t>ЛГОКа</a:t>
            </a:r>
            <a:r>
              <a:rPr lang="ru-RU" b="1" dirty="0" smtClean="0"/>
              <a:t>. Это самый молодой микрорайон по возрасту жителей. </a:t>
            </a:r>
            <a:endParaRPr lang="ru-RU" b="1" dirty="0"/>
          </a:p>
        </p:txBody>
      </p:sp>
      <p:pic>
        <p:nvPicPr>
          <p:cNvPr id="56324" name="Picture 4" descr="C:\Users\Ирина\Desktop\иллюстрации к книге\9 - Журавлики\бюст Пушк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143248"/>
            <a:ext cx="246461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77862" y="428604"/>
            <a:ext cx="32403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200" b="1" dirty="0" smtClean="0">
                <a:ea typeface="Times New Roman" pitchFamily="18" charset="0"/>
                <a:cs typeface="Arial" pitchFamily="34" charset="0"/>
              </a:rPr>
              <a:t>Микрорайон Журавлики</a:t>
            </a:r>
            <a:endParaRPr lang="ru-RU" sz="2200" dirty="0" smtClean="0">
              <a:cs typeface="Arial" pitchFamily="34" charset="0"/>
            </a:endParaRPr>
          </a:p>
        </p:txBody>
      </p:sp>
      <p:pic>
        <p:nvPicPr>
          <p:cNvPr id="57346" name="Picture 2" descr="C:\Users\Ирина\Desktop\иллюстрации к книге\9 - Журавлики\НВ 4281_ Спасо-Преображенский соб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5" y="2571744"/>
            <a:ext cx="5518879" cy="3711589"/>
          </a:xfrm>
          <a:prstGeom prst="rect">
            <a:avLst/>
          </a:prstGeom>
          <a:noFill/>
        </p:spPr>
      </p:pic>
      <p:pic>
        <p:nvPicPr>
          <p:cNvPr id="57347" name="Picture 3" descr="C:\Users\Ирина\Desktop\иллюстрации к книге\9 - Журавлики\IMG_46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00108"/>
            <a:ext cx="4071966" cy="271294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034" y="1071546"/>
            <a:ext cx="4000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/>
              <a:t>        </a:t>
            </a:r>
            <a:r>
              <a:rPr lang="ru-RU" b="1" dirty="0" err="1" smtClean="0"/>
              <a:t>Спасо-Преображенский</a:t>
            </a:r>
            <a:r>
              <a:rPr lang="ru-RU" b="1" dirty="0" smtClean="0"/>
              <a:t> собор органично вошел в современный облик города и стал неотъемлемой частью панорамы новостроек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Мои документы\Алтухова\2019 - разработки\Конкурс экскурсовод\иллюстрации к книге\2 - от истоков\НВ 2672_1_Шахтная площад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8640"/>
            <a:ext cx="3676650" cy="2678113"/>
          </a:xfrm>
          <a:prstGeom prst="rect">
            <a:avLst/>
          </a:prstGeom>
          <a:noFill/>
        </p:spPr>
      </p:pic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4644008" y="2852936"/>
          <a:ext cx="2948517" cy="3888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Документ" r:id="rId5" imgW="6046756" imgH="8223787" progId="Word.Document.8">
                  <p:embed/>
                </p:oleObj>
              </mc:Choice>
              <mc:Fallback>
                <p:oleObj name="Документ" r:id="rId5" imgW="6046756" imgH="8223787" progId="Word.Document.8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852936"/>
                        <a:ext cx="2948517" cy="3888432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5536" y="2852937"/>
            <a:ext cx="380309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Шахтная площадка у </a:t>
            </a:r>
            <a:r>
              <a:rPr lang="ru-RU" sz="1600" dirty="0" err="1" smtClean="0"/>
              <a:t>с.Коробково</a:t>
            </a:r>
            <a:r>
              <a:rPr lang="ru-RU" sz="1600" dirty="0" smtClean="0"/>
              <a:t>, 1931 г.</a:t>
            </a:r>
          </a:p>
          <a:p>
            <a:endParaRPr lang="ru-RU" dirty="0"/>
          </a:p>
        </p:txBody>
      </p:sp>
      <p:pic>
        <p:nvPicPr>
          <p:cNvPr id="17412" name="Picture 4" descr="D:\Мои документы\Алтухова\2019 - разработки\Конкурс экскурсовод\иллюстрации к книге\КП 7618. Ф-450. Вид на комбинат КМАруда. 1959 г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3356992"/>
            <a:ext cx="3666059" cy="26548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3568" y="6237312"/>
            <a:ext cx="33594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Вид на поселок  Губкин, </a:t>
            </a:r>
            <a:r>
              <a:rPr lang="ru-RU" sz="1600" dirty="0" err="1" smtClean="0"/>
              <a:t>нач</a:t>
            </a:r>
            <a:r>
              <a:rPr lang="ru-RU" sz="1600" dirty="0" smtClean="0"/>
              <a:t>. 1950 гг.</a:t>
            </a:r>
            <a:endParaRPr lang="ru-RU" sz="16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960" y="260648"/>
            <a:ext cx="3631657" cy="2492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O:\inform\okulova\ФОТО\Символика\Герб Губкина  обновленный 20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7067" y="1643050"/>
            <a:ext cx="321225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D:\Мои документы\Алтухова\2019 - разработки\Конкурс экскурсовод\иллюстрации к книге\КП 22092. Бантюков Н.Т. 1980 г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643050"/>
            <a:ext cx="1857388" cy="265898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4286256"/>
            <a:ext cx="22124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Н.Т. </a:t>
            </a:r>
            <a:r>
              <a:rPr lang="ru-RU" sz="1600" dirty="0" err="1" smtClean="0"/>
              <a:t>Бантюков</a:t>
            </a:r>
            <a:r>
              <a:rPr lang="ru-RU" sz="1600" dirty="0" smtClean="0"/>
              <a:t>, </a:t>
            </a:r>
          </a:p>
          <a:p>
            <a:pPr algn="ctr"/>
            <a:r>
              <a:rPr lang="ru-RU" sz="1600" dirty="0" smtClean="0"/>
              <a:t>заслуженный </a:t>
            </a:r>
          </a:p>
          <a:p>
            <a:pPr algn="ctr"/>
            <a:r>
              <a:rPr lang="ru-RU" sz="1600" dirty="0" smtClean="0"/>
              <a:t>работник культуры РФ, </a:t>
            </a:r>
          </a:p>
          <a:p>
            <a:pPr algn="ctr"/>
            <a:r>
              <a:rPr lang="ru-RU" sz="1600" dirty="0" smtClean="0"/>
              <a:t>автор герба г.Губкина</a:t>
            </a:r>
            <a:endParaRPr lang="ru-RU" sz="1600" dirty="0"/>
          </a:p>
        </p:txBody>
      </p:sp>
      <p:sp>
        <p:nvSpPr>
          <p:cNvPr id="5" name="Прямоугольная выноска 4"/>
          <p:cNvSpPr/>
          <p:nvPr/>
        </p:nvSpPr>
        <p:spPr>
          <a:xfrm>
            <a:off x="6215074" y="2143116"/>
            <a:ext cx="2357454" cy="785818"/>
          </a:xfrm>
          <a:prstGeom prst="wedgeRectCallout">
            <a:avLst>
              <a:gd name="adj1" fmla="val -85906"/>
              <a:gd name="adj2" fmla="val 4734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/>
          </a:p>
        </p:txBody>
      </p:sp>
      <p:sp>
        <p:nvSpPr>
          <p:cNvPr id="6" name="TextBox 5"/>
          <p:cNvSpPr txBox="1"/>
          <p:nvPr/>
        </p:nvSpPr>
        <p:spPr>
          <a:xfrm>
            <a:off x="3143240" y="357166"/>
            <a:ext cx="47982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dirty="0" smtClean="0"/>
              <a:t>Герб города Губкина – </a:t>
            </a:r>
          </a:p>
          <a:p>
            <a:pPr algn="ctr"/>
            <a:r>
              <a:rPr lang="ru-RU" sz="2200" dirty="0" smtClean="0"/>
              <a:t>отражение богатств </a:t>
            </a:r>
            <a:r>
              <a:rPr lang="ru-RU" sz="2200" dirty="0" err="1" smtClean="0"/>
              <a:t>Губкинской</a:t>
            </a:r>
            <a:r>
              <a:rPr lang="ru-RU" sz="2200" dirty="0" smtClean="0"/>
              <a:t> земли</a:t>
            </a:r>
            <a:endParaRPr lang="ru-RU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6215074" y="2143116"/>
            <a:ext cx="221131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500" dirty="0" smtClean="0"/>
              <a:t>Золотой колос – символ </a:t>
            </a:r>
          </a:p>
          <a:p>
            <a:r>
              <a:rPr lang="ru-RU" sz="1500" dirty="0" smtClean="0"/>
              <a:t>развитого </a:t>
            </a:r>
            <a:r>
              <a:rPr lang="ru-RU" sz="1500" dirty="0" err="1" smtClean="0"/>
              <a:t>агропромыш</a:t>
            </a:r>
            <a:r>
              <a:rPr lang="ru-RU" sz="1500" dirty="0" smtClean="0"/>
              <a:t>-</a:t>
            </a:r>
          </a:p>
          <a:p>
            <a:r>
              <a:rPr lang="ru-RU" sz="1500" dirty="0" smtClean="0"/>
              <a:t>ленного производства</a:t>
            </a:r>
            <a:endParaRPr lang="ru-RU" sz="1500" dirty="0"/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6215074" y="3143248"/>
            <a:ext cx="2357454" cy="714380"/>
          </a:xfrm>
          <a:prstGeom prst="wedgeRectCallout">
            <a:avLst>
              <a:gd name="adj1" fmla="val -113277"/>
              <a:gd name="adj2" fmla="val -370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286512" y="3071810"/>
            <a:ext cx="21762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Черный треугольник – </a:t>
            </a:r>
          </a:p>
          <a:p>
            <a:r>
              <a:rPr lang="ru-RU" sz="1600" dirty="0" smtClean="0"/>
              <a:t>знак, обозначающий </a:t>
            </a:r>
          </a:p>
          <a:p>
            <a:r>
              <a:rPr lang="ru-RU" sz="1600" dirty="0" smtClean="0"/>
              <a:t>железо</a:t>
            </a:r>
            <a:endParaRPr lang="ru-RU" sz="1600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6215074" y="4071942"/>
            <a:ext cx="2357454" cy="1000132"/>
          </a:xfrm>
          <a:prstGeom prst="wedgeRectCallout">
            <a:avLst>
              <a:gd name="adj1" fmla="val -129674"/>
              <a:gd name="adj2" fmla="val -666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215074" y="4071942"/>
            <a:ext cx="24280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Красно-белая стрелка, </a:t>
            </a:r>
          </a:p>
          <a:p>
            <a:r>
              <a:rPr lang="ru-RU" sz="1600" dirty="0" smtClean="0"/>
              <a:t>отклоняющаяся от </a:t>
            </a:r>
          </a:p>
          <a:p>
            <a:r>
              <a:rPr lang="ru-RU" sz="1600" dirty="0" smtClean="0"/>
              <a:t>стандартного положения </a:t>
            </a:r>
          </a:p>
          <a:p>
            <a:r>
              <a:rPr lang="ru-RU" sz="1600" dirty="0" smtClean="0"/>
              <a:t>север-юг</a:t>
            </a:r>
            <a:endParaRPr lang="ru-RU" sz="1600" dirty="0"/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6215074" y="5286388"/>
            <a:ext cx="2357454" cy="857256"/>
          </a:xfrm>
          <a:prstGeom prst="wedgeRectCallout">
            <a:avLst>
              <a:gd name="adj1" fmla="val -117059"/>
              <a:gd name="adj2" fmla="val -11020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215074" y="5286388"/>
            <a:ext cx="246157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Красно-синий полукруг </a:t>
            </a:r>
          </a:p>
          <a:p>
            <a:r>
              <a:rPr lang="ru-RU" sz="1600" dirty="0" smtClean="0"/>
              <a:t>символизирует магнит и </a:t>
            </a:r>
          </a:p>
          <a:p>
            <a:r>
              <a:rPr lang="ru-RU" sz="1600" dirty="0" smtClean="0"/>
              <a:t>служит контуром компаса</a:t>
            </a:r>
            <a:endParaRPr lang="ru-RU" sz="1600" dirty="0"/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6215074" y="1428736"/>
            <a:ext cx="2357454" cy="571504"/>
          </a:xfrm>
          <a:prstGeom prst="wedgeRectCallout">
            <a:avLst>
              <a:gd name="adj1" fmla="val -157294"/>
              <a:gd name="adj2" fmla="val 342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6215074" y="1428736"/>
            <a:ext cx="21362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Герб </a:t>
            </a:r>
          </a:p>
          <a:p>
            <a:r>
              <a:rPr lang="ru-RU" sz="1600" dirty="0" smtClean="0"/>
              <a:t>Белгородской области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214290"/>
            <a:ext cx="732732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35842" name="Picture 2" descr="D:\Мои документы\Алтухова\2019 - разработки\Конкурс экскурсовод\иллюстрации к книге\3 - Усадьба Коробковых\герб Коробковых.jpg"/>
          <p:cNvPicPr>
            <a:picLocks noChangeAspect="1" noChangeArrowheads="1"/>
          </p:cNvPicPr>
          <p:nvPr/>
        </p:nvPicPr>
        <p:blipFill>
          <a:blip r:embed="rId2" cstate="print"/>
          <a:srcRect r="15840" b="21195"/>
          <a:stretch>
            <a:fillRect/>
          </a:stretch>
        </p:blipFill>
        <p:spPr bwMode="auto">
          <a:xfrm>
            <a:off x="571472" y="2428868"/>
            <a:ext cx="3412527" cy="4016867"/>
          </a:xfrm>
          <a:prstGeom prst="rect">
            <a:avLst/>
          </a:prstGeom>
          <a:noFill/>
        </p:spPr>
      </p:pic>
      <p:pic>
        <p:nvPicPr>
          <p:cNvPr id="35843" name="Picture 3" descr="D:\Мои документы\Алтухова\2019 - разработки\Конкурс экскурсовод\иллюстрации к книге\3 - Усадьба Коробковых\КП 7605_7-летняя школа №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071546"/>
            <a:ext cx="2938457" cy="2218209"/>
          </a:xfrm>
          <a:prstGeom prst="rect">
            <a:avLst/>
          </a:prstGeom>
          <a:noFill/>
        </p:spPr>
      </p:pic>
      <p:pic>
        <p:nvPicPr>
          <p:cNvPr id="35844" name="Picture 4" descr="D:\Мои документы\Алтухова\2019 - разработки\Конкурс экскурсовод\иллюстрации к книге\3 - Усадьба Коробковых\Дом Коробковых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643314"/>
            <a:ext cx="3936992" cy="221455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214942" y="3214686"/>
            <a:ext cx="32723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Школа в доме Коробковых, 1950 гг.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4786314" y="5857892"/>
            <a:ext cx="4000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Детский православный </a:t>
            </a:r>
            <a:r>
              <a:rPr lang="ru-RU" sz="1600" dirty="0" err="1" smtClean="0"/>
              <a:t>досуговый</a:t>
            </a:r>
            <a:r>
              <a:rPr lang="ru-RU" sz="1600" dirty="0" smtClean="0"/>
              <a:t> центр </a:t>
            </a:r>
          </a:p>
          <a:p>
            <a:r>
              <a:rPr lang="ru-RU" sz="1600" dirty="0" smtClean="0"/>
              <a:t>во имя </a:t>
            </a:r>
            <a:r>
              <a:rPr lang="ru-RU" sz="1600" dirty="0" err="1" smtClean="0"/>
              <a:t>Иосафа</a:t>
            </a:r>
            <a:r>
              <a:rPr lang="ru-RU" sz="1600" dirty="0" smtClean="0"/>
              <a:t> Белгородского, 2000 гг.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2845" y="1071546"/>
            <a:ext cx="50720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/>
              <a:t>         </a:t>
            </a:r>
            <a:r>
              <a:rPr lang="ru-RU" sz="1600" dirty="0" err="1" smtClean="0"/>
              <a:t>Коробковы</a:t>
            </a:r>
            <a:r>
              <a:rPr lang="ru-RU" sz="1600" dirty="0" smtClean="0"/>
              <a:t>  –  представители  хорошо известного в </a:t>
            </a:r>
          </a:p>
          <a:p>
            <a:pPr algn="just"/>
            <a:r>
              <a:rPr lang="ru-RU" sz="1600" dirty="0" smtClean="0"/>
              <a:t>Курской губернии древнего дворянского рода.               На протяжении трех поколений </a:t>
            </a:r>
            <a:r>
              <a:rPr lang="ru-RU" sz="1600" dirty="0" err="1" smtClean="0"/>
              <a:t>Коробковы</a:t>
            </a:r>
            <a:r>
              <a:rPr lang="ru-RU" sz="1600" dirty="0" smtClean="0"/>
              <a:t> вкладывали </a:t>
            </a:r>
          </a:p>
          <a:p>
            <a:pPr algn="just"/>
            <a:r>
              <a:rPr lang="ru-RU" sz="1600" dirty="0" smtClean="0"/>
              <a:t>средства в обустройство усадьбы. Трехэтажный кирпичный усадебный дом построен в 1830 г.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643174" y="642918"/>
            <a:ext cx="37069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/>
              <a:t>Усадебный дом Коробковых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6438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pic>
        <p:nvPicPr>
          <p:cNvPr id="45058" name="Picture 2" descr="D:\Мои документы\Алтухова\2019 - разработки\Конкурс экскурсовод\иллюстрации к книге\4 - парк\НВ 540_Конный дво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58991"/>
            <a:ext cx="3550620" cy="2441393"/>
          </a:xfrm>
          <a:prstGeom prst="rect">
            <a:avLst/>
          </a:prstGeom>
          <a:noFill/>
        </p:spPr>
      </p:pic>
      <p:pic>
        <p:nvPicPr>
          <p:cNvPr id="45059" name="Picture 3" descr="D:\Мои документы\Алтухова\2019 - разработки\Конкурс экскурсовод\иллюстрации к книге\4 - парк\IMG_4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571876"/>
            <a:ext cx="3936992" cy="2623021"/>
          </a:xfrm>
          <a:prstGeom prst="rect">
            <a:avLst/>
          </a:prstGeom>
          <a:noFill/>
        </p:spPr>
      </p:pic>
      <p:pic>
        <p:nvPicPr>
          <p:cNvPr id="34818" name="Picture 2" descr="D:\Мои документы\Алтухова\2019 - разработки\Конкурс экскурсовод\иллюстрации к книге\IMG_46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876"/>
            <a:ext cx="4041136" cy="269240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071934" y="1500174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      Здание конного двора, построенное во второй половине </a:t>
            </a:r>
            <a:r>
              <a:rPr lang="en-US" sz="1600" dirty="0" smtClean="0"/>
              <a:t>XIX</a:t>
            </a:r>
            <a:r>
              <a:rPr lang="ru-RU" sz="1600" dirty="0" smtClean="0"/>
              <a:t> в. </a:t>
            </a:r>
          </a:p>
          <a:p>
            <a:pPr algn="just"/>
            <a:r>
              <a:rPr lang="ru-RU" sz="1600" dirty="0" smtClean="0"/>
              <a:t>          В центральной трехэтажной части находится МФЦ, в боковом крыле – </a:t>
            </a:r>
            <a:r>
              <a:rPr lang="ru-RU" sz="1600" dirty="0" err="1" smtClean="0"/>
              <a:t>Губкинский</a:t>
            </a:r>
            <a:r>
              <a:rPr lang="ru-RU" sz="1600" dirty="0" smtClean="0"/>
              <a:t> филиал  БГИИК, фасад которого украшает архитектурно-скульптурная композиция “Музыка”.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500562" y="928670"/>
            <a:ext cx="347248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+mj-lt"/>
              </a:rPr>
              <a:t>Конный  двор Коробковых</a:t>
            </a:r>
            <a:endParaRPr lang="ru-RU" sz="2200" b="1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143248"/>
            <a:ext cx="39841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Здание </a:t>
            </a:r>
            <a:r>
              <a:rPr lang="ru-RU" sz="1600" dirty="0" err="1" smtClean="0"/>
              <a:t>Губкинского</a:t>
            </a:r>
            <a:r>
              <a:rPr lang="ru-RU" sz="1600" dirty="0" smtClean="0"/>
              <a:t> поссовета, </a:t>
            </a:r>
            <a:r>
              <a:rPr lang="ru-RU" sz="1600" dirty="0" err="1" smtClean="0"/>
              <a:t>нач</a:t>
            </a:r>
            <a:r>
              <a:rPr lang="ru-RU" sz="1600" dirty="0" smtClean="0"/>
              <a:t>. 1950 гг.</a:t>
            </a:r>
            <a:endParaRPr lang="ru-RU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285720" y="6215082"/>
            <a:ext cx="29805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МФЦ «Мои документы», 2017 г.</a:t>
            </a:r>
            <a:endParaRPr lang="ru-RU" sz="1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6286520"/>
            <a:ext cx="32147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err="1" smtClean="0"/>
              <a:t>Губкинский</a:t>
            </a:r>
            <a:r>
              <a:rPr lang="ru-RU" sz="1600" dirty="0" smtClean="0"/>
              <a:t> филиал  БГИИК, 2011 г.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85728"/>
            <a:ext cx="77867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6867" name="Picture 3" descr="D:\Мои документы\Алтухова\2019 - разработки\Конкурс экскурсовод\иллюстрации к книге\3 - Усадьба Коробковых\НВ 8453_Церковь апостола Иакова.JPG"/>
          <p:cNvPicPr>
            <a:picLocks noChangeAspect="1" noChangeArrowheads="1"/>
          </p:cNvPicPr>
          <p:nvPr/>
        </p:nvPicPr>
        <p:blipFill>
          <a:blip r:embed="rId2" cstate="print"/>
          <a:srcRect t="4124"/>
          <a:stretch>
            <a:fillRect/>
          </a:stretch>
        </p:blipFill>
        <p:spPr bwMode="auto">
          <a:xfrm>
            <a:off x="428596" y="1142984"/>
            <a:ext cx="6929486" cy="4982801"/>
          </a:xfrm>
          <a:prstGeom prst="rect">
            <a:avLst/>
          </a:prstGeom>
          <a:noFill/>
        </p:spPr>
      </p:pic>
      <p:pic>
        <p:nvPicPr>
          <p:cNvPr id="36868" name="Picture 4" descr="D:\Мои документы\Алтухова\2019 - разработки\Конкурс экскурсовод\иллюстрации к книге\IMG_2372.JPG"/>
          <p:cNvPicPr>
            <a:picLocks noChangeAspect="1" noChangeArrowheads="1"/>
          </p:cNvPicPr>
          <p:nvPr/>
        </p:nvPicPr>
        <p:blipFill>
          <a:blip r:embed="rId3" cstate="print"/>
          <a:srcRect l="12031"/>
          <a:stretch>
            <a:fillRect/>
          </a:stretch>
        </p:blipFill>
        <p:spPr bwMode="auto">
          <a:xfrm>
            <a:off x="6072198" y="1285860"/>
            <a:ext cx="2643206" cy="200188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6143644"/>
            <a:ext cx="69294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Церковь апостола Иакова, брата Божия, - возрождение храма, </a:t>
            </a:r>
          </a:p>
          <a:p>
            <a:r>
              <a:rPr lang="ru-RU" sz="1600" dirty="0" smtClean="0"/>
              <a:t>построенного братьями Коробковыми в 1880-х гг.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072198" y="3357562"/>
            <a:ext cx="2643206" cy="5000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Закладной камень </a:t>
            </a:r>
          </a:p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новой церкви, 1996 г.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14546" y="642918"/>
            <a:ext cx="505375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>
                <a:latin typeface="+mj-lt"/>
              </a:rPr>
              <a:t>Церковь апостола Иакова, брата Божия</a:t>
            </a:r>
            <a:endParaRPr lang="ru-RU" sz="2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Мои документы\Алтухова\2019 - разработки\Конкурс экскурсовод\иллюстрации к книге\3 - Усадьба Коробковых\Шумейк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785794"/>
            <a:ext cx="2547955" cy="5459904"/>
          </a:xfrm>
          <a:prstGeom prst="rect">
            <a:avLst/>
          </a:prstGeom>
          <a:noFill/>
        </p:spPr>
      </p:pic>
      <p:pic>
        <p:nvPicPr>
          <p:cNvPr id="37891" name="Picture 3" descr="D:\Мои документы\Алтухова\2019 - разработки\Конкурс экскурсовод\иллюстрации к книге\10_ Шумейко Н_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2643182"/>
            <a:ext cx="3892564" cy="376194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42910" y="214290"/>
            <a:ext cx="778674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6215082"/>
            <a:ext cx="2990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Памятник Н.М.Шумейко, 2017 г.</a:t>
            </a:r>
            <a:endParaRPr lang="ru-RU" sz="1600" dirty="0"/>
          </a:p>
        </p:txBody>
      </p:sp>
      <p:sp>
        <p:nvSpPr>
          <p:cNvPr id="37892" name="Rectangle 4"/>
          <p:cNvSpPr>
            <a:spLocks noChangeArrowheads="1"/>
          </p:cNvSpPr>
          <p:nvPr/>
        </p:nvSpPr>
        <p:spPr bwMode="auto">
          <a:xfrm>
            <a:off x="3286116" y="1000108"/>
            <a:ext cx="559067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ea typeface="Times New Roman" pitchFamily="18" charset="0"/>
                <a:cs typeface="Arial" pitchFamily="34" charset="0"/>
              </a:rPr>
              <a:t>Н.М. Шумейко – начальник шахты им. Губкина с 1939 г. За многолетний добросовестный труд награжден знаком «Шахтерская слава» трех степеней, ему присвоено звание «Почетный гражданин г. Губкина и </a:t>
            </a:r>
            <a:r>
              <a:rPr lang="ru-RU" sz="1600" dirty="0" err="1" smtClean="0">
                <a:ea typeface="Times New Roman" pitchFamily="18" charset="0"/>
                <a:cs typeface="Arial" pitchFamily="34" charset="0"/>
              </a:rPr>
              <a:t>Губкинского</a:t>
            </a:r>
            <a:r>
              <a:rPr lang="ru-RU" sz="1600" dirty="0" smtClean="0">
                <a:ea typeface="Times New Roman" pitchFamily="18" charset="0"/>
                <a:cs typeface="Arial" pitchFamily="34" charset="0"/>
              </a:rPr>
              <a:t> района». </a:t>
            </a:r>
            <a:endParaRPr lang="ru-RU" sz="1600" dirty="0" smtClean="0">
              <a:cs typeface="Arial" pitchFamily="34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За основу скульптуры взята фотография 1939 года.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642918"/>
            <a:ext cx="321908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 smtClean="0"/>
              <a:t>Памятник Н.М.Шумейко</a:t>
            </a:r>
            <a:endParaRPr lang="ru-RU" sz="2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85728"/>
            <a:ext cx="764386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Усадьба Коробковых – историческое ядро города Губкина</a:t>
            </a:r>
            <a:endParaRPr lang="ru-RU" sz="22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642918"/>
            <a:ext cx="316067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/>
              <a:t>Парк культуры и отдыха</a:t>
            </a:r>
            <a:endParaRPr lang="ru-RU" sz="2200" b="1" dirty="0"/>
          </a:p>
        </p:txBody>
      </p:sp>
      <p:pic>
        <p:nvPicPr>
          <p:cNvPr id="39938" name="Picture 2" descr="D:\Мои документы\Алтухова\2019 - разработки\Конкурс экскурсовод\иллюстрации к книге\4 - парк\КП 7150_Аллея в пар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786190"/>
            <a:ext cx="2805430" cy="2786082"/>
          </a:xfrm>
          <a:prstGeom prst="rect">
            <a:avLst/>
          </a:prstGeom>
          <a:noFill/>
        </p:spPr>
      </p:pic>
      <p:pic>
        <p:nvPicPr>
          <p:cNvPr id="39941" name="Picture 5" descr="\\Serv58741\фото для обработки\КОЛЛЕКЦИИ ГКМ\ФОТОГРАФИИ\г.Губкин - архитектура\КП 16111. Вид на комбинат КМАруда. 1963 г..jpg"/>
          <p:cNvPicPr>
            <a:picLocks noChangeAspect="1" noChangeArrowheads="1"/>
          </p:cNvPicPr>
          <p:nvPr/>
        </p:nvPicPr>
        <p:blipFill>
          <a:blip r:embed="rId3" cstate="print"/>
          <a:srcRect l="6828" t="3995" r="3470" b="5041"/>
          <a:stretch>
            <a:fillRect/>
          </a:stretch>
        </p:blipFill>
        <p:spPr bwMode="auto">
          <a:xfrm>
            <a:off x="3286116" y="3975369"/>
            <a:ext cx="1643074" cy="2586320"/>
          </a:xfrm>
          <a:prstGeom prst="rect">
            <a:avLst/>
          </a:prstGeom>
          <a:noFill/>
        </p:spPr>
      </p:pic>
      <p:pic>
        <p:nvPicPr>
          <p:cNvPr id="39942" name="Picture 6" descr="\\Serv58741\фото для обработки\КОЛЛЕКЦИИ ГКМ\ФОТОГРАФИИ\Парк культуры и отдыха\КП 10055. Катание на карусели в парке культуры и отдыха. г. Губкин, 1978 г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3919330"/>
            <a:ext cx="3643338" cy="2594426"/>
          </a:xfrm>
          <a:prstGeom prst="rect">
            <a:avLst/>
          </a:prstGeom>
          <a:noFill/>
        </p:spPr>
      </p:pic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3786182" y="1000108"/>
            <a:ext cx="5177800" cy="3143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402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Планировка современного парка определяется работами, проведенными в предвоенные годы.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Школьники ухаживали за старым парком и высаживали деревья на пустыре у пруда.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indent="4540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 1950-х годов парк становится любимым местом отдыха горожан: открываются аттракционы для детей, летний кинотеатр,  лодочная станция.</a:t>
            </a:r>
          </a:p>
          <a:p>
            <a:pPr indent="4540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К 40-летию Победы заложена березовая аллея памяти ветеранов Великой Отечественной войны. </a:t>
            </a:r>
          </a:p>
          <a:p>
            <a:pPr indent="454025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/>
              <a:t>В начале 2000-х годов проведено комплексное благоустройство парка. </a:t>
            </a:r>
          </a:p>
          <a:p>
            <a:pPr marL="0" marR="0" lvl="0" indent="4540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  <p:pic>
        <p:nvPicPr>
          <p:cNvPr id="39944" name="Picture 8" descr="D:\Мои документы\Алтухова\2019 - разработки\Конкурс экскурсовод\иллюстрации к книге\4 - парк\аллея.JPG"/>
          <p:cNvPicPr>
            <a:picLocks noChangeAspect="1" noChangeArrowheads="1"/>
          </p:cNvPicPr>
          <p:nvPr/>
        </p:nvPicPr>
        <p:blipFill>
          <a:blip r:embed="rId5" cstate="print"/>
          <a:srcRect l="17767"/>
          <a:stretch>
            <a:fillRect/>
          </a:stretch>
        </p:blipFill>
        <p:spPr bwMode="auto">
          <a:xfrm>
            <a:off x="1142976" y="857232"/>
            <a:ext cx="2645216" cy="2143140"/>
          </a:xfrm>
          <a:prstGeom prst="rect">
            <a:avLst/>
          </a:prstGeom>
          <a:noFill/>
        </p:spPr>
      </p:pic>
      <p:pic>
        <p:nvPicPr>
          <p:cNvPr id="39945" name="Picture 9" descr="D:\Мои документы\Алтухова\2019 - разработки\Конкурс экскурсовод\иллюстрации к книге\4 - парк\IMG_2367.JPG"/>
          <p:cNvPicPr>
            <a:picLocks noChangeAspect="1" noChangeArrowheads="1"/>
          </p:cNvPicPr>
          <p:nvPr/>
        </p:nvPicPr>
        <p:blipFill>
          <a:blip r:embed="rId6" cstate="print">
            <a:lum bright="10000"/>
          </a:blip>
          <a:srcRect/>
          <a:stretch>
            <a:fillRect/>
          </a:stretch>
        </p:blipFill>
        <p:spPr bwMode="auto">
          <a:xfrm>
            <a:off x="285720" y="1071546"/>
            <a:ext cx="1692275" cy="254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957</TotalTime>
  <Words>792</Words>
  <Application>Microsoft Office PowerPoint</Application>
  <PresentationFormat>Экран (4:3)</PresentationFormat>
  <Paragraphs>118</Paragraphs>
  <Slides>24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Документ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Museum</dc:creator>
  <cp:lastModifiedBy>User</cp:lastModifiedBy>
  <cp:revision>106</cp:revision>
  <dcterms:created xsi:type="dcterms:W3CDTF">2019-06-03T08:19:01Z</dcterms:created>
  <dcterms:modified xsi:type="dcterms:W3CDTF">2023-11-07T06:52:14Z</dcterms:modified>
</cp:coreProperties>
</file>