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Ступень обучения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D1FC-42D0-9E0F-50279D809C4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D1FC-42D0-9E0F-50279D809C4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D1FC-42D0-9E0F-50279D809C4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D1FC-42D0-9E0F-50279D809C4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layout>
                <c:manualLayout>
                  <c:x val="-2.8174930080324477E-2"/>
                  <c:y val="-8.2317810268466244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1-4 классы</c:v>
                </c:pt>
                <c:pt idx="1">
                  <c:v>5-9 классы</c:v>
                </c:pt>
                <c:pt idx="2">
                  <c:v>10-11 классы</c:v>
                </c:pt>
                <c:pt idx="3">
                  <c:v>Не опрошено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0.28000000000000003</c:v>
                </c:pt>
                <c:pt idx="1">
                  <c:v>0.22</c:v>
                </c:pt>
                <c:pt idx="2">
                  <c:v>0.13</c:v>
                </c:pt>
                <c:pt idx="3">
                  <c:v>0.37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33C-4619-90A5-01538BD62843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Ваше отношение к цифровизации общества и образования?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C51-42CB-B08D-E5159A89D712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C51-42CB-B08D-E5159A89D712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C51-42CB-B08D-E5159A89D712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C51-42CB-B08D-E5159A89D712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0.74</c:v>
                </c:pt>
                <c:pt idx="1">
                  <c:v>0.26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C51-42CB-B08D-E5159A89D712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Ваше отношение к использованию информационных компьютерных технологий в школе?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E46-4FCA-AE34-C93EE90E77C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E46-4FCA-AE34-C93EE90E77C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E46-4FCA-AE34-C93EE90E77C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E46-4FCA-AE34-C93EE90E77C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0.84</c:v>
                </c:pt>
                <c:pt idx="1">
                  <c:v>0.16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56E-4E4F-BBF7-522257AAC041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1969907407407407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Уровень владения коммуникационными технологиями (по шкале от 1 до 5)?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FC3-44B7-8B9F-047F8EF0B73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FC3-44B7-8B9F-047F8EF0B73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FC3-44B7-8B9F-047F8EF0B73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FC3-44B7-8B9F-047F8EF0B73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FC3-44B7-8B9F-047F8EF0B73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5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</c:numCache>
            </c:numRef>
          </c:cat>
          <c:val>
            <c:numRef>
              <c:f>Лист1!$B$2:$B$6</c:f>
              <c:numCache>
                <c:formatCode>0%</c:formatCode>
                <c:ptCount val="5"/>
                <c:pt idx="0">
                  <c:v>0.05</c:v>
                </c:pt>
                <c:pt idx="1">
                  <c:v>7.0000000000000007E-2</c:v>
                </c:pt>
                <c:pt idx="2">
                  <c:v>0.34</c:v>
                </c:pt>
                <c:pt idx="3">
                  <c:v>0.44</c:v>
                </c:pt>
                <c:pt idx="4">
                  <c:v>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BE3-4B31-9B33-3D6E3D3E0976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Как часто вы пользуетесь социальными сетями</a:t>
            </a:r>
            <a:r>
              <a:rPr lang="ru-RU" dirty="0" smtClean="0"/>
              <a:t>?</a:t>
            </a:r>
          </a:p>
          <a:p>
            <a:pPr>
              <a:defRPr/>
            </a:pP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часто вы пользуетесь социальными сетями?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539-43E3-BC38-E45B6E60A25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539-43E3-BC38-E45B6E60A25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539-43E3-BC38-E45B6E60A25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539-43E3-BC38-E45B6E60A25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330" b="1" i="0" u="none" strike="noStrike" kern="1200" spc="0" baseline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1E182D88-9E0D-4BCD-ACA2-C7519BFF56A0}" type="CATEGORYNAME">
                      <a:rPr lang="ru-RU" smtClean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[ИМЯ КАТЕГОРИИ]</a:t>
                    </a:fld>
                    <a:r>
                      <a:rPr lang="ru-RU" baseline="0" dirty="0"/>
                      <a:t>
</a:t>
                    </a:r>
                    <a:fld id="{0E2E8E19-90BC-4C67-80B6-CDDC6F563154}" type="PERCENTAGE">
                      <a:rPr lang="ru-RU" baseline="0"/>
                      <a:pPr>
                        <a:defRPr>
                          <a:solidFill>
                            <a:schemeClr val="accent1"/>
                          </a:solidFill>
                        </a:defRPr>
                      </a:pPr>
                      <a:t>[ПРОЦЕНТ]</a:t>
                    </a:fld>
                    <a:endParaRPr lang="ru-RU" baseline="0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851851851851851"/>
                      <c:h val="0.2028195008648682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Раз в неделю</c:v>
                </c:pt>
                <c:pt idx="1">
                  <c:v>Несколько раз в неделю</c:v>
                </c:pt>
                <c:pt idx="2">
                  <c:v>Не пользуюсь</c:v>
                </c:pt>
                <c:pt idx="3">
                  <c:v>Каждый день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0.05</c:v>
                </c:pt>
                <c:pt idx="1">
                  <c:v>0.36</c:v>
                </c:pt>
                <c:pt idx="2">
                  <c:v>0.02</c:v>
                </c:pt>
                <c:pt idx="3">
                  <c:v>0.56999999999999995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72-476A-B4FF-69AF79FE2777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Ваше отношения к родительским собраниям в режиме онлайн-конференции?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F7C-4ECD-B54C-959A7674A68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F7C-4ECD-B54C-959A7674A689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F7C-4ECD-B54C-959A7674A689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F7C-4ECD-B54C-959A7674A689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4976851851851847"/>
                      <c:h val="0.20601206099237593"/>
                    </c:manualLayout>
                  </c15:layout>
                </c:ext>
              </c:extLst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6775462962962965"/>
                      <c:h val="0.20601206099237593"/>
                    </c:manualLayout>
                  </c15:layout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2"/>
                <c:pt idx="0">
                  <c:v>Положительно</c:v>
                </c:pt>
                <c:pt idx="1">
                  <c:v>Отрицательно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0.56999999999999995</c:v>
                </c:pt>
                <c:pt idx="1">
                  <c:v>0.43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17F-42CB-B9EF-8BBAA95EC4AF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Как вы относитесь к дистанционному обучению</a:t>
            </a:r>
            <a:r>
              <a:rPr lang="ru-RU" dirty="0" smtClean="0"/>
              <a:t>?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Как вы относитесь к дистанционному обучению? 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508-468A-9499-954C68AA2AC8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508-468A-9499-954C68AA2AC8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508-468A-9499-954C68AA2AC8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20000"/>
                  </a:prstClr>
                </a:outerShdw>
              </a:effectLst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508-468A-9499-954C68AA2AC8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2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3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330" b="1" i="0" u="none" strike="noStrike" kern="1200" spc="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outEnd"/>
              <c:showLegendKey val="0"/>
              <c:showVal val="0"/>
              <c:showCatName val="1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Положительно</c:v>
                </c:pt>
                <c:pt idx="1">
                  <c:v>Отрицательно</c:v>
                </c:pt>
                <c:pt idx="2">
                  <c:v>Затрудняюсь ответить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0.61</c:v>
                </c:pt>
                <c:pt idx="1">
                  <c:v>0.33</c:v>
                </c:pt>
                <c:pt idx="2">
                  <c:v>0.06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7FC-4657-8423-D991CE1DBBE9}"/>
            </c:ext>
          </c:extLst>
        </c:ser>
        <c:dLbls>
          <c:dLblPos val="outEnd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0413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763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5415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58881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0176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070648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3933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91692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663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1186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4491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04903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301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841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90669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977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40755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F29D49C-2FDF-41FB-99D5-5EED93D623A7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8A221C8-D129-4BFD-AC82-D63EE9AFA89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10004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4pPr>
      <a:lvl5pPr marL="21145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50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38552" y="1736550"/>
            <a:ext cx="8001000" cy="2971801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РОДИТЕЛЬСКОЕ ПРОСВЕЩЕНИЕ В УСЛОВИЯХ ЦИФРОВИЗАЦИИ ОБЩЕСТВА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H="1">
            <a:off x="6179935" y="0"/>
            <a:ext cx="4519233" cy="1947333"/>
          </a:xfrm>
        </p:spPr>
        <p:txBody>
          <a:bodyPr>
            <a:normAutofit fontScale="92500"/>
          </a:bodyPr>
          <a:lstStyle/>
          <a:p>
            <a:r>
              <a:rPr lang="ru-RU" i="1" dirty="0">
                <a:solidFill>
                  <a:schemeClr val="tx1"/>
                </a:solidFill>
              </a:rPr>
              <a:t>Чирков Дмитрий Юрьевич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г. Ростов-на-Дону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МБОУ «Школа №90 имени героя Советского Союза Пудовкина П.Г.»</a:t>
            </a:r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Учитель информатики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191131" y="6094440"/>
            <a:ext cx="200086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Ростов-на-Дону</a:t>
            </a:r>
          </a:p>
          <a:p>
            <a:pPr algn="ctr"/>
            <a:r>
              <a:rPr lang="ru-RU" dirty="0" smtClean="0"/>
              <a:t>202</a:t>
            </a:r>
            <a:r>
              <a:rPr lang="en-US" dirty="0" smtClean="0"/>
              <a:t>1</a:t>
            </a:r>
            <a:r>
              <a:rPr lang="ru-RU" dirty="0" smtClean="0"/>
              <a:t> </a:t>
            </a:r>
            <a:r>
              <a:rPr lang="ru-RU" dirty="0" smtClean="0"/>
              <a:t>год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7008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06540" y="174639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smtClean="0"/>
              <a:t>Результаты исследования: </a:t>
            </a: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795322287"/>
              </p:ext>
            </p:extLst>
          </p:nvPr>
        </p:nvGraphicFramePr>
        <p:xfrm>
          <a:off x="2129051" y="1160060"/>
          <a:ext cx="7820167" cy="56979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209355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68970" cy="55102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3200" dirty="0">
                <a:solidFill>
                  <a:schemeClr val="tx1"/>
                </a:solidFill>
              </a:rPr>
              <a:t>Проанализировав полученные данные, в ходе анкетирования, </a:t>
            </a:r>
            <a:r>
              <a:rPr lang="ru-RU" sz="3200" dirty="0" smtClean="0">
                <a:solidFill>
                  <a:schemeClr val="tx1"/>
                </a:solidFill>
              </a:rPr>
              <a:t>можно </a:t>
            </a:r>
            <a:r>
              <a:rPr lang="ru-RU" sz="3200" dirty="0">
                <a:solidFill>
                  <a:schemeClr val="tx1"/>
                </a:solidFill>
              </a:rPr>
              <a:t>сделать вывод, что большая часть родителей, а именно 57% опрошенных, положительно относится к </a:t>
            </a:r>
            <a:r>
              <a:rPr lang="ru-RU" sz="3200" dirty="0" err="1">
                <a:solidFill>
                  <a:schemeClr val="tx1"/>
                </a:solidFill>
              </a:rPr>
              <a:t>цифровизации</a:t>
            </a:r>
            <a:r>
              <a:rPr lang="ru-RU" sz="3200" dirty="0">
                <a:solidFill>
                  <a:schemeClr val="tx1"/>
                </a:solidFill>
              </a:rPr>
              <a:t> образования и поддерживают эту тенденцию.  Это доказывает, что использование ИКТ в образовании может принести определенную пользу в процессе обучения и взаимодействия с родителями.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811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61722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800" dirty="0">
                <a:solidFill>
                  <a:schemeClr val="tx1"/>
                </a:solidFill>
              </a:rPr>
              <a:t>В заключение хочется сказать, что облачные технологии </a:t>
            </a:r>
            <a:r>
              <a:rPr lang="ru-RU" sz="2800" dirty="0" smtClean="0">
                <a:solidFill>
                  <a:schemeClr val="tx1"/>
                </a:solidFill>
              </a:rPr>
              <a:t>позволяют образовательному </a:t>
            </a:r>
            <a:r>
              <a:rPr lang="ru-RU" sz="2800" dirty="0">
                <a:solidFill>
                  <a:schemeClr val="tx1"/>
                </a:solidFill>
              </a:rPr>
              <a:t>учреждению стать открытым и являются общедоступными и универсальными для всех участников образовательного процесса и работы в общеобразовательной среде.  Из всего вышеперечисленного арсенала для информирования и педагогического просвещения родителей в нашем учреждении успешно применяются такие технологии как: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Школьный </a:t>
            </a:r>
            <a:r>
              <a:rPr lang="ru-RU" sz="2800" dirty="0">
                <a:solidFill>
                  <a:schemeClr val="tx1"/>
                </a:solidFill>
              </a:rPr>
              <a:t>сайт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Мобильная </a:t>
            </a:r>
            <a:r>
              <a:rPr lang="ru-RU" sz="2800" dirty="0">
                <a:solidFill>
                  <a:schemeClr val="tx1"/>
                </a:solidFill>
              </a:rPr>
              <a:t>связь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Электронная </a:t>
            </a:r>
            <a:r>
              <a:rPr lang="ru-RU" sz="2800" dirty="0">
                <a:solidFill>
                  <a:schemeClr val="tx1"/>
                </a:solidFill>
              </a:rPr>
              <a:t>почта</a:t>
            </a:r>
          </a:p>
          <a:p>
            <a:pPr algn="just"/>
            <a:r>
              <a:rPr lang="ru-RU" sz="2800" dirty="0" smtClean="0">
                <a:solidFill>
                  <a:schemeClr val="tx1"/>
                </a:solidFill>
              </a:rPr>
              <a:t>Индивидуальные </a:t>
            </a:r>
            <a:r>
              <a:rPr lang="ru-RU" sz="2800" dirty="0">
                <a:solidFill>
                  <a:schemeClr val="tx1"/>
                </a:solidFill>
              </a:rPr>
              <a:t>звонки с использованием видеокамеры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0201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0623" y="2631236"/>
            <a:ext cx="8534400" cy="1507067"/>
          </a:xfrm>
        </p:spPr>
        <p:txBody>
          <a:bodyPr/>
          <a:lstStyle/>
          <a:p>
            <a:pPr algn="ctr"/>
            <a:r>
              <a:rPr lang="ru-RU" dirty="0" smtClean="0"/>
              <a:t>Спасибо за внимание!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1353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28027" cy="5974307"/>
          </a:xfrm>
        </p:spPr>
        <p:txBody>
          <a:bodyPr/>
          <a:lstStyle/>
          <a:p>
            <a:pPr algn="just"/>
            <a:r>
              <a:rPr lang="ru-RU" sz="2800" b="1" i="1" dirty="0">
                <a:solidFill>
                  <a:schemeClr val="tx1"/>
                </a:solidFill>
              </a:rPr>
              <a:t>Актуальность</a:t>
            </a:r>
            <a:r>
              <a:rPr lang="ru-RU" sz="2800" i="1" dirty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темы данного проекта обусловлена тем, что без использования современных информационных технологий не может эффективно работать ни одно образовательное учреждение.  Поэтому информатизация образования и родительское просвещение, в условиях </a:t>
            </a:r>
            <a:r>
              <a:rPr lang="ru-RU" sz="2800" dirty="0" err="1">
                <a:solidFill>
                  <a:schemeClr val="tx1"/>
                </a:solidFill>
              </a:rPr>
              <a:t>цифровизации</a:t>
            </a:r>
            <a:r>
              <a:rPr lang="ru-RU" sz="2800" dirty="0">
                <a:solidFill>
                  <a:schemeClr val="tx1"/>
                </a:solidFill>
              </a:rPr>
              <a:t> общества, становится предметом различных исследований, проводимых с целью повышения эффективности образовательного процесса.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67515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534400" cy="566040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b="1" i="1" dirty="0">
                <a:solidFill>
                  <a:schemeClr val="tx1"/>
                </a:solidFill>
              </a:rPr>
              <a:t>Цель работы</a:t>
            </a: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dirty="0">
                <a:solidFill>
                  <a:schemeClr val="tx1"/>
                </a:solidFill>
              </a:rPr>
              <a:t>– провести исследования на тему «Родительское просвещение в условиях </a:t>
            </a:r>
            <a:r>
              <a:rPr lang="ru-RU" sz="2400" dirty="0" err="1">
                <a:solidFill>
                  <a:schemeClr val="tx1"/>
                </a:solidFill>
              </a:rPr>
              <a:t>цифровизации</a:t>
            </a:r>
            <a:r>
              <a:rPr lang="ru-RU" sz="2400" dirty="0">
                <a:solidFill>
                  <a:schemeClr val="tx1"/>
                </a:solidFill>
              </a:rPr>
              <a:t> общества», разработать план работы по работе с родителями при помощи ИКТ. 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Для </a:t>
            </a:r>
            <a:r>
              <a:rPr lang="ru-RU" sz="2400" dirty="0">
                <a:solidFill>
                  <a:schemeClr val="tx1"/>
                </a:solidFill>
              </a:rPr>
              <a:t>реализации данной цели были поставлены следующие </a:t>
            </a:r>
            <a:r>
              <a:rPr lang="ru-RU" sz="2400" b="1" i="1" dirty="0">
                <a:solidFill>
                  <a:schemeClr val="tx1"/>
                </a:solidFill>
              </a:rPr>
              <a:t>задачи</a:t>
            </a:r>
            <a:r>
              <a:rPr lang="ru-RU" sz="2400" i="1" dirty="0">
                <a:solidFill>
                  <a:schemeClr val="tx1"/>
                </a:solidFill>
              </a:rPr>
              <a:t>: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chemeClr val="tx1"/>
                </a:solidFill>
              </a:rPr>
              <a:t>Изучить цели и задачи ИКТ в образовании.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chemeClr val="tx1"/>
                </a:solidFill>
              </a:rPr>
              <a:t>Рассмотреть особенности информатизации образования.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chemeClr val="tx1"/>
                </a:solidFill>
              </a:rPr>
              <a:t>Проанализировать развитие родительского просвещения в условиях </a:t>
            </a:r>
            <a:r>
              <a:rPr lang="ru-RU" sz="2400" i="1" dirty="0" err="1">
                <a:solidFill>
                  <a:schemeClr val="tx1"/>
                </a:solidFill>
              </a:rPr>
              <a:t>цифровизации</a:t>
            </a:r>
            <a:r>
              <a:rPr lang="ru-RU" sz="2400" i="1" dirty="0">
                <a:solidFill>
                  <a:schemeClr val="tx1"/>
                </a:solidFill>
              </a:rPr>
              <a:t> общества. 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chemeClr val="tx1"/>
                </a:solidFill>
              </a:rPr>
              <a:t>Провести исследование среди родителей на каждом уровне обучения.</a:t>
            </a:r>
            <a:endParaRPr lang="ru-RU" sz="2400" dirty="0">
              <a:solidFill>
                <a:schemeClr val="tx1"/>
              </a:solidFill>
            </a:endParaRPr>
          </a:p>
          <a:p>
            <a:pPr lvl="0" algn="just">
              <a:buFont typeface="Wingdings" panose="05000000000000000000" pitchFamily="2" charset="2"/>
              <a:buChar char="ü"/>
            </a:pPr>
            <a:r>
              <a:rPr lang="ru-RU" sz="2400" i="1" dirty="0">
                <a:solidFill>
                  <a:schemeClr val="tx1"/>
                </a:solidFill>
              </a:rPr>
              <a:t>Разработать примерный план по работе с родителями в условиях </a:t>
            </a:r>
            <a:r>
              <a:rPr lang="ru-RU" sz="2400" i="1" dirty="0" err="1">
                <a:solidFill>
                  <a:schemeClr val="tx1"/>
                </a:solidFill>
              </a:rPr>
              <a:t>цифровизации</a:t>
            </a:r>
            <a:r>
              <a:rPr lang="ru-RU" sz="2400" i="1" dirty="0">
                <a:solidFill>
                  <a:schemeClr val="tx1"/>
                </a:solidFill>
              </a:rPr>
              <a:t> образования. </a:t>
            </a:r>
            <a:endParaRPr lang="ru-RU" sz="2400" dirty="0">
              <a:solidFill>
                <a:schemeClr val="tx1"/>
              </a:solidFill>
            </a:endParaRP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826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982639" y="1094095"/>
            <a:ext cx="2047164" cy="1050878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ИКТ</a:t>
            </a:r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982639" y="3195851"/>
            <a:ext cx="2047164" cy="1050878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ОБРАЗОВАНИЕ</a:t>
            </a:r>
            <a:endParaRPr lang="ru-RU" dirty="0"/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4082955" y="2144973"/>
            <a:ext cx="1842448" cy="1050878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СРЕДСТВА ОБУЧЕНИЯ</a:t>
            </a:r>
            <a:endParaRPr lang="ru-RU" dirty="0"/>
          </a:p>
        </p:txBody>
      </p:sp>
      <p:sp>
        <p:nvSpPr>
          <p:cNvPr id="9" name="Прямоугольник с двумя скругленными противолежащими углами 8"/>
          <p:cNvSpPr/>
          <p:nvPr/>
        </p:nvSpPr>
        <p:spPr>
          <a:xfrm>
            <a:off x="4082955" y="3878239"/>
            <a:ext cx="1842448" cy="1050878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МОДЕЛИ ОБУЧЕНИЯ</a:t>
            </a:r>
            <a:endParaRPr lang="ru-RU" dirty="0"/>
          </a:p>
        </p:txBody>
      </p:sp>
      <p:sp>
        <p:nvSpPr>
          <p:cNvPr id="10" name="Прямоугольник с двумя скругленными противолежащими углами 9"/>
          <p:cNvSpPr/>
          <p:nvPr/>
        </p:nvSpPr>
        <p:spPr>
          <a:xfrm>
            <a:off x="4082955" y="411708"/>
            <a:ext cx="1842448" cy="1050878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УЧАСТНИКИ УЧЕБНОГО ПРОЦЕССА</a:t>
            </a:r>
            <a:endParaRPr lang="ru-RU" dirty="0"/>
          </a:p>
        </p:txBody>
      </p:sp>
      <p:sp>
        <p:nvSpPr>
          <p:cNvPr id="11" name="Прямоугольник с двумя скругленными противолежащими углами 10"/>
          <p:cNvSpPr/>
          <p:nvPr/>
        </p:nvSpPr>
        <p:spPr>
          <a:xfrm rot="5400000">
            <a:off x="6837528" y="2144974"/>
            <a:ext cx="4517409" cy="1050878"/>
          </a:xfrm>
          <a:prstGeom prst="round2Diag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Информационно-образовательная среда жизни</a:t>
            </a:r>
            <a:endParaRPr lang="ru-RU" dirty="0"/>
          </a:p>
        </p:txBody>
      </p:sp>
      <p:sp>
        <p:nvSpPr>
          <p:cNvPr id="12" name="Выгнутая влево стрелка 11"/>
          <p:cNvSpPr/>
          <p:nvPr/>
        </p:nvSpPr>
        <p:spPr>
          <a:xfrm rot="16200000">
            <a:off x="4764203" y="2059673"/>
            <a:ext cx="1230573" cy="7433485"/>
          </a:xfrm>
          <a:prstGeom prst="curved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Двойная стрелка влево/вправо 12"/>
          <p:cNvSpPr/>
          <p:nvPr/>
        </p:nvSpPr>
        <p:spPr>
          <a:xfrm>
            <a:off x="6299578" y="663054"/>
            <a:ext cx="1897039" cy="548186"/>
          </a:xfrm>
          <a:prstGeom prst="leftRigh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лево 13"/>
          <p:cNvSpPr/>
          <p:nvPr/>
        </p:nvSpPr>
        <p:spPr>
          <a:xfrm>
            <a:off x="6299577" y="2366749"/>
            <a:ext cx="1897039" cy="607326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низ 15"/>
          <p:cNvSpPr/>
          <p:nvPr/>
        </p:nvSpPr>
        <p:spPr>
          <a:xfrm>
            <a:off x="1651371" y="2317844"/>
            <a:ext cx="684669" cy="607326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 стрелкой 17"/>
          <p:cNvCxnSpPr>
            <a:stCxn id="7" idx="0"/>
            <a:endCxn id="10" idx="2"/>
          </p:cNvCxnSpPr>
          <p:nvPr/>
        </p:nvCxnSpPr>
        <p:spPr>
          <a:xfrm flipV="1">
            <a:off x="3029803" y="937147"/>
            <a:ext cx="1053152" cy="2784143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cxnSp>
        <p:nvCxnSpPr>
          <p:cNvPr id="20" name="Прямая со стрелкой 19"/>
          <p:cNvCxnSpPr>
            <a:stCxn id="7" idx="0"/>
            <a:endCxn id="8" idx="2"/>
          </p:cNvCxnSpPr>
          <p:nvPr/>
        </p:nvCxnSpPr>
        <p:spPr>
          <a:xfrm flipV="1">
            <a:off x="3029803" y="2670412"/>
            <a:ext cx="1053152" cy="105087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cxnSp>
        <p:nvCxnSpPr>
          <p:cNvPr id="22" name="Прямая со стрелкой 21"/>
          <p:cNvCxnSpPr>
            <a:stCxn id="7" idx="0"/>
            <a:endCxn id="9" idx="2"/>
          </p:cNvCxnSpPr>
          <p:nvPr/>
        </p:nvCxnSpPr>
        <p:spPr>
          <a:xfrm>
            <a:off x="3029803" y="3721290"/>
            <a:ext cx="1053152" cy="68238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cxnSp>
      <p:sp>
        <p:nvSpPr>
          <p:cNvPr id="17" name="Стрелка влево 16"/>
          <p:cNvSpPr/>
          <p:nvPr/>
        </p:nvSpPr>
        <p:spPr>
          <a:xfrm rot="10800000">
            <a:off x="6299576" y="4096603"/>
            <a:ext cx="1897039" cy="607326"/>
          </a:xfrm>
          <a:prstGeom prst="leftArrow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774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1132" y="311118"/>
            <a:ext cx="8534400" cy="150706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 информировании и педагогическом просвещении родителей</a:t>
            </a:r>
            <a:r>
              <a:rPr lang="ru-RU" b="1" i="1" dirty="0"/>
              <a:t> </a:t>
            </a:r>
            <a:r>
              <a:rPr lang="ru-RU" b="1" dirty="0"/>
              <a:t>целесообразно: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132" y="2101756"/>
            <a:ext cx="9571630" cy="4858602"/>
          </a:xfrm>
        </p:spPr>
        <p:txBody>
          <a:bodyPr>
            <a:normAutofit fontScale="85000" lnSpcReduction="10000"/>
          </a:bodyPr>
          <a:lstStyle/>
          <a:p>
            <a:pPr algn="just"/>
            <a:r>
              <a:rPr lang="ru-RU" sz="3100" i="1" dirty="0" smtClean="0">
                <a:solidFill>
                  <a:schemeClr val="tx1"/>
                </a:solidFill>
              </a:rPr>
              <a:t>Создавать </a:t>
            </a:r>
            <a:r>
              <a:rPr lang="ru-RU" sz="3100" i="1" dirty="0">
                <a:solidFill>
                  <a:schemeClr val="tx1"/>
                </a:solidFill>
              </a:rPr>
              <a:t>различные сайты: образовательного учреждения, педагогов, отдельного класса</a:t>
            </a:r>
            <a:r>
              <a:rPr lang="ru-RU" sz="3100" i="1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r>
              <a:rPr lang="ru-RU" sz="3100" i="1" dirty="0">
                <a:solidFill>
                  <a:schemeClr val="tx1"/>
                </a:solidFill>
              </a:rPr>
              <a:t>Создавать группы (беседы) «</a:t>
            </a:r>
            <a:r>
              <a:rPr lang="ru-RU" sz="3100" i="1" dirty="0" err="1">
                <a:solidFill>
                  <a:schemeClr val="tx1"/>
                </a:solidFill>
              </a:rPr>
              <a:t>ВКонтакте</a:t>
            </a:r>
            <a:r>
              <a:rPr lang="ru-RU" sz="3100" i="1" dirty="0">
                <a:solidFill>
                  <a:schemeClr val="tx1"/>
                </a:solidFill>
              </a:rPr>
              <a:t>» и «</a:t>
            </a:r>
            <a:r>
              <a:rPr lang="en-US" sz="3100" i="1" dirty="0" err="1">
                <a:solidFill>
                  <a:schemeClr val="tx1"/>
                </a:solidFill>
              </a:rPr>
              <a:t>Whats</a:t>
            </a:r>
            <a:r>
              <a:rPr lang="ru-RU" sz="3100" i="1" dirty="0">
                <a:solidFill>
                  <a:schemeClr val="tx1"/>
                </a:solidFill>
              </a:rPr>
              <a:t>’</a:t>
            </a:r>
            <a:r>
              <a:rPr lang="en-US" sz="3100" i="1" dirty="0">
                <a:solidFill>
                  <a:schemeClr val="tx1"/>
                </a:solidFill>
              </a:rPr>
              <a:t>App</a:t>
            </a:r>
            <a:r>
              <a:rPr lang="ru-RU" sz="3100" i="1" dirty="0">
                <a:solidFill>
                  <a:schemeClr val="tx1"/>
                </a:solidFill>
              </a:rPr>
              <a:t>», которые могут быть открытыми для членов группы и закрытыми для посторонних лиц.</a:t>
            </a:r>
            <a:r>
              <a:rPr lang="ru-RU" sz="3100" dirty="0">
                <a:solidFill>
                  <a:schemeClr val="tx1"/>
                </a:solidFill>
              </a:rPr>
              <a:t> </a:t>
            </a:r>
          </a:p>
          <a:p>
            <a:pPr algn="just"/>
            <a:r>
              <a:rPr lang="ru-RU" sz="3100" i="1" dirty="0">
                <a:solidFill>
                  <a:schemeClr val="tx1"/>
                </a:solidFill>
              </a:rPr>
              <a:t>Выпускать электронную газету.</a:t>
            </a:r>
            <a:r>
              <a:rPr lang="ru-RU" sz="3100" b="1" i="1" dirty="0">
                <a:solidFill>
                  <a:schemeClr val="tx1"/>
                </a:solidFill>
              </a:rPr>
              <a:t> </a:t>
            </a:r>
            <a:endParaRPr lang="ru-RU" sz="3100" b="1" i="1" dirty="0" smtClean="0">
              <a:solidFill>
                <a:schemeClr val="tx1"/>
              </a:solidFill>
            </a:endParaRPr>
          </a:p>
          <a:p>
            <a:pPr algn="just"/>
            <a:r>
              <a:rPr lang="ru-RU" sz="3100" i="1" dirty="0">
                <a:solidFill>
                  <a:schemeClr val="tx1"/>
                </a:solidFill>
              </a:rPr>
              <a:t>Использовать сотовую связь</a:t>
            </a:r>
            <a:r>
              <a:rPr lang="ru-RU" sz="3100" dirty="0">
                <a:solidFill>
                  <a:schemeClr val="tx1"/>
                </a:solidFill>
              </a:rPr>
              <a:t>. </a:t>
            </a:r>
          </a:p>
          <a:p>
            <a:pPr algn="just"/>
            <a:r>
              <a:rPr lang="ru-RU" sz="3100" i="1" dirty="0">
                <a:solidFill>
                  <a:schemeClr val="tx1"/>
                </a:solidFill>
              </a:rPr>
              <a:t>Общаться с родителями по электронной почте.</a:t>
            </a:r>
            <a:r>
              <a:rPr lang="ru-RU" sz="3100" b="1" dirty="0">
                <a:solidFill>
                  <a:schemeClr val="tx1"/>
                </a:solidFill>
              </a:rPr>
              <a:t> </a:t>
            </a:r>
            <a:endParaRPr lang="ru-RU" sz="3100" dirty="0">
              <a:solidFill>
                <a:schemeClr val="tx1"/>
              </a:solidFill>
            </a:endParaRPr>
          </a:p>
          <a:p>
            <a:pPr algn="just"/>
            <a:r>
              <a:rPr lang="ru-RU" sz="3100" i="1" dirty="0">
                <a:solidFill>
                  <a:schemeClr val="tx1"/>
                </a:solidFill>
              </a:rPr>
              <a:t>Общаться с родителями по видеосвязи.</a:t>
            </a:r>
            <a:r>
              <a:rPr lang="ru-RU" sz="3100" dirty="0">
                <a:solidFill>
                  <a:schemeClr val="tx1"/>
                </a:solidFill>
              </a:rPr>
              <a:t>  </a:t>
            </a:r>
          </a:p>
          <a:p>
            <a:pPr marL="0" indent="0" algn="just">
              <a:buNone/>
            </a:pPr>
            <a:r>
              <a:rPr lang="ru-RU" sz="3100" dirty="0" smtClean="0"/>
              <a:t> </a:t>
            </a:r>
            <a:endParaRPr lang="ru-RU" sz="3100" dirty="0"/>
          </a:p>
          <a:p>
            <a:pPr algn="just"/>
            <a:endParaRPr lang="ru-RU" dirty="0"/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7145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4212" y="685800"/>
            <a:ext cx="8705448" cy="5360158"/>
          </a:xfrm>
        </p:spPr>
        <p:txBody>
          <a:bodyPr>
            <a:normAutofit/>
          </a:bodyPr>
          <a:lstStyle/>
          <a:p>
            <a:pPr algn="just"/>
            <a:r>
              <a:rPr lang="ru-RU" sz="2800" dirty="0">
                <a:solidFill>
                  <a:schemeClr val="tx1"/>
                </a:solidFill>
              </a:rPr>
              <a:t>В ходе данной исследовательской работы было проведено анкетирование, в котором принимали участие родители 1-11 классов. Всего участников анкетирования - 568 человек, что составляет 63% от общего числа родителей учебного заведения. Вопросы, предложенные родителям в анкете, направлены на выявления их отношения к </a:t>
            </a:r>
            <a:r>
              <a:rPr lang="ru-RU" sz="2800" dirty="0" err="1">
                <a:solidFill>
                  <a:schemeClr val="tx1"/>
                </a:solidFill>
              </a:rPr>
              <a:t>цифровизации</a:t>
            </a:r>
            <a:r>
              <a:rPr lang="ru-RU" sz="2800" dirty="0">
                <a:solidFill>
                  <a:schemeClr val="tx1"/>
                </a:solidFill>
              </a:rPr>
              <a:t> общества, дистанционному образованию и уровню владения ИКТ. </a:t>
            </a:r>
          </a:p>
          <a:p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862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6540" y="174639"/>
            <a:ext cx="8534400" cy="1507067"/>
          </a:xfrm>
        </p:spPr>
        <p:txBody>
          <a:bodyPr/>
          <a:lstStyle/>
          <a:p>
            <a:r>
              <a:rPr lang="ru-RU" b="1" dirty="0"/>
              <a:t>Результаты исследования: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281922391"/>
              </p:ext>
            </p:extLst>
          </p:nvPr>
        </p:nvGraphicFramePr>
        <p:xfrm>
          <a:off x="404883" y="1172499"/>
          <a:ext cx="6064156" cy="40136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4209005885"/>
              </p:ext>
            </p:extLst>
          </p:nvPr>
        </p:nvGraphicFramePr>
        <p:xfrm>
          <a:off x="5076968" y="1965279"/>
          <a:ext cx="6109648" cy="40338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190706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06540" y="174639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smtClean="0"/>
              <a:t>Результаты исследования: </a:t>
            </a: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60781921"/>
              </p:ext>
            </p:extLst>
          </p:nvPr>
        </p:nvGraphicFramePr>
        <p:xfrm>
          <a:off x="309348" y="1100667"/>
          <a:ext cx="6077803" cy="45495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665116311"/>
              </p:ext>
            </p:extLst>
          </p:nvPr>
        </p:nvGraphicFramePr>
        <p:xfrm>
          <a:off x="4408226" y="2238234"/>
          <a:ext cx="6177886" cy="48654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657397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06540" y="174639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6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b="1" smtClean="0"/>
              <a:t>Результаты исследования: </a:t>
            </a: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069985621"/>
              </p:ext>
            </p:extLst>
          </p:nvPr>
        </p:nvGraphicFramePr>
        <p:xfrm>
          <a:off x="206540" y="1201002"/>
          <a:ext cx="5486400" cy="4271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295450739"/>
              </p:ext>
            </p:extLst>
          </p:nvPr>
        </p:nvGraphicFramePr>
        <p:xfrm>
          <a:off x="4380932" y="1815152"/>
          <a:ext cx="5675193" cy="48381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89285889"/>
      </p:ext>
    </p:extLst>
  </p:cSld>
  <p:clrMapOvr>
    <a:masterClrMapping/>
  </p:clrMapOvr>
</p:sld>
</file>

<file path=ppt/theme/theme1.xml><?xml version="1.0" encoding="utf-8"?>
<a:theme xmlns:a="http://schemas.openxmlformats.org/drawingml/2006/main" name="Сектор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62000"/>
                <a:satMod val="200000"/>
                <a:lumMod val="124000"/>
              </a:schemeClr>
            </a:gs>
            <a:gs pos="100000">
              <a:schemeClr val="phClr">
                <a:shade val="96000"/>
                <a:hueMod val="88000"/>
                <a:satMod val="220000"/>
                <a:lumMod val="8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282EB108-EDE6-4B8E-957B-D4A69BF580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32</TotalTime>
  <Words>448</Words>
  <Application>Microsoft Office PowerPoint</Application>
  <PresentationFormat>Широкоэкранный</PresentationFormat>
  <Paragraphs>52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Century Gothic</vt:lpstr>
      <vt:lpstr>Wingdings</vt:lpstr>
      <vt:lpstr>Wingdings 3</vt:lpstr>
      <vt:lpstr>Сектор</vt:lpstr>
      <vt:lpstr>РОДИТЕЛЬСКОЕ ПРОСВЕЩЕНИЕ В УСЛОВИЯХ ЦИФРОВИЗАЦИИ ОБЩЕСТВА </vt:lpstr>
      <vt:lpstr>Презентация PowerPoint</vt:lpstr>
      <vt:lpstr>Презентация PowerPoint</vt:lpstr>
      <vt:lpstr>Презентация PowerPoint</vt:lpstr>
      <vt:lpstr>При информировании и педагогическом просвещении родителей целесообразно: </vt:lpstr>
      <vt:lpstr>Презентация PowerPoint</vt:lpstr>
      <vt:lpstr>Результаты исследования: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ПРОСВЕЩЕНИЕ В УСЛОВИЯХ ЦИФРОВИЗАЦИИ ОБЩЕСТВА </dc:title>
  <dc:creator>Admin</dc:creator>
  <cp:lastModifiedBy>Учетная запись Майкрософт</cp:lastModifiedBy>
  <cp:revision>7</cp:revision>
  <dcterms:created xsi:type="dcterms:W3CDTF">2020-03-19T19:32:47Z</dcterms:created>
  <dcterms:modified xsi:type="dcterms:W3CDTF">2021-01-28T07:32:31Z</dcterms:modified>
</cp:coreProperties>
</file>