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6" r:id="rId3"/>
    <p:sldId id="262" r:id="rId4"/>
    <p:sldId id="277" r:id="rId5"/>
    <p:sldId id="263" r:id="rId6"/>
    <p:sldId id="279" r:id="rId7"/>
    <p:sldId id="264" r:id="rId8"/>
    <p:sldId id="280" r:id="rId9"/>
    <p:sldId id="265" r:id="rId10"/>
    <p:sldId id="281" r:id="rId11"/>
    <p:sldId id="266" r:id="rId12"/>
    <p:sldId id="282" r:id="rId13"/>
    <p:sldId id="267" r:id="rId14"/>
    <p:sldId id="283" r:id="rId15"/>
    <p:sldId id="268" r:id="rId16"/>
    <p:sldId id="284" r:id="rId17"/>
    <p:sldId id="269" r:id="rId18"/>
    <p:sldId id="285" r:id="rId19"/>
    <p:sldId id="270" r:id="rId20"/>
    <p:sldId id="286" r:id="rId21"/>
    <p:sldId id="257" r:id="rId22"/>
    <p:sldId id="271" r:id="rId23"/>
    <p:sldId id="272" r:id="rId24"/>
    <p:sldId id="273" r:id="rId25"/>
    <p:sldId id="274" r:id="rId26"/>
    <p:sldId id="275" r:id="rId27"/>
    <p:sldId id="287" r:id="rId28"/>
    <p:sldId id="288" r:id="rId29"/>
    <p:sldId id="261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894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784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82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44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11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032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67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613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160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6874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630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569951F9-DED3-4C37-B454-EC3948460464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4ED8A4A-91D3-4F77-A2F7-6E195EE93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49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5044" y="1792224"/>
            <a:ext cx="9201912" cy="224958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интеллектуально-правовая игра </a:t>
            </a:r>
            <a:b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Ты и Закон»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5194" y="4434840"/>
            <a:ext cx="6801612" cy="1239894"/>
          </a:xfrm>
        </p:spPr>
        <p:txBody>
          <a:bodyPr/>
          <a:lstStyle/>
          <a:p>
            <a:r>
              <a:rPr lang="ru-RU" dirty="0"/>
              <a:t>д</a:t>
            </a:r>
            <a:r>
              <a:rPr lang="ru-RU" dirty="0" smtClean="0"/>
              <a:t>ля </a:t>
            </a:r>
            <a:r>
              <a:rPr lang="ru-RU" dirty="0" smtClean="0"/>
              <a:t>10</a:t>
            </a:r>
            <a:r>
              <a:rPr lang="en-US" dirty="0" smtClean="0"/>
              <a:t> </a:t>
            </a:r>
            <a:r>
              <a:rPr lang="ru-RU" dirty="0" smtClean="0"/>
              <a:t>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515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Три поросенка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966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/>
          <a:lstStyle/>
          <a:p>
            <a:pPr algn="ctr"/>
            <a:r>
              <a:rPr lang="ru-RU" sz="3600" dirty="0">
                <a:latin typeface="Arial Black" panose="020B0A04020102020204" pitchFamily="34" charset="0"/>
              </a:rPr>
              <a:t>5. В этой сказке добрая птица уступила свою собственность двум лицам, пожелавшим разделить ее на части, но не сумевшим это сделать. В итоге – богатство было случайно уничтожено мелкой серой личностью.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5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Курочка Ряба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56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/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6. В этой сказке Пушкина должностное лицо грубо нарушило принцип «от каждого по способности, каждому по труду» и присвоило зарплату труженика. Труженик учинил самосуд; причинив должностному лицу тяжкие телесные повреждения, приведшие к смерти.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023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Сказка о попе и работнике его </a:t>
            </a:r>
            <a:r>
              <a:rPr lang="ru-RU" sz="5400" b="1" dirty="0" err="1" smtClean="0">
                <a:latin typeface="Arial Black" panose="020B0A04020102020204" pitchFamily="34" charset="0"/>
              </a:rPr>
              <a:t>Балде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072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/>
          <a:lstStyle/>
          <a:p>
            <a:pPr algn="ctr"/>
            <a:r>
              <a:rPr lang="ru-RU" sz="4000" dirty="0">
                <a:latin typeface="Arial Black" panose="020B0A04020102020204" pitchFamily="34" charset="0"/>
              </a:rPr>
              <a:t>7. В какой сказке главная героиня, воспользовавшись правом на свободу передвижения, совершила необыкновенное путешествие на водоплавающих птицах?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12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Лягушка - путешественница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529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/>
          <a:lstStyle/>
          <a:p>
            <a:pPr algn="ctr"/>
            <a:r>
              <a:rPr lang="ru-RU" sz="2800" dirty="0">
                <a:latin typeface="Arial Black" panose="020B0A04020102020204" pitchFamily="34" charset="0"/>
              </a:rPr>
              <a:t>8. Главному герою этой сказки очень не везло в жизни: сначала он был собственностью одного человека, затем стал сыном другого. Разбойники не раз нарушали личную неприкосновенность этого героя, право на жизнь и свободу, попытались завладеть его имуществом, а вот правом на образование он сам не воспользовался. Назовите литературного героя.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70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Золотой ключик или приключение Буратино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198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/>
          <a:lstStyle/>
          <a:p>
            <a:pPr algn="ctr"/>
            <a:r>
              <a:rPr lang="ru-RU" sz="4400" dirty="0">
                <a:latin typeface="Arial Black" panose="020B0A04020102020204" pitchFamily="34" charset="0"/>
              </a:rPr>
              <a:t>9. В какой сказке женщина неопределённого возраста замышляет похищение ребёнка и использует для этого птиц?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73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441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Гуси - лебеди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378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7894583"/>
              </p:ext>
            </p:extLst>
          </p:nvPr>
        </p:nvGraphicFramePr>
        <p:xfrm>
          <a:off x="659890" y="1801369"/>
          <a:ext cx="10870695" cy="414240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74139">
                  <a:extLst>
                    <a:ext uri="{9D8B030D-6E8A-4147-A177-3AD203B41FA5}">
                      <a16:colId xmlns:a16="http://schemas.microsoft.com/office/drawing/2014/main" val="1670172118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3679576488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792327813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2929751325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892837003"/>
                    </a:ext>
                  </a:extLst>
                </a:gridCol>
              </a:tblGrid>
              <a:tr h="66751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Название команды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1 этап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2 этап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3 этап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Итоговые результаты</a:t>
                      </a:r>
                      <a:endParaRPr lang="ru-RU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7458107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453664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096476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5396395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954628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anose="020B0A04020102020204" pitchFamily="34" charset="0"/>
              </a:rPr>
              <a:t>результаты</a:t>
            </a:r>
            <a:endParaRPr lang="ru-RU" sz="4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19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3 этап «Детективные загадки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/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Загадка.1 </a:t>
            </a:r>
          </a:p>
          <a:p>
            <a:pPr algn="ctr"/>
            <a:r>
              <a:rPr lang="ru-RU" sz="3200" dirty="0">
                <a:latin typeface="Arial Black" panose="020B0A04020102020204" pitchFamily="34" charset="0"/>
              </a:rPr>
              <a:t>Ограблена дача. Показания свидетеля: «Я услышал шум у соседей и направился на их участок. Чтобы заглянуть в дом, я подышал на заледеневшее окно и увидел разгром». Почему после этого показания арестовали соседа?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3 этап «Детективные загадки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Загадка 2.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История из практики сыщика </a:t>
            </a:r>
            <a:r>
              <a:rPr lang="ru-RU" dirty="0" err="1">
                <a:latin typeface="Arial Black" panose="020B0A04020102020204" pitchFamily="34" charset="0"/>
              </a:rPr>
              <a:t>Архарова</a:t>
            </a:r>
            <a:r>
              <a:rPr lang="ru-RU" dirty="0">
                <a:latin typeface="Arial Black" panose="020B0A04020102020204" pitchFamily="34" charset="0"/>
              </a:rPr>
              <a:t>, произошедшая в Москве во второй половине XVIII века</a:t>
            </a:r>
            <a:r>
              <a:rPr lang="ru-RU" dirty="0" smtClean="0">
                <a:latin typeface="Arial Black" panose="020B0A04020102020204" pitchFamily="34" charset="0"/>
              </a:rPr>
              <a:t>. «</a:t>
            </a:r>
            <a:r>
              <a:rPr lang="ru-RU" dirty="0">
                <a:latin typeface="Arial Black" panose="020B0A04020102020204" pitchFamily="34" charset="0"/>
              </a:rPr>
              <a:t>У одного из мясников пропал кошелек. Мясник заявил, что незадолго до того, как он обнаружил пропажу, в лавку заходил писарь. На него и пали подозрения в преступлении. Вскоре подозреваемого арестовали и доставили в полицейский участок. Несмотря на то, что при обыске был найден кошелек с деньгами, писарь уверял, что это его деньги, и он ничего не крал. Но сыщик устроил мяснику и писарю очную ставку. Выслушав потерпевшего и подозреваемого, следователь неожиданно потребовал принести котел с кипятком. Как только принесли кипяток, сыщик вытряхнул в него монеты из кошелька, и через несколько секунд с уверенностью заявил, что деньги принадлежат мяснику, а писарь является вором</a:t>
            </a:r>
            <a:r>
              <a:rPr lang="ru-RU" dirty="0" smtClean="0">
                <a:latin typeface="Arial Black" panose="020B0A04020102020204" pitchFamily="34" charset="0"/>
              </a:rPr>
              <a:t>». Каким </a:t>
            </a:r>
            <a:r>
              <a:rPr lang="ru-RU" dirty="0">
                <a:latin typeface="Arial Black" panose="020B0A04020102020204" pitchFamily="34" charset="0"/>
              </a:rPr>
              <a:t>образом кипяток помог полицмейстеру раскрыть дело о краже денег у мясника</a:t>
            </a:r>
            <a:r>
              <a:rPr lang="ru-RU" dirty="0" smtClean="0">
                <a:latin typeface="Arial Black" panose="020B0A04020102020204" pitchFamily="34" charset="0"/>
              </a:rPr>
              <a:t>?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15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3 этап «Детективные загадки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Загадка.3. </a:t>
            </a:r>
          </a:p>
          <a:p>
            <a:pPr algn="ctr"/>
            <a:r>
              <a:rPr lang="ru-RU" sz="2400" dirty="0">
                <a:latin typeface="Arial Black" panose="020B0A04020102020204" pitchFamily="34" charset="0"/>
              </a:rPr>
              <a:t>Последний русский пират считал, что даже смерть не может разлучить его и награбленные им сокровища. Он спрятал свои сбережения и украденные ценности настолько хорошо, что целые поколения бандитов и сыщиков не могли найти клад. К счастью, один детектив сумел раздобыть план городского зоопарка со странной припиской, сделанной рукой последнего пирата: «Клад под клеткой зверя, который прячется в телевизоре». </a:t>
            </a:r>
            <a:r>
              <a:rPr lang="ru-RU" sz="2400" dirty="0" smtClean="0">
                <a:latin typeface="Arial Black" panose="020B0A04020102020204" pitchFamily="34" charset="0"/>
              </a:rPr>
              <a:t>Где </a:t>
            </a:r>
            <a:r>
              <a:rPr lang="ru-RU" sz="2400" dirty="0">
                <a:latin typeface="Arial Black" panose="020B0A04020102020204" pitchFamily="34" charset="0"/>
              </a:rPr>
              <a:t>же искать сокровища пирата и рядом с каким зверем спрятаны сокровища</a:t>
            </a:r>
            <a:r>
              <a:rPr lang="ru-RU" sz="2000" dirty="0"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9702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3 этап «Детективные загадки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Загадка 4. </a:t>
            </a:r>
          </a:p>
          <a:p>
            <a:pPr algn="ctr"/>
            <a:r>
              <a:rPr lang="ru-RU" sz="2400" dirty="0">
                <a:latin typeface="Arial Black" panose="020B0A04020102020204" pitchFamily="34" charset="0"/>
              </a:rPr>
              <a:t>Ровно в полночь сработала сигнализация в банке «Надежный». На место происшествия тут же отправился наряд полиции во главе с опытным следователем. Приехав к банку, они обнаружили двери банка распахнутыми, а рядом лишь подозрительного слепого с фотоаппаратом на шее, быстро удаляющегося прочь. Задержанный клялся, что он ничего не видит, про банк даже не слышал и просто шел </a:t>
            </a:r>
            <a:r>
              <a:rPr lang="ru-RU" sz="2400" dirty="0" smtClean="0">
                <a:latin typeface="Arial Black" panose="020B0A04020102020204" pitchFamily="34" charset="0"/>
              </a:rPr>
              <a:t>мимо. Однако</a:t>
            </a:r>
            <a:r>
              <a:rPr lang="ru-RU" sz="2400" dirty="0">
                <a:latin typeface="Arial Black" panose="020B0A04020102020204" pitchFamily="34" charset="0"/>
              </a:rPr>
              <a:t>, внимательно оглядев слепого, детектив приказал арестовать его. Что же выдало мошенника?</a:t>
            </a:r>
          </a:p>
        </p:txBody>
      </p:sp>
    </p:spTree>
    <p:extLst>
      <p:ext uri="{BB962C8B-B14F-4D97-AF65-F5344CB8AC3E}">
        <p14:creationId xmlns:p14="http://schemas.microsoft.com/office/powerpoint/2010/main" val="185380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3 этап «Детективные загадки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901952"/>
            <a:ext cx="9683496" cy="4498848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Загадка 5. </a:t>
            </a:r>
          </a:p>
          <a:p>
            <a:pPr algn="ctr"/>
            <a:r>
              <a:rPr lang="ru-RU" sz="2000" dirty="0">
                <a:latin typeface="Arial Black" panose="020B0A04020102020204" pitchFamily="34" charset="0"/>
              </a:rPr>
              <a:t>Несмотря на дождь, один гениальный сыщик однажды вышел на улицу прогуляться. И почти сразу услышал чей-то крик: «Помогите! Грабят!» Сыщик тут же бросился на помощь. Пробежав несколько метров, он увидел отчаянно размахивающего руками старичка. Тот рассказал детективу, что хулиган украл его портмоне и скрылся в кафе на углу улицы. Все, что успел заметить перепуганный пенсионер это – рыжие волосы убегающего воришки. </a:t>
            </a:r>
            <a:r>
              <a:rPr lang="ru-RU" sz="2000" dirty="0" smtClean="0">
                <a:latin typeface="Arial Black" panose="020B0A04020102020204" pitchFamily="34" charset="0"/>
              </a:rPr>
              <a:t>Услышав </a:t>
            </a:r>
            <a:r>
              <a:rPr lang="ru-RU" sz="2000" dirty="0">
                <a:latin typeface="Arial Black" panose="020B0A04020102020204" pitchFamily="34" charset="0"/>
              </a:rPr>
              <a:t>показания потерпевшего, сыщик тут же ринулся в кафе. Какого же было его удивление, когда он обнаружил внутри целых трех подозреваемых. Но детектив мгновенно вычислил грабителя. Что, кроме рыжих волос еще выдало преступника? </a:t>
            </a:r>
          </a:p>
        </p:txBody>
      </p:sp>
    </p:spTree>
    <p:extLst>
      <p:ext uri="{BB962C8B-B14F-4D97-AF65-F5344CB8AC3E}">
        <p14:creationId xmlns:p14="http://schemas.microsoft.com/office/powerpoint/2010/main" val="330380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natk.ru/images/news4/2021/06/01-1/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natk.ru/images/news4/2021/06/01-1/00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5"/>
            <a:ext cx="12106632" cy="632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687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/>
          </p:nvPr>
        </p:nvGraphicFramePr>
        <p:xfrm>
          <a:off x="659890" y="1801369"/>
          <a:ext cx="10870695" cy="414240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74139">
                  <a:extLst>
                    <a:ext uri="{9D8B030D-6E8A-4147-A177-3AD203B41FA5}">
                      <a16:colId xmlns:a16="http://schemas.microsoft.com/office/drawing/2014/main" val="1670172118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3679576488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792327813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2929751325"/>
                    </a:ext>
                  </a:extLst>
                </a:gridCol>
                <a:gridCol w="2174139">
                  <a:extLst>
                    <a:ext uri="{9D8B030D-6E8A-4147-A177-3AD203B41FA5}">
                      <a16:colId xmlns:a16="http://schemas.microsoft.com/office/drawing/2014/main" val="892837003"/>
                    </a:ext>
                  </a:extLst>
                </a:gridCol>
              </a:tblGrid>
              <a:tr h="66751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Название команды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1 этап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2 этап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Black" panose="020B0A04020102020204" pitchFamily="34" charset="0"/>
                        </a:rPr>
                        <a:t>3 этап</a:t>
                      </a:r>
                      <a:endParaRPr lang="ru-RU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Итоговые результаты</a:t>
                      </a:r>
                      <a:endParaRPr lang="ru-RU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7458107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453664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096476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5396395"/>
                  </a:ext>
                </a:extLst>
              </a:tr>
              <a:tr h="8687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954628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anose="020B0A04020102020204" pitchFamily="34" charset="0"/>
              </a:rPr>
              <a:t>ИТОГИ ИГРЫ</a:t>
            </a:r>
            <a:endParaRPr lang="ru-RU" sz="4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45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585216"/>
            <a:ext cx="10661904" cy="5605272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  <a:ea typeface="Calibri" panose="020F0502020204030204" pitchFamily="34" charset="0"/>
              </a:rPr>
              <a:t>Желаем </a:t>
            </a:r>
            <a:r>
              <a:rPr lang="ru-RU" sz="6000" dirty="0">
                <a:latin typeface="Arial Black" panose="020B0A04020102020204" pitchFamily="34" charset="0"/>
                <a:ea typeface="Calibri" panose="020F0502020204030204" pitchFamily="34" charset="0"/>
              </a:rPr>
              <a:t>вам успехов в дальнейшем изучении законов нашей </a:t>
            </a:r>
            <a:r>
              <a:rPr lang="ru-RU" sz="6000" dirty="0" smtClean="0">
                <a:latin typeface="Arial Black" panose="020B0A04020102020204" pitchFamily="34" charset="0"/>
                <a:ea typeface="Calibri" panose="020F0502020204030204" pitchFamily="34" charset="0"/>
              </a:rPr>
              <a:t>жизни!</a:t>
            </a:r>
            <a:endParaRPr lang="ru-RU" sz="6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1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746504"/>
            <a:ext cx="9683496" cy="4654296"/>
          </a:xfrm>
        </p:spPr>
        <p:txBody>
          <a:bodyPr/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1. В этой сказке маленькую героиню преследовали неудачи. Несмотря на свободное передвижение, свободу слова и мысли, она подвергалась дискриминации, на ее жизнь было совершенно покушение, а ее бабушка лишилась права на неприкосновенность жилища.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62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Красная шапочка 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43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746504"/>
            <a:ext cx="9683496" cy="4654296"/>
          </a:xfrm>
        </p:spPr>
        <p:txBody>
          <a:bodyPr/>
          <a:lstStyle/>
          <a:p>
            <a:pPr algn="ctr"/>
            <a:r>
              <a:rPr lang="ru-RU" sz="3600" dirty="0">
                <a:latin typeface="Arial Black" panose="020B0A04020102020204" pitchFamily="34" charset="0"/>
              </a:rPr>
              <a:t>2. Назовите сказку, в которой лицо с дурной репутацией под вывеской милой и обаятельной личности совершило покушение на семь несовершеннолетних душ, но было разоблачено и жестоко наказано.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57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7301" y="2638044"/>
            <a:ext cx="9926514" cy="310198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Волк и семеро козлят 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091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746504"/>
            <a:ext cx="9683496" cy="4654296"/>
          </a:xfrm>
        </p:spPr>
        <p:txBody>
          <a:bodyPr/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3. Главный герой одноименной русской народной сказки имел право на свободное передвижение в пределах страны, свободу мысли и совести, право на защиту от посягательства, на честь и репутацию, но, в итоге, одна хитрая и плутоватая особа нарушила его право на личную неприкосновенность и жизнь.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57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Правильный ответ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Колобок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962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31136" y="288036"/>
            <a:ext cx="7729728" cy="1188720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1 этап «Сказочный юрист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5296" y="1746504"/>
            <a:ext cx="9683496" cy="4654296"/>
          </a:xfrm>
        </p:spPr>
        <p:txBody>
          <a:bodyPr/>
          <a:lstStyle/>
          <a:p>
            <a:pPr algn="ctr"/>
            <a:r>
              <a:rPr lang="ru-RU" sz="3600" dirty="0">
                <a:latin typeface="Arial Black" panose="020B0A04020102020204" pitchFamily="34" charset="0"/>
              </a:rPr>
              <a:t>4. В этой сказке речь идет о трех братьях близнецах, которые подверглись нападению злого серого разбойника. Мужество и смекалка старшего брата помогли сохранить жизнь и здоровье близнецов.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36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1347</TotalTime>
  <Words>982</Words>
  <Application>Microsoft Office PowerPoint</Application>
  <PresentationFormat>Широкоэкранный</PresentationFormat>
  <Paragraphs>66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Arial Black</vt:lpstr>
      <vt:lpstr>Calibri</vt:lpstr>
      <vt:lpstr>Corbel</vt:lpstr>
      <vt:lpstr>Gill Sans MT</vt:lpstr>
      <vt:lpstr>Times New Roman</vt:lpstr>
      <vt:lpstr>Parcel</vt:lpstr>
      <vt:lpstr>интеллектуально-правовая игра  «Ты и Закон»</vt:lpstr>
      <vt:lpstr>Презентация PowerPoint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1 этап «Сказочный юрист»</vt:lpstr>
      <vt:lpstr>Правильный ответ </vt:lpstr>
      <vt:lpstr>результаты</vt:lpstr>
      <vt:lpstr>3 этап «Детективные загадки»</vt:lpstr>
      <vt:lpstr>3 этап «Детективные загадки»</vt:lpstr>
      <vt:lpstr>3 этап «Детективные загадки»</vt:lpstr>
      <vt:lpstr>3 этап «Детективные загадки»</vt:lpstr>
      <vt:lpstr>3 этап «Детективные загадки»</vt:lpstr>
      <vt:lpstr>Презентация PowerPoint</vt:lpstr>
      <vt:lpstr>ИТОГИ ИГРЫ</vt:lpstr>
      <vt:lpstr>Желаем вам успехов в дальнейшем изучении законов нашей жизни!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интеллектуально-правовая игра  «Ты и Закон»</dc:title>
  <dc:creator>Бондарчик Ядвига Сергеевна</dc:creator>
  <cp:lastModifiedBy>Ткаченко Алла Александровна</cp:lastModifiedBy>
  <cp:revision>11</cp:revision>
  <dcterms:created xsi:type="dcterms:W3CDTF">2023-11-16T11:49:20Z</dcterms:created>
  <dcterms:modified xsi:type="dcterms:W3CDTF">2024-12-10T05:58:03Z</dcterms:modified>
</cp:coreProperties>
</file>