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notesMasterIdLst>
    <p:notesMasterId r:id="rId18"/>
  </p:notesMasterIdLst>
  <p:sldIdLst>
    <p:sldId id="256" r:id="rId2"/>
    <p:sldId id="284" r:id="rId3"/>
    <p:sldId id="285" r:id="rId4"/>
    <p:sldId id="271" r:id="rId5"/>
    <p:sldId id="262" r:id="rId6"/>
    <p:sldId id="257" r:id="rId7"/>
    <p:sldId id="287" r:id="rId8"/>
    <p:sldId id="286" r:id="rId9"/>
    <p:sldId id="258" r:id="rId10"/>
    <p:sldId id="260" r:id="rId11"/>
    <p:sldId id="261" r:id="rId12"/>
    <p:sldId id="265" r:id="rId13"/>
    <p:sldId id="272" r:id="rId14"/>
    <p:sldId id="276" r:id="rId15"/>
    <p:sldId id="277" r:id="rId16"/>
    <p:sldId id="283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144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2780336-EC0F-423B-B84F-D05628258957}" type="datetimeFigureOut">
              <a:rPr lang="ru-RU" smtClean="0"/>
              <a:t>09.03.2022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F77E520-806B-4C86-B95F-F94CECE0207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1015364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/>
              <a:t>Образец подзаголовка</a:t>
            </a:r>
            <a:endParaRPr kumimoji="0" lang="en-US"/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E434C5-0C35-4DCE-B2BC-068C97F57F7D}" type="datetimeFigureOut">
              <a:rPr lang="ru-RU" smtClean="0"/>
              <a:pPr/>
              <a:t>09.03.2022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667812-76FE-46BD-9370-36B15C82CBA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E434C5-0C35-4DCE-B2BC-068C97F57F7D}" type="datetimeFigureOut">
              <a:rPr lang="ru-RU" smtClean="0"/>
              <a:pPr/>
              <a:t>09.03.2022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667812-76FE-46BD-9370-36B15C82CBA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E434C5-0C35-4DCE-B2BC-068C97F57F7D}" type="datetimeFigureOut">
              <a:rPr lang="ru-RU" smtClean="0"/>
              <a:pPr/>
              <a:t>09.03.2022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667812-76FE-46BD-9370-36B15C82CBA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E434C5-0C35-4DCE-B2BC-068C97F57F7D}" type="datetimeFigureOut">
              <a:rPr lang="ru-RU" smtClean="0"/>
              <a:pPr/>
              <a:t>09.03.2022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667812-76FE-46BD-9370-36B15C82CBA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кругленный прямоугольник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E434C5-0C35-4DCE-B2BC-068C97F57F7D}" type="datetimeFigureOut">
              <a:rPr lang="ru-RU" smtClean="0"/>
              <a:pPr/>
              <a:t>09.03.2022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667812-76FE-46BD-9370-36B15C82CBA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E434C5-0C35-4DCE-B2BC-068C97F57F7D}" type="datetimeFigureOut">
              <a:rPr lang="ru-RU" smtClean="0"/>
              <a:pPr/>
              <a:t>09.03.2022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667812-76FE-46BD-9370-36B15C82CBA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E434C5-0C35-4DCE-B2BC-068C97F57F7D}" type="datetimeFigureOut">
              <a:rPr lang="ru-RU" smtClean="0"/>
              <a:pPr/>
              <a:t>09.03.2022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667812-76FE-46BD-9370-36B15C82CBA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E434C5-0C35-4DCE-B2BC-068C97F57F7D}" type="datetimeFigureOut">
              <a:rPr lang="ru-RU" smtClean="0"/>
              <a:pPr/>
              <a:t>09.03.2022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667812-76FE-46BD-9370-36B15C82CBA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E434C5-0C35-4DCE-B2BC-068C97F57F7D}" type="datetimeFigureOut">
              <a:rPr lang="ru-RU" smtClean="0"/>
              <a:pPr/>
              <a:t>09.03.2022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667812-76FE-46BD-9370-36B15C82CBA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E434C5-0C35-4DCE-B2BC-068C97F57F7D}" type="datetimeFigureOut">
              <a:rPr lang="ru-RU" smtClean="0"/>
              <a:pPr/>
              <a:t>09.03.2022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667812-76FE-46BD-9370-36B15C82CBA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с одним скругленным углом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E434C5-0C35-4DCE-B2BC-068C97F57F7D}" type="datetimeFigureOut">
              <a:rPr lang="ru-RU" smtClean="0"/>
              <a:pPr/>
              <a:t>09.03.2022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667812-76FE-46BD-9370-36B15C82CBA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/>
              <a:t>Вставка рисунка</a:t>
            </a:r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/>
          <a:p>
            <a:pPr lvl="0" eaLnBrk="1" latinLnBrk="0" hangingPunct="1"/>
            <a:r>
              <a:rPr kumimoji="0" lang="ru-RU"/>
              <a:t>Образец текста</a:t>
            </a:r>
          </a:p>
          <a:p>
            <a:pPr lvl="1" eaLnBrk="1" latinLnBrk="0" hangingPunct="1"/>
            <a:r>
              <a:rPr kumimoji="0" lang="ru-RU"/>
              <a:t>Второй уровень</a:t>
            </a:r>
          </a:p>
          <a:p>
            <a:pPr lvl="2" eaLnBrk="1" latinLnBrk="0" hangingPunct="1"/>
            <a:r>
              <a:rPr kumimoji="0" lang="ru-RU"/>
              <a:t>Третий уровень</a:t>
            </a:r>
          </a:p>
          <a:p>
            <a:pPr lvl="3" eaLnBrk="1" latinLnBrk="0" hangingPunct="1"/>
            <a:r>
              <a:rPr kumimoji="0" lang="ru-RU"/>
              <a:t>Четвертый уровень</a:t>
            </a:r>
          </a:p>
          <a:p>
            <a:pPr lvl="4" eaLnBrk="1" latinLnBrk="0" hangingPunct="1"/>
            <a:r>
              <a:rPr kumimoji="0" lang="ru-RU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FCE434C5-0C35-4DCE-B2BC-068C97F57F7D}" type="datetimeFigureOut">
              <a:rPr lang="ru-RU" smtClean="0"/>
              <a:pPr/>
              <a:t>09.03.2022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73667812-76FE-46BD-9370-36B15C82CBA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22376" y="692696"/>
            <a:ext cx="7772400" cy="2956310"/>
          </a:xfrm>
        </p:spPr>
        <p:txBody>
          <a:bodyPr>
            <a:noAutofit/>
          </a:bodyPr>
          <a:lstStyle/>
          <a:p>
            <a:pPr algn="ctr"/>
            <a:r>
              <a:rPr lang="ru-RU" sz="3600" dirty="0" err="1">
                <a:solidFill>
                  <a:srgbClr val="002060"/>
                </a:solidFill>
              </a:rPr>
              <a:t>Лего</a:t>
            </a:r>
            <a:r>
              <a:rPr lang="ru-RU" sz="3600" dirty="0">
                <a:solidFill>
                  <a:srgbClr val="002060"/>
                </a:solidFill>
              </a:rPr>
              <a:t>- конструирование </a:t>
            </a:r>
            <a:br>
              <a:rPr lang="ru-RU" sz="3600" dirty="0">
                <a:solidFill>
                  <a:srgbClr val="002060"/>
                </a:solidFill>
              </a:rPr>
            </a:br>
            <a:r>
              <a:rPr lang="ru-RU" sz="3600" dirty="0">
                <a:solidFill>
                  <a:srgbClr val="002060"/>
                </a:solidFill>
              </a:rPr>
              <a:t>в рамках внедрения ФГОС ДОУ.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22376" y="3861048"/>
            <a:ext cx="7772400" cy="2160240"/>
          </a:xfrm>
        </p:spPr>
        <p:txBody>
          <a:bodyPr>
            <a:normAutofit fontScale="25000" lnSpcReduction="20000"/>
          </a:bodyPr>
          <a:lstStyle/>
          <a:p>
            <a:endParaRPr lang="ru-RU" dirty="0"/>
          </a:p>
          <a:p>
            <a:endParaRPr lang="ru-RU" dirty="0"/>
          </a:p>
          <a:p>
            <a:r>
              <a:rPr lang="ru-RU" sz="3800" dirty="0"/>
              <a:t>                                   </a:t>
            </a:r>
          </a:p>
          <a:p>
            <a:endParaRPr lang="ru-RU" sz="3800" dirty="0"/>
          </a:p>
          <a:p>
            <a:pPr algn="r"/>
            <a:endParaRPr lang="ru-RU" sz="3800" dirty="0"/>
          </a:p>
          <a:p>
            <a:pPr algn="r"/>
            <a:endParaRPr lang="ru-RU" sz="3800" dirty="0"/>
          </a:p>
          <a:p>
            <a:pPr algn="r"/>
            <a:endParaRPr lang="ru-RU" sz="96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algn="r"/>
            <a:r>
              <a:rPr lang="ru-RU" sz="9600" b="1" dirty="0">
                <a:solidFill>
                  <a:schemeClr val="accent5">
                    <a:lumMod val="75000"/>
                  </a:schemeClr>
                </a:solidFill>
              </a:rPr>
              <a:t>Выполнили :Воспитатели МБДОУ «ДС №44 </a:t>
            </a:r>
            <a:r>
              <a:rPr lang="ru-RU" sz="9600" b="1" dirty="0" err="1">
                <a:solidFill>
                  <a:schemeClr val="accent5">
                    <a:lumMod val="75000"/>
                  </a:schemeClr>
                </a:solidFill>
              </a:rPr>
              <a:t>г.Челябинска</a:t>
            </a:r>
            <a:r>
              <a:rPr lang="ru-RU" sz="9600" b="1" dirty="0">
                <a:solidFill>
                  <a:schemeClr val="accent5">
                    <a:lumMod val="75000"/>
                  </a:schemeClr>
                </a:solidFill>
              </a:rPr>
              <a:t> </a:t>
            </a:r>
          </a:p>
          <a:p>
            <a:pPr algn="r"/>
            <a:r>
              <a:rPr lang="ru-RU" sz="9600" b="1" dirty="0" err="1">
                <a:solidFill>
                  <a:schemeClr val="accent5">
                    <a:lumMod val="75000"/>
                  </a:schemeClr>
                </a:solidFill>
              </a:rPr>
              <a:t>Е.В.Иванова</a:t>
            </a:r>
            <a:r>
              <a:rPr lang="ru-RU" sz="9600" b="1" dirty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ru-RU" sz="9600" b="1" dirty="0" err="1">
                <a:solidFill>
                  <a:schemeClr val="accent5">
                    <a:lumMod val="75000"/>
                  </a:schemeClr>
                </a:solidFill>
              </a:rPr>
              <a:t>Е.М.Травянова</a:t>
            </a:r>
            <a:endParaRPr lang="ru-RU" sz="9600" b="1" dirty="0">
              <a:solidFill>
                <a:schemeClr val="accent5">
                  <a:lumMod val="75000"/>
                </a:schemeClr>
              </a:solidFill>
            </a:endParaRPr>
          </a:p>
          <a:p>
            <a:pPr algn="ctr"/>
            <a:r>
              <a:rPr lang="ru-RU" sz="9600" b="1">
                <a:solidFill>
                  <a:schemeClr val="accent5">
                    <a:lumMod val="75000"/>
                  </a:schemeClr>
                </a:solidFill>
              </a:rPr>
              <a:t>2022г</a:t>
            </a:r>
            <a:r>
              <a:rPr lang="ru-RU" sz="9600" b="1" dirty="0">
                <a:solidFill>
                  <a:schemeClr val="accent5">
                    <a:lumMod val="75000"/>
                  </a:schemeClr>
                </a:solidFill>
              </a:rPr>
              <a:t>.</a:t>
            </a:r>
          </a:p>
          <a:p>
            <a:pPr algn="r"/>
            <a:endParaRPr lang="ru-RU" sz="9600" b="1" dirty="0">
              <a:solidFill>
                <a:schemeClr val="accent5">
                  <a:lumMod val="75000"/>
                </a:schemeClr>
              </a:solidFill>
            </a:endParaRPr>
          </a:p>
          <a:p>
            <a:endParaRPr lang="ru-RU" b="1" dirty="0">
              <a:solidFill>
                <a:schemeClr val="accent5">
                  <a:lumMod val="75000"/>
                </a:schemeClr>
              </a:solidFill>
            </a:endParaRPr>
          </a:p>
          <a:p>
            <a:endParaRPr lang="ru-RU" b="1" dirty="0">
              <a:solidFill>
                <a:schemeClr val="accent5">
                  <a:lumMod val="75000"/>
                </a:schemeClr>
              </a:solidFill>
            </a:endParaRPr>
          </a:p>
          <a:p>
            <a:endParaRPr lang="ru-RU" b="1" dirty="0">
              <a:solidFill>
                <a:schemeClr val="accent5">
                  <a:lumMod val="75000"/>
                </a:schemeClr>
              </a:solidFill>
            </a:endParaRPr>
          </a:p>
          <a:p>
            <a:endParaRPr lang="ru-RU" b="1" dirty="0">
              <a:solidFill>
                <a:schemeClr val="accent5">
                  <a:lumMod val="75000"/>
                </a:schemeClr>
              </a:solidFill>
            </a:endParaRPr>
          </a:p>
          <a:p>
            <a:endParaRPr lang="ru-RU" b="1" dirty="0">
              <a:solidFill>
                <a:schemeClr val="accent5">
                  <a:lumMod val="75000"/>
                </a:schemeClr>
              </a:solidFill>
            </a:endParaRPr>
          </a:p>
          <a:p>
            <a:endParaRPr lang="ru-RU" b="1" dirty="0">
              <a:solidFill>
                <a:schemeClr val="accent5">
                  <a:lumMod val="75000"/>
                </a:schemeClr>
              </a:solidFill>
            </a:endParaRPr>
          </a:p>
          <a:p>
            <a:endParaRPr lang="ru-RU" b="1" dirty="0">
              <a:solidFill>
                <a:schemeClr val="accent5">
                  <a:lumMod val="75000"/>
                </a:schemeClr>
              </a:solidFill>
            </a:endParaRPr>
          </a:p>
          <a:p>
            <a:endParaRPr lang="ru-RU" b="1" dirty="0">
              <a:solidFill>
                <a:schemeClr val="accent5">
                  <a:lumMod val="75000"/>
                </a:schemeClr>
              </a:solidFill>
            </a:endParaRPr>
          </a:p>
          <a:p>
            <a:pPr algn="ctr"/>
            <a:endParaRPr lang="ru-RU" sz="8000" b="1" dirty="0">
              <a:solidFill>
                <a:schemeClr val="accent5">
                  <a:lumMod val="75000"/>
                </a:schemeClr>
              </a:solidFill>
            </a:endParaRPr>
          </a:p>
          <a:p>
            <a:pPr algn="ctr"/>
            <a:endParaRPr lang="ru-RU" sz="8000" b="1" dirty="0">
              <a:solidFill>
                <a:schemeClr val="accent5">
                  <a:lumMod val="75000"/>
                </a:schemeClr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4789160" cy="5706960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sz="2000" dirty="0"/>
              <a:t> </a:t>
            </a:r>
          </a:p>
          <a:p>
            <a:pPr>
              <a:buNone/>
            </a:pPr>
            <a:r>
              <a:rPr lang="ru-RU" sz="2000" dirty="0"/>
              <a:t>    Применение ЛЕГО способствует:</a:t>
            </a:r>
          </a:p>
          <a:p>
            <a:pPr>
              <a:buNone/>
            </a:pPr>
            <a:r>
              <a:rPr lang="ru-RU" sz="2000" dirty="0"/>
              <a:t>1) развитию у детей сенсорных представлений, поскольку используются детали разной формы, окрашенные в основные цвета</a:t>
            </a:r>
          </a:p>
          <a:p>
            <a:pPr>
              <a:buNone/>
            </a:pPr>
            <a:r>
              <a:rPr lang="ru-RU" sz="2000" dirty="0"/>
              <a:t>2) развитию и совершенствованию высших психических функций - памяти, внимания, мышления, делается упор на развитие таких мыслительных процессов, как анализ, синтез, классификация, обобщение</a:t>
            </a:r>
          </a:p>
          <a:p>
            <a:pPr>
              <a:buNone/>
            </a:pPr>
            <a:r>
              <a:rPr lang="ru-RU" sz="2000" dirty="0"/>
              <a:t>3) тренировке пальцев кистей рук, что очень важно для развития мелкой моторики руки и в дальнейшем поможет подготовить руку ребенка  к письму</a:t>
            </a:r>
          </a:p>
          <a:p>
            <a:pPr>
              <a:buNone/>
            </a:pPr>
            <a:r>
              <a:rPr lang="ru-RU" sz="2000" dirty="0"/>
              <a:t>4)сплочению детского коллектива, формированию чувства симпатии друг к  другу, т.к. дети учатся совместно решать задачи, распределять роли, объяснять друг другу важность данного конструктивного решения.</a:t>
            </a:r>
          </a:p>
          <a:p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C:\Users\1\AppData\Local\Microsoft\Windows\INetCache\Content.Word\IMG_20180518_092750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548680"/>
            <a:ext cx="3384376" cy="54737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502920" y="5517232"/>
            <a:ext cx="8183880" cy="1008112"/>
          </a:xfrm>
        </p:spPr>
        <p:txBody>
          <a:bodyPr>
            <a:normAutofit fontScale="90000"/>
          </a:bodyPr>
          <a:lstStyle/>
          <a:p>
            <a:br>
              <a:rPr lang="ru-RU" sz="2200" b="0" dirty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br>
              <a:rPr lang="ru-RU" sz="2200" b="0" dirty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br>
              <a:rPr lang="ru-RU" sz="2200" b="0" dirty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br>
              <a:rPr lang="ru-RU" sz="2200" b="0" dirty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br>
              <a:rPr lang="ru-RU" sz="2200" b="0" dirty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2200" b="0" dirty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Освоение ЛЕГО- конструктора ведётся  последовательно от простого к сложному . </a:t>
            </a:r>
            <a:r>
              <a:rPr lang="ru-RU" sz="2200" dirty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Первая часть освоения ЛЕГО– это упражнение на развитие логического мышления</a:t>
            </a:r>
            <a:r>
              <a:rPr lang="ru-RU" sz="2200" b="0" dirty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. Её  цель– развитие элементов логического мышления.</a:t>
            </a:r>
            <a:br>
              <a:rPr lang="ru-RU" dirty="0"/>
            </a:br>
            <a:endParaRPr lang="ru-RU" dirty="0"/>
          </a:p>
        </p:txBody>
      </p:sp>
      <p:pic>
        <p:nvPicPr>
          <p:cNvPr id="6" name="Объект 5" descr="C:\Users\1\AppData\Local\Microsoft\Windows\INetCache\Content.Word\IMG_20180518_092931.jpg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404664"/>
            <a:ext cx="5040560" cy="439248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5373216"/>
            <a:ext cx="8183880" cy="1080120"/>
          </a:xfrm>
        </p:spPr>
        <p:txBody>
          <a:bodyPr>
            <a:normAutofit fontScale="90000"/>
          </a:bodyPr>
          <a:lstStyle/>
          <a:p>
            <a:pPr lvl="0"/>
            <a:r>
              <a:rPr lang="ru-RU" dirty="0"/>
              <a:t>            </a:t>
            </a:r>
            <a:r>
              <a:rPr lang="ru-RU" sz="2200" dirty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            Обыгрывание построек.</a:t>
            </a:r>
            <a:br>
              <a:rPr lang="ru-RU" dirty="0"/>
            </a:b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099" t="-2887" r="8187" b="2887"/>
          <a:stretch/>
        </p:blipFill>
        <p:spPr>
          <a:xfrm>
            <a:off x="611560" y="548680"/>
            <a:ext cx="4287630" cy="3300218"/>
          </a:xfrm>
          <a:prstGeom prst="rect">
            <a:avLst/>
          </a:prstGeom>
        </p:spPr>
      </p:pic>
      <p:sp>
        <p:nvSpPr>
          <p:cNvPr id="4" name="Объект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Рисунок 5" descr="E:\Лего 2017-18\374_0911\IMG_2603.JPG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571"/>
          <a:stretch/>
        </p:blipFill>
        <p:spPr bwMode="auto">
          <a:xfrm>
            <a:off x="4067944" y="2636912"/>
            <a:ext cx="4536504" cy="281703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2492896"/>
            <a:ext cx="8183880" cy="3542144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1818528"/>
          </a:xfrm>
        </p:spPr>
        <p:txBody>
          <a:bodyPr/>
          <a:lstStyle/>
          <a:p>
            <a:pPr>
              <a:buNone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   Исходя из целей по развитию  творческих и конструкторских  способностей  дошкольников, в процессе овладения  приемами конструирования из деталей конструктора ЛЕГО, мы решаем  обучающие,  развивающие  и воспитательные задачи .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6" name="Рисунок 5" descr="https://pp.userapi.com/c830208/v830208768/10cda7/7Aadx3ITnDs.jpg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750" r="7853"/>
          <a:stretch/>
        </p:blipFill>
        <p:spPr bwMode="auto">
          <a:xfrm>
            <a:off x="573623" y="2420888"/>
            <a:ext cx="3998377" cy="3528392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8" name="Рисунок 7" descr="https://pp.userapi.com/c824200/v824200768/14af3e/QGdjj860rSc.jpg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074" b="26482"/>
          <a:stretch/>
        </p:blipFill>
        <p:spPr bwMode="auto">
          <a:xfrm>
            <a:off x="4716016" y="2420888"/>
            <a:ext cx="3816424" cy="3312368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3284984"/>
            <a:ext cx="8183880" cy="2750056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1674512"/>
          </a:xfrm>
        </p:spPr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Ведущая педагогическая идея определяется тем, что  в  основе управления процессом развития конструкторских и творческих способностей дошкольников лежит освоение ими технических способов и приемов конструирования из деталей конструктора ЛЕГО , позволяющие детям проявить творческий потенциал.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6" name="Рисунок 5" descr="C:\Users\1\Desktop\421_1605\IMG_5272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2906613"/>
            <a:ext cx="4151630" cy="3114675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 descr="E:\Лего 2017-18\371_0211\IMG_2541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2420888"/>
            <a:ext cx="4536504" cy="38164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2276872"/>
            <a:ext cx="8183880" cy="3758168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1746520"/>
          </a:xfrm>
        </p:spPr>
        <p:txBody>
          <a:bodyPr/>
          <a:lstStyle/>
          <a:p>
            <a:pPr>
              <a:buNone/>
            </a:pPr>
            <a:r>
              <a:rPr lang="ru-RU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 Игра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– важнейший спутник детства. </a:t>
            </a:r>
            <a:r>
              <a:rPr lang="ru-RU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«LEGO»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позволяет детям учиться, играя и обучаться в игре. 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67" r="4137"/>
          <a:stretch/>
        </p:blipFill>
        <p:spPr bwMode="auto">
          <a:xfrm>
            <a:off x="611560" y="1916832"/>
            <a:ext cx="7488832" cy="4608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1844824"/>
            <a:ext cx="8183880" cy="4190216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1314472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4800" b="1" dirty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Спасибо за внимание!</a:t>
            </a:r>
          </a:p>
        </p:txBody>
      </p:sp>
      <p:pic>
        <p:nvPicPr>
          <p:cNvPr id="15362" name="Picture 2" descr="C:\Users\Sony\Desktop\Таня\прри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5656" y="1700808"/>
            <a:ext cx="6192688" cy="395152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10800000" flipV="1">
            <a:off x="502920" y="4365104"/>
            <a:ext cx="8183880" cy="2088232"/>
          </a:xfrm>
        </p:spPr>
        <p:txBody>
          <a:bodyPr>
            <a:noAutofit/>
          </a:bodyPr>
          <a:lstStyle/>
          <a:p>
            <a:pPr algn="ctr"/>
            <a:br>
              <a:rPr lang="ru-RU" sz="2000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Comic Sans MS" pitchFamily="66" charset="0"/>
              </a:rPr>
            </a:br>
            <a:br>
              <a:rPr lang="ru-RU" sz="2000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Comic Sans MS" pitchFamily="66" charset="0"/>
              </a:rPr>
            </a:br>
            <a:br>
              <a:rPr lang="ru-RU" sz="2400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</a:br>
            <a:br>
              <a:rPr lang="ru-RU" sz="4000" dirty="0"/>
            </a:br>
            <a:endParaRPr lang="ru-RU" sz="40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2920" y="980728"/>
            <a:ext cx="7885504" cy="2952327"/>
          </a:xfrm>
        </p:spPr>
        <p:txBody>
          <a:bodyPr>
            <a:noAutofit/>
          </a:bodyPr>
          <a:lstStyle/>
          <a:p>
            <a:r>
              <a:rPr lang="ru-RU" sz="1800" b="1" u="sng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Arial Black" panose="020B0A04020102020204" pitchFamily="34" charset="0"/>
              </a:rPr>
              <a:t>Годовые задачи МБДОУ «Д.С. № 44 г. Челябинска»:</a:t>
            </a:r>
            <a:br>
              <a:rPr lang="ru-RU" sz="1800" b="1" u="sng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Arial Black" panose="020B0A04020102020204" pitchFamily="34" charset="0"/>
              </a:rPr>
            </a:br>
            <a:br>
              <a:rPr lang="ru-RU" sz="1800" b="1" u="sng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Arial Black" panose="020B0A04020102020204" pitchFamily="34" charset="0"/>
              </a:rPr>
            </a:br>
            <a:r>
              <a:rPr lang="ru-RU" sz="2400" dirty="0"/>
              <a:t>1. Разработка и внедрение  модели  развивающей предметно-пространственной среды ДОУ с учетом особенностей  организации и содержания образовательной деятельности, материально –технических условий.</a:t>
            </a:r>
          </a:p>
          <a:p>
            <a:r>
              <a:rPr lang="ru-RU" sz="2400" dirty="0"/>
              <a:t> 2. Повысить качество образовательного процесса ДОУ на  основе взаимодействия с семьями воспитанников .</a:t>
            </a:r>
            <a:endParaRPr lang="ru-RU" sz="2400" u="sng" dirty="0">
              <a:latin typeface="Arial Black" panose="020B0A04020102020204" pitchFamily="34" charset="0"/>
            </a:endParaRPr>
          </a:p>
          <a:p>
            <a:endParaRPr lang="ru-RU" sz="2000" b="1" u="sng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Arial Black" panose="020B0A04020102020204" pitchFamily="34" charset="0"/>
            </a:endParaRPr>
          </a:p>
          <a:p>
            <a:endParaRPr lang="ru-RU" sz="2000" b="1" u="sng" dirty="0">
              <a:ln w="9525">
                <a:solidFill>
                  <a:schemeClr val="bg1"/>
                </a:solidFill>
                <a:prstDash val="solid"/>
              </a:ln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Arial Black" panose="020B0A04020102020204" pitchFamily="34" charset="0"/>
            </a:endParaRPr>
          </a:p>
          <a:p>
            <a:r>
              <a:rPr lang="ru-RU" sz="1600" dirty="0"/>
              <a:t>   </a:t>
            </a:r>
          </a:p>
        </p:txBody>
      </p:sp>
    </p:spTree>
    <p:extLst>
      <p:ext uri="{BB962C8B-B14F-4D97-AF65-F5344CB8AC3E}">
        <p14:creationId xmlns:p14="http://schemas.microsoft.com/office/powerpoint/2010/main" val="204275370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2920" y="530351"/>
            <a:ext cx="8183880" cy="5418927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Тема самообразования:</a:t>
            </a:r>
          </a:p>
          <a:p>
            <a:pPr marL="0" indent="0" algn="ctr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 «Организация образовательной деятельности «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Лего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-конструирование » в рамках реализации  ФГОС ДОО»</a:t>
            </a:r>
          </a:p>
        </p:txBody>
      </p:sp>
      <p:sp>
        <p:nvSpPr>
          <p:cNvPr id="4" name="Объект 2"/>
          <p:cNvSpPr txBox="1">
            <a:spLocks/>
          </p:cNvSpPr>
          <p:nvPr/>
        </p:nvSpPr>
        <p:spPr>
          <a:xfrm>
            <a:off x="502920" y="2276872"/>
            <a:ext cx="7957512" cy="3672407"/>
          </a:xfrm>
          <a:prstGeom prst="rect">
            <a:avLst/>
          </a:prstGeom>
        </p:spPr>
        <p:txBody>
          <a:bodyPr vert="horz" lIns="182880" tIns="91440">
            <a:noAutofit/>
          </a:bodyPr>
          <a:lstStyle>
            <a:lvl1pPr marL="265176" indent="-265176" algn="l" rtl="0" eaLnBrk="1" latinLnBrk="0" hangingPunct="1">
              <a:spcBef>
                <a:spcPts val="250"/>
              </a:spcBef>
              <a:buClr>
                <a:schemeClr val="accent1"/>
              </a:buClr>
              <a:buSzPct val="80000"/>
              <a:buFont typeface="Wingdings 2"/>
              <a:buChar char=""/>
              <a:defRPr kumimoji="0" sz="28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548640" indent="-201168" algn="l" rtl="0" eaLnBrk="1" latinLnBrk="0" hangingPunct="1">
              <a:spcBef>
                <a:spcPts val="250"/>
              </a:spcBef>
              <a:buClr>
                <a:schemeClr val="accent1"/>
              </a:buClr>
              <a:buSzPct val="100000"/>
              <a:buFont typeface="Verdana"/>
              <a:buChar char="◦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86384" indent="-182880" algn="l" rtl="0" eaLnBrk="1" latinLnBrk="0" hangingPunct="1">
              <a:spcBef>
                <a:spcPts val="250"/>
              </a:spcBef>
              <a:buClr>
                <a:schemeClr val="accent2">
                  <a:tint val="85000"/>
                  <a:satMod val="285000"/>
                </a:schemeClr>
              </a:buClr>
              <a:buSzPct val="100000"/>
              <a:buFont typeface="Wingdings 2"/>
              <a:buChar char=""/>
              <a:defRPr kumimoji="0"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4128" indent="-182880" algn="l" rtl="0" eaLnBrk="1" latinLnBrk="0" hangingPunct="1">
              <a:spcBef>
                <a:spcPts val="230"/>
              </a:spcBef>
              <a:buClr>
                <a:schemeClr val="accent2">
                  <a:tint val="85000"/>
                  <a:satMod val="285000"/>
                </a:schemeClr>
              </a:buClr>
              <a:buSzPct val="112000"/>
              <a:buFont typeface="Verdana"/>
              <a:buChar char="◦"/>
              <a:defRPr kumimoji="0"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rtl="0" eaLnBrk="1" latinLnBrk="0" hangingPunct="1">
              <a:spcBef>
                <a:spcPts val="250"/>
              </a:spcBef>
              <a:buClr>
                <a:schemeClr val="accent3">
                  <a:tint val="85000"/>
                  <a:satMod val="275000"/>
                </a:schemeClr>
              </a:buClr>
              <a:buSzPct val="100000"/>
              <a:buFont typeface="Wingdings 2"/>
              <a:buChar char="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490472" indent="-182880" algn="l" rtl="0" eaLnBrk="1" latinLnBrk="0" hangingPunct="1">
              <a:spcBef>
                <a:spcPts val="250"/>
              </a:spcBef>
              <a:buClr>
                <a:schemeClr val="accent3">
                  <a:tint val="85000"/>
                  <a:satMod val="275000"/>
                </a:schemeClr>
              </a:buClr>
              <a:buSzPct val="100000"/>
              <a:buFont typeface="Verdana"/>
              <a:buChar char="◦"/>
              <a:defRPr kumimoji="0" sz="17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700784" indent="-182880" algn="l" rtl="0" eaLnBrk="1" latinLnBrk="0" hangingPunct="1">
              <a:spcBef>
                <a:spcPts val="255"/>
              </a:spcBef>
              <a:buClr>
                <a:schemeClr val="accent3">
                  <a:tint val="85000"/>
                  <a:satMod val="275000"/>
                </a:schemeClr>
              </a:buClr>
              <a:buSzPct val="100000"/>
              <a:buFont typeface="Wingdings 2"/>
              <a:buChar char=""/>
              <a:defRPr kumimoji="0"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920240" indent="-182880" algn="l" rtl="0" eaLnBrk="1" latinLnBrk="0" hangingPunct="1">
              <a:spcBef>
                <a:spcPts val="257"/>
              </a:spcBef>
              <a:buClr>
                <a:schemeClr val="accent3">
                  <a:tint val="85000"/>
                  <a:satMod val="275000"/>
                </a:schemeClr>
              </a:buClr>
              <a:buSzPct val="100000"/>
              <a:buFont typeface="Verdana"/>
              <a:buChar char="◦"/>
              <a:defRPr kumimoji="0" sz="15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48840" indent="-182880" algn="l" rtl="0" eaLnBrk="1" latinLnBrk="0" hangingPunct="1">
              <a:spcBef>
                <a:spcPts val="255"/>
              </a:spcBef>
              <a:buClr>
                <a:schemeClr val="accent3">
                  <a:tint val="85000"/>
                  <a:satMod val="275000"/>
                </a:schemeClr>
              </a:buClr>
              <a:buSzPct val="100000"/>
              <a:buFont typeface="Wingdings 2"/>
              <a:buChar char=""/>
              <a:defRPr kumimoji="0"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0" indent="0">
              <a:buNone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Годовые задачи:</a:t>
            </a:r>
            <a:br>
              <a:rPr lang="ru-RU" sz="24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1800" dirty="0"/>
              <a:t>1. П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овысить </a:t>
            </a:r>
            <a:r>
              <a:rPr lang="ru-RU" sz="2000" dirty="0">
                <a:ln w="9525">
                  <a:noFill/>
                  <a:prstDash val="solid"/>
                </a:ln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свой теоретический и научно-методический уровень через подборку и изучение методической литературы. пособии по  </a:t>
            </a:r>
            <a:r>
              <a:rPr lang="ru-RU" sz="2000" dirty="0" err="1">
                <a:ln w="9525">
                  <a:noFill/>
                  <a:prstDash val="solid"/>
                </a:ln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Лего</a:t>
            </a:r>
            <a:r>
              <a:rPr lang="ru-RU" sz="2000" dirty="0">
                <a:ln w="9525">
                  <a:noFill/>
                  <a:prstDash val="solid"/>
                </a:ln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 –конструированию  в Доу.</a:t>
            </a:r>
          </a:p>
          <a:p>
            <a:pPr marL="0" indent="0">
              <a:buNone/>
            </a:pPr>
            <a:endParaRPr lang="ru-RU" sz="2000" dirty="0">
              <a:ln w="9525">
                <a:noFill/>
                <a:prstDash val="solid"/>
              </a:ln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2000" dirty="0">
                <a:ln w="9525">
                  <a:noFill/>
                  <a:prstDash val="solid"/>
                </a:ln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2. Подобрать систему </a:t>
            </a:r>
            <a:r>
              <a:rPr lang="ru-RU" sz="2000" dirty="0" err="1">
                <a:ln w="9525">
                  <a:noFill/>
                  <a:prstDash val="solid"/>
                </a:ln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игр.направленных</a:t>
            </a:r>
            <a:r>
              <a:rPr lang="ru-RU" sz="2000" dirty="0">
                <a:ln w="9525">
                  <a:noFill/>
                  <a:prstDash val="solid"/>
                </a:ln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 на </a:t>
            </a:r>
          </a:p>
          <a:p>
            <a:pPr marL="0" indent="0">
              <a:buNone/>
            </a:pPr>
            <a:r>
              <a:rPr lang="ru-RU" sz="2000" dirty="0">
                <a:ln w="9525">
                  <a:noFill/>
                  <a:prstDash val="solid"/>
                </a:ln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формирование интереса к </a:t>
            </a:r>
            <a:r>
              <a:rPr lang="ru-RU" sz="2000" dirty="0" err="1">
                <a:ln w="9525">
                  <a:noFill/>
                  <a:prstDash val="solid"/>
                </a:ln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лего</a:t>
            </a:r>
            <a:r>
              <a:rPr lang="ru-RU" sz="2000" dirty="0">
                <a:ln w="9525">
                  <a:noFill/>
                  <a:prstDash val="solid"/>
                </a:ln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-конструированию.</a:t>
            </a:r>
          </a:p>
          <a:p>
            <a:pPr marL="0" indent="0">
              <a:buNone/>
            </a:pPr>
            <a:endParaRPr lang="ru-RU" sz="2000" dirty="0">
              <a:ln w="9525">
                <a:noFill/>
                <a:prstDash val="solid"/>
              </a:ln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2000" dirty="0">
                <a:ln w="9525">
                  <a:noFill/>
                  <a:prstDash val="solid"/>
                </a:ln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3 Провести для педагогов  и родителей мастер –класс Играем с ЛЕГО..</a:t>
            </a:r>
            <a:endParaRPr lang="ru-RU" sz="2000" u="sng" dirty="0">
              <a:ln w="9525">
                <a:noFill/>
                <a:prstDash val="solid"/>
              </a:ln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endParaRPr lang="ru-RU" sz="2000" b="1" u="sng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Arial Black" panose="020B0A04020102020204" pitchFamily="34" charset="0"/>
            </a:endParaRPr>
          </a:p>
          <a:p>
            <a:endParaRPr lang="ru-RU" sz="2000" b="1" u="sng" dirty="0">
              <a:ln w="9525">
                <a:solidFill>
                  <a:schemeClr val="bg1"/>
                </a:solidFill>
                <a:prstDash val="solid"/>
              </a:ln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Arial Black" panose="020B0A04020102020204" pitchFamily="34" charset="0"/>
            </a:endParaRPr>
          </a:p>
          <a:p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153537227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437112"/>
            <a:ext cx="8183880" cy="2420888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4069080" cy="606700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1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Актуальность ЛЕГО- конструирования </a:t>
            </a:r>
          </a:p>
          <a:p>
            <a:pPr>
              <a:buNone/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 значима в свете внедрения   ФГОС,</a:t>
            </a:r>
          </a:p>
          <a:p>
            <a:pPr>
              <a:buNone/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 так как:</a:t>
            </a:r>
          </a:p>
          <a:p>
            <a:pPr>
              <a:buNone/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-Являются великолепным средством для интеллектуального развития дошкольников, обеспечивающих интеграцию образовательных областей (познание, коммуникация, труд, социализация);</a:t>
            </a:r>
          </a:p>
          <a:p>
            <a:pPr>
              <a:buNone/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-Позволяют педагогу сочетать образование, воспитание и развитие дошкольников в режиме игры (учиться и обучаться в игре);</a:t>
            </a:r>
          </a:p>
          <a:p>
            <a:pPr>
              <a:buNone/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-Формируют познавательную активность, способствует воспитанию социально-активной личности, формируют навыки общения и сотворчества;</a:t>
            </a:r>
          </a:p>
          <a:p>
            <a:pPr>
              <a:buNone/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-Объединяют игру с  исследовательской и экспериментальной деятельностью, предоставляют ребенку  возможность экспериментировать и созидать свой собственный мир, где нет границ.</a:t>
            </a:r>
          </a:p>
          <a:p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 descr="C:\Users\1\Desktop\лего космос\IMG_4883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764704"/>
            <a:ext cx="3616325" cy="2712720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 descr="C:\Users\1\Desktop\лего мастер класс\IMG_4288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8129" y="3428999"/>
            <a:ext cx="3770630" cy="243776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4861168" cy="5634952"/>
          </a:xfrm>
        </p:spPr>
        <p:txBody>
          <a:bodyPr>
            <a:normAutofit fontScale="85000" lnSpcReduction="10000"/>
          </a:bodyPr>
          <a:lstStyle/>
          <a:p>
            <a:pPr>
              <a:buNone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Основные задачи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лего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-конструирования:</a:t>
            </a:r>
          </a:p>
          <a:p>
            <a:pPr lvl="0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-Совершенствование навыков классификации</a:t>
            </a:r>
          </a:p>
          <a:p>
            <a:pPr lvl="0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-Обучение анализу логических закономерностей и умению делать правильные  умозаключения на основе проведенного анализа.</a:t>
            </a:r>
          </a:p>
          <a:p>
            <a:pPr lvl="0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-Активизация памяти и внимания.</a:t>
            </a:r>
          </a:p>
          <a:p>
            <a:pPr lvl="0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-Ознакомление с множествами и принципами симметрии.</a:t>
            </a:r>
          </a:p>
          <a:p>
            <a:pPr lvl="0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-Развитие комбинаторных способностей.</a:t>
            </a:r>
          </a:p>
          <a:p>
            <a:pPr lvl="0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 -Закрепление навыков ориентирования в пространстве</a:t>
            </a:r>
            <a:r>
              <a:rPr lang="ru-RU" dirty="0"/>
              <a:t>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 descr="C:\Users\1\AppData\Local\Microsoft\Windows\INetCache\Content.Word\IMG_20180523_085639.jpg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490"/>
          <a:stretch/>
        </p:blipFill>
        <p:spPr bwMode="auto">
          <a:xfrm>
            <a:off x="5252183" y="908720"/>
            <a:ext cx="3456384" cy="4608512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1602504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Методическая литература и пособия по </a:t>
            </a:r>
            <a:r>
              <a:rPr lang="ru-RU" sz="3200" dirty="0" err="1">
                <a:latin typeface="Times New Roman" pitchFamily="18" charset="0"/>
                <a:cs typeface="Times New Roman" pitchFamily="18" charset="0"/>
              </a:rPr>
              <a:t>Лего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-конструированию.</a:t>
            </a:r>
          </a:p>
        </p:txBody>
      </p:sp>
      <p:pic>
        <p:nvPicPr>
          <p:cNvPr id="7" name="Рисунок 6" descr="C:\Users\1\Desktop\лего мастер класс\IMG_4278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772816"/>
            <a:ext cx="7632848" cy="455039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/>
          </p:cNvPicPr>
          <p:nvPr>
            <p:ph idx="1"/>
          </p:nvPr>
        </p:nvPicPr>
        <p:blipFill rotWithShape="1">
          <a:blip r:embed="rId2"/>
          <a:srcRect t="-1" b="-4029"/>
          <a:stretch/>
        </p:blipFill>
        <p:spPr>
          <a:xfrm>
            <a:off x="683568" y="1574795"/>
            <a:ext cx="7664681" cy="469857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899592" y="620688"/>
            <a:ext cx="727280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/>
              <a:t>Просмотр и использование в работе с детьми</a:t>
            </a:r>
          </a:p>
          <a:p>
            <a:pPr algn="ctr"/>
            <a:r>
              <a:rPr lang="ru-RU" sz="2800" dirty="0"/>
              <a:t> </a:t>
            </a:r>
            <a:r>
              <a:rPr lang="ru-RU" sz="2800" dirty="0" err="1"/>
              <a:t>Лего</a:t>
            </a:r>
            <a:r>
              <a:rPr lang="ru-RU" sz="2800" dirty="0"/>
              <a:t>-фильмов  и  </a:t>
            </a:r>
            <a:r>
              <a:rPr lang="ru-RU" sz="2800" dirty="0" err="1"/>
              <a:t>Лего-пезентаций</a:t>
            </a:r>
            <a:r>
              <a:rPr lang="ru-RU" sz="28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37442606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4000" dirty="0"/>
              <a:t>Создан «</a:t>
            </a:r>
            <a:r>
              <a:rPr lang="ru-RU" sz="4000" dirty="0" err="1"/>
              <a:t>Лего</a:t>
            </a:r>
            <a:r>
              <a:rPr lang="ru-RU" sz="4000" dirty="0"/>
              <a:t>-уголок»</a:t>
            </a:r>
          </a:p>
          <a:p>
            <a:pPr marL="0" indent="0" algn="ctr">
              <a:buNone/>
            </a:pPr>
            <a:endParaRPr lang="ru-RU" sz="4000" dirty="0"/>
          </a:p>
        </p:txBody>
      </p:sp>
      <p:pic>
        <p:nvPicPr>
          <p:cNvPr id="4" name="Рисунок 3" descr="C:\Users\1\AppData\Local\Microsoft\Windows\INetCache\Content.Word\IMG_20180523_085639.jpg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490"/>
          <a:stretch/>
        </p:blipFill>
        <p:spPr bwMode="auto">
          <a:xfrm>
            <a:off x="1403648" y="1268760"/>
            <a:ext cx="6336704" cy="5328592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04683128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3618728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3600" dirty="0" err="1">
                <a:latin typeface="Times New Roman" pitchFamily="18" charset="0"/>
                <a:cs typeface="Times New Roman" pitchFamily="18" charset="0"/>
              </a:rPr>
              <a:t>Мастар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 –класс «Играем с ЛЕГО»</a:t>
            </a:r>
          </a:p>
          <a:p>
            <a:pPr algn="ctr">
              <a:buNone/>
            </a:pP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 для педагогов и родителей.</a:t>
            </a:r>
          </a:p>
        </p:txBody>
      </p:sp>
      <p:pic>
        <p:nvPicPr>
          <p:cNvPr id="5" name="Рисунок 4" descr="C:\Users\1\Desktop\лего мастер класс\IMG_4299.JPG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87"/>
          <a:stretch/>
        </p:blipFill>
        <p:spPr bwMode="auto">
          <a:xfrm>
            <a:off x="2195736" y="2060848"/>
            <a:ext cx="5399112" cy="381642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Твердый переплет">
      <a:maj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궁서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565</TotalTime>
  <Words>619</Words>
  <Application>Microsoft Office PowerPoint</Application>
  <PresentationFormat>Экран (4:3)</PresentationFormat>
  <Paragraphs>67</Paragraphs>
  <Slides>16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4" baseType="lpstr">
      <vt:lpstr>Arial Black</vt:lpstr>
      <vt:lpstr>Book Antiqua</vt:lpstr>
      <vt:lpstr>Calibri</vt:lpstr>
      <vt:lpstr>Comic Sans MS</vt:lpstr>
      <vt:lpstr>Times New Roman</vt:lpstr>
      <vt:lpstr>Verdana</vt:lpstr>
      <vt:lpstr>Wingdings 2</vt:lpstr>
      <vt:lpstr>Аспект</vt:lpstr>
      <vt:lpstr>Лего- конструирование  в рамках внедрения ФГОС ДОУ.</vt:lpstr>
      <vt:lpstr>  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    Освоение ЛЕГО- конструктора ведётся  последовательно от простого к сложному . Первая часть освоения ЛЕГО– это упражнение на развитие логического мышления. Её  цель– развитие элементов логического мышления. </vt:lpstr>
      <vt:lpstr>                         Обыгрывание построек. 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Лего- конструктора в развитии интеллектуальных способностей детей дошкольного возраста.</dc:title>
  <dc:creator>Sony</dc:creator>
  <cp:lastModifiedBy>Elena Ivanova</cp:lastModifiedBy>
  <cp:revision>60</cp:revision>
  <dcterms:created xsi:type="dcterms:W3CDTF">2015-12-06T12:38:57Z</dcterms:created>
  <dcterms:modified xsi:type="dcterms:W3CDTF">2022-03-09T12:06:44Z</dcterms:modified>
</cp:coreProperties>
</file>