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3" r:id="rId2"/>
    <p:sldId id="271" r:id="rId3"/>
    <p:sldId id="269" r:id="rId4"/>
    <p:sldId id="270" r:id="rId5"/>
    <p:sldId id="264" r:id="rId6"/>
    <p:sldId id="263" r:id="rId7"/>
    <p:sldId id="262" r:id="rId8"/>
    <p:sldId id="261" r:id="rId9"/>
    <p:sldId id="267" r:id="rId10"/>
    <p:sldId id="266" r:id="rId11"/>
    <p:sldId id="265" r:id="rId12"/>
    <p:sldId id="272" r:id="rId13"/>
    <p:sldId id="27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473" autoAdjust="0"/>
  </p:normalViewPr>
  <p:slideViewPr>
    <p:cSldViewPr>
      <p:cViewPr>
        <p:scale>
          <a:sx n="55" d="100"/>
          <a:sy n="55" d="100"/>
        </p:scale>
        <p:origin x="-1794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9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04CB7-EF65-4175-9CEA-D248AA3F735C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6E1057-43BD-4D3C-93CF-9F3F17F992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6881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6E1057-43BD-4D3C-93CF-9F3F17F9922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5BBE-9B72-4285-812E-B4B2A3FCEDEA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DCC5B-C2F6-4FDC-B524-01465CB60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5BBE-9B72-4285-812E-B4B2A3FCEDEA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DCC5B-C2F6-4FDC-B524-01465CB60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5BBE-9B72-4285-812E-B4B2A3FCEDEA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DCC5B-C2F6-4FDC-B524-01465CB60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5BBE-9B72-4285-812E-B4B2A3FCEDEA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DCC5B-C2F6-4FDC-B524-01465CB60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5BBE-9B72-4285-812E-B4B2A3FCEDEA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DCC5B-C2F6-4FDC-B524-01465CB60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5BBE-9B72-4285-812E-B4B2A3FCEDEA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DCC5B-C2F6-4FDC-B524-01465CB60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5BBE-9B72-4285-812E-B4B2A3FCEDEA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DCC5B-C2F6-4FDC-B524-01465CB60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5BBE-9B72-4285-812E-B4B2A3FCEDEA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DCC5B-C2F6-4FDC-B524-01465CB60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5BBE-9B72-4285-812E-B4B2A3FCEDEA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DCC5B-C2F6-4FDC-B524-01465CB60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5BBE-9B72-4285-812E-B4B2A3FCEDEA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DCC5B-C2F6-4FDC-B524-01465CB60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5BBE-9B72-4285-812E-B4B2A3FCEDEA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DCC5B-C2F6-4FDC-B524-01465CB60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B5BBE-9B72-4285-812E-B4B2A3FCEDEA}" type="datetimeFigureOut">
              <a:rPr lang="ru-RU" smtClean="0"/>
              <a:pPr/>
              <a:t>31.10.2021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3DCC5B-C2F6-4FDC-B524-01465CB60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lvl="0">
              <a:spcBef>
                <a:spcPts val="0"/>
              </a:spcBef>
            </a:pPr>
            <a:r>
              <a:rPr lang="ru-RU" sz="2400" b="1" dirty="0">
                <a:solidFill>
                  <a:prstClr val="black"/>
                </a:solidFill>
              </a:rPr>
              <a:t>«Каша полезная еда - для здоровья нам нужна»</a:t>
            </a:r>
            <a:br>
              <a:rPr lang="ru-RU" sz="2400" b="1" dirty="0">
                <a:solidFill>
                  <a:prstClr val="black"/>
                </a:solidFill>
              </a:rPr>
            </a:br>
            <a:endParaRPr lang="ru-RU" sz="2400" dirty="0"/>
          </a:p>
        </p:txBody>
      </p:sp>
      <p:pic>
        <p:nvPicPr>
          <p:cNvPr id="5" name="Объект 4" descr="lrwjnqinlzQ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2451816"/>
            <a:ext cx="3922382" cy="2941787"/>
          </a:xfrm>
          <a:prstGeom prst="rect">
            <a:avLst/>
          </a:prstGeom>
        </p:spPr>
      </p:pic>
      <p:pic>
        <p:nvPicPr>
          <p:cNvPr id="6" name="Рисунок 5" descr="6c0f40834cf17aca6ada8d5f8c64ba2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2" y="1683781"/>
            <a:ext cx="4405816" cy="3142132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3059832" y="5517232"/>
            <a:ext cx="5500726" cy="114298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/>
              <a:t>«Русская каша — матушка наша</a:t>
            </a:r>
            <a:r>
              <a:rPr lang="ru-RU" dirty="0" smtClean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xmlns="" val="299707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786446" y="285728"/>
            <a:ext cx="3071834" cy="2809236"/>
            <a:chOff x="5786446" y="285728"/>
            <a:chExt cx="3071834" cy="2809236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5786446" y="285728"/>
              <a:ext cx="3071834" cy="2809236"/>
              <a:chOff x="5786446" y="285728"/>
              <a:chExt cx="3071834" cy="2809236"/>
            </a:xfrm>
          </p:grpSpPr>
          <p:sp>
            <p:nvSpPr>
              <p:cNvPr id="9" name="Прямоугольник 8"/>
              <p:cNvSpPr/>
              <p:nvPr/>
            </p:nvSpPr>
            <p:spPr>
              <a:xfrm>
                <a:off x="6286512" y="2571744"/>
                <a:ext cx="235745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b="1" dirty="0" smtClean="0"/>
                  <a:t>ячневая каша</a:t>
                </a:r>
                <a:endParaRPr lang="ru-RU" sz="2800" b="1" dirty="0"/>
              </a:p>
            </p:txBody>
          </p:sp>
          <p:sp>
            <p:nvSpPr>
              <p:cNvPr id="10" name="Скругленный прямоугольник 9"/>
              <p:cNvSpPr/>
              <p:nvPr/>
            </p:nvSpPr>
            <p:spPr>
              <a:xfrm>
                <a:off x="5786446" y="285728"/>
                <a:ext cx="3071834" cy="2214578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13" name="Рисунок 12" descr="ячневая каша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15074" y="500042"/>
              <a:ext cx="2568557" cy="1714512"/>
            </a:xfrm>
            <a:prstGeom prst="rect">
              <a:avLst/>
            </a:prstGeom>
          </p:spPr>
        </p:pic>
      </p:grpSp>
      <p:grpSp>
        <p:nvGrpSpPr>
          <p:cNvPr id="6" name="Группа 5"/>
          <p:cNvGrpSpPr/>
          <p:nvPr/>
        </p:nvGrpSpPr>
        <p:grpSpPr>
          <a:xfrm>
            <a:off x="1619672" y="1484784"/>
            <a:ext cx="7163959" cy="2357454"/>
            <a:chOff x="2219417" y="1484784"/>
            <a:chExt cx="6622665" cy="2357454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2219417" y="1484784"/>
              <a:ext cx="3261794" cy="235745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4" name="Рисунок 13" descr="ячневая крупа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14612" y="1714488"/>
              <a:ext cx="2474553" cy="1714512"/>
            </a:xfrm>
            <a:prstGeom prst="rect">
              <a:avLst/>
            </a:prstGeom>
          </p:spPr>
        </p:pic>
        <p:sp>
          <p:nvSpPr>
            <p:cNvPr id="16" name="Прямоугольник 15"/>
            <p:cNvSpPr/>
            <p:nvPr/>
          </p:nvSpPr>
          <p:spPr>
            <a:xfrm>
              <a:off x="5627372" y="3319018"/>
              <a:ext cx="321471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/>
                <a:t>ячневая крупа</a:t>
              </a:r>
              <a:endParaRPr lang="ru-RU" sz="2800" b="1" dirty="0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214282" y="4071942"/>
            <a:ext cx="5862476" cy="2428916"/>
            <a:chOff x="214282" y="4071942"/>
            <a:chExt cx="5862476" cy="2428916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214282" y="4071942"/>
              <a:ext cx="3786214" cy="242891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Рисунок 14" descr="ячменное поле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71472" y="4286256"/>
              <a:ext cx="3000428" cy="2058083"/>
            </a:xfrm>
            <a:prstGeom prst="rect">
              <a:avLst/>
            </a:prstGeom>
          </p:spPr>
        </p:pic>
        <p:sp>
          <p:nvSpPr>
            <p:cNvPr id="17" name="Прямоугольник 16"/>
            <p:cNvSpPr/>
            <p:nvPr/>
          </p:nvSpPr>
          <p:spPr>
            <a:xfrm rot="10800000" flipV="1">
              <a:off x="4219369" y="5821119"/>
              <a:ext cx="185738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/>
                <a:t>ячмень</a:t>
              </a:r>
              <a:endParaRPr lang="ru-RU" sz="2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5643570" y="214290"/>
            <a:ext cx="3214710" cy="23574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5857884" y="428604"/>
            <a:ext cx="2786082" cy="2880674"/>
            <a:chOff x="5857884" y="428604"/>
            <a:chExt cx="2786082" cy="2880674"/>
          </a:xfrm>
        </p:grpSpPr>
        <p:pic>
          <p:nvPicPr>
            <p:cNvPr id="12" name="Рисунок 11" descr="рисовая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57884" y="428604"/>
              <a:ext cx="2785473" cy="1857388"/>
            </a:xfrm>
            <a:prstGeom prst="rect">
              <a:avLst/>
            </a:prstGeom>
          </p:spPr>
        </p:pic>
        <p:sp>
          <p:nvSpPr>
            <p:cNvPr id="15" name="Прямоугольник 14"/>
            <p:cNvSpPr/>
            <p:nvPr/>
          </p:nvSpPr>
          <p:spPr>
            <a:xfrm>
              <a:off x="6000760" y="2786058"/>
              <a:ext cx="26432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/>
                <a:t>рисовая каша</a:t>
              </a:r>
              <a:endParaRPr lang="ru-RU" sz="2800" b="1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1547664" y="2000225"/>
            <a:ext cx="7115005" cy="2214578"/>
            <a:chOff x="2156287" y="1928802"/>
            <a:chExt cx="6798237" cy="2214578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2156287" y="1928802"/>
              <a:ext cx="3440106" cy="221457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" name="Группа 5"/>
            <p:cNvGrpSpPr/>
            <p:nvPr/>
          </p:nvGrpSpPr>
          <p:grpSpPr>
            <a:xfrm>
              <a:off x="2637903" y="2000225"/>
              <a:ext cx="6316621" cy="2143155"/>
              <a:chOff x="2637903" y="2000225"/>
              <a:chExt cx="6316621" cy="2143155"/>
            </a:xfrm>
          </p:grpSpPr>
          <p:pic>
            <p:nvPicPr>
              <p:cNvPr id="13" name="Рисунок 12" descr="рис.jpg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37903" y="2000225"/>
                <a:ext cx="2545678" cy="2000264"/>
              </a:xfrm>
              <a:prstGeom prst="rect">
                <a:avLst/>
              </a:prstGeom>
            </p:spPr>
          </p:pic>
          <p:sp>
            <p:nvSpPr>
              <p:cNvPr id="16" name="Прямоугольник 15"/>
              <p:cNvSpPr/>
              <p:nvPr/>
            </p:nvSpPr>
            <p:spPr>
              <a:xfrm>
                <a:off x="5651951" y="3620160"/>
                <a:ext cx="3302573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b="1" dirty="0" smtClean="0"/>
                  <a:t>рисовая крупа ( рис)</a:t>
                </a:r>
                <a:endParaRPr lang="ru-RU" sz="2800" b="1" dirty="0"/>
              </a:p>
            </p:txBody>
          </p:sp>
        </p:grpSp>
      </p:grpSp>
      <p:grpSp>
        <p:nvGrpSpPr>
          <p:cNvPr id="19" name="Группа 18"/>
          <p:cNvGrpSpPr/>
          <p:nvPr/>
        </p:nvGrpSpPr>
        <p:grpSpPr>
          <a:xfrm>
            <a:off x="357158" y="4429132"/>
            <a:ext cx="6893462" cy="2143140"/>
            <a:chOff x="357158" y="4429132"/>
            <a:chExt cx="6893462" cy="2143140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357158" y="4429132"/>
              <a:ext cx="4071966" cy="214314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832832" y="4500570"/>
              <a:ext cx="6417788" cy="1951980"/>
              <a:chOff x="832832" y="4500570"/>
              <a:chExt cx="6668126" cy="1951980"/>
            </a:xfrm>
          </p:grpSpPr>
          <p:pic>
            <p:nvPicPr>
              <p:cNvPr id="14" name="Рисунок 13" descr="рисс.jpg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832832" y="4500570"/>
                <a:ext cx="3241060" cy="1928826"/>
              </a:xfrm>
              <a:prstGeom prst="rect">
                <a:avLst/>
              </a:prstGeom>
            </p:spPr>
          </p:pic>
          <p:sp>
            <p:nvSpPr>
              <p:cNvPr id="17" name="Прямоугольник 16"/>
              <p:cNvSpPr/>
              <p:nvPr/>
            </p:nvSpPr>
            <p:spPr>
              <a:xfrm>
                <a:off x="4714876" y="5929330"/>
                <a:ext cx="278608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b="1" dirty="0" smtClean="0"/>
                  <a:t>рис</a:t>
                </a:r>
                <a:endParaRPr lang="ru-RU" sz="2800" b="1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340768"/>
            <a:ext cx="8589640" cy="3096344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0070C0"/>
                </a:solidFill>
              </a:rPr>
              <a:t>Желаем здоровья!</a:t>
            </a:r>
            <a:endParaRPr lang="ru-RU" sz="6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296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lvl="0">
              <a:spcBef>
                <a:spcPts val="0"/>
              </a:spcBef>
            </a:pPr>
            <a:r>
              <a:rPr lang="ru-RU" sz="2400" b="1" dirty="0">
                <a:solidFill>
                  <a:prstClr val="black"/>
                </a:solidFill>
              </a:rPr>
              <a:t>«Каша полезная еда - для здоровья нам нужна»</a:t>
            </a:r>
            <a:br>
              <a:rPr lang="ru-RU" sz="2400" b="1" dirty="0">
                <a:solidFill>
                  <a:prstClr val="black"/>
                </a:solidFill>
              </a:rPr>
            </a:br>
            <a:endParaRPr lang="ru-RU" sz="2400" dirty="0"/>
          </a:p>
        </p:txBody>
      </p:sp>
      <p:pic>
        <p:nvPicPr>
          <p:cNvPr id="5" name="Объект 4" descr="lrwjnqinlzQ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2451816"/>
            <a:ext cx="3922382" cy="2941787"/>
          </a:xfrm>
          <a:prstGeom prst="rect">
            <a:avLst/>
          </a:prstGeom>
        </p:spPr>
      </p:pic>
      <p:pic>
        <p:nvPicPr>
          <p:cNvPr id="6" name="Рисунок 5" descr="6c0f40834cf17aca6ada8d5f8c64ba2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2" y="1683781"/>
            <a:ext cx="4405816" cy="3142132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3059832" y="5517232"/>
            <a:ext cx="5500726" cy="114298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prstClr val="white"/>
                </a:solidFill>
              </a:rPr>
              <a:t>«Русская каша — матушка наша</a:t>
            </a:r>
            <a:r>
              <a:rPr lang="ru-RU" dirty="0" smtClean="0">
                <a:solidFill>
                  <a:prstClr val="white"/>
                </a:solidFill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xmlns="" val="2650705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857232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«Что из чего?»</a:t>
            </a:r>
            <a:endParaRPr lang="ru-RU" sz="9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 descr="12741628-Веселые-кастрюли-дете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54" y="3571876"/>
            <a:ext cx="2736303" cy="299595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57224" y="2285992"/>
            <a:ext cx="7128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Цель: Развивать </a:t>
            </a:r>
            <a:r>
              <a:rPr lang="ru-RU" sz="24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умение различать и называть злаковые культуры и крупы, из которых варят каши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5269676" y="367022"/>
            <a:ext cx="3357586" cy="2143140"/>
            <a:chOff x="5429256" y="285728"/>
            <a:chExt cx="3357586" cy="2143140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5429256" y="285728"/>
              <a:ext cx="3357586" cy="214314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Рисунок 9" descr="пшеничная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57884" y="428604"/>
              <a:ext cx="2476491" cy="1857368"/>
            </a:xfrm>
            <a:prstGeom prst="rect">
              <a:avLst/>
            </a:prstGeom>
          </p:spPr>
        </p:pic>
      </p:grpSp>
      <p:sp>
        <p:nvSpPr>
          <p:cNvPr id="15" name="Прямоугольник 14"/>
          <p:cNvSpPr/>
          <p:nvPr/>
        </p:nvSpPr>
        <p:spPr>
          <a:xfrm>
            <a:off x="5572132" y="2518221"/>
            <a:ext cx="30718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пшеничная каша</a:t>
            </a:r>
            <a:endParaRPr lang="ru-RU" sz="2800" b="1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2267744" y="1500174"/>
            <a:ext cx="5286412" cy="2737798"/>
            <a:chOff x="2500298" y="1500174"/>
            <a:chExt cx="5286412" cy="2737798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2500298" y="1500174"/>
              <a:ext cx="2786082" cy="2214578"/>
              <a:chOff x="2500298" y="1500174"/>
              <a:chExt cx="2786082" cy="2214578"/>
            </a:xfrm>
          </p:grpSpPr>
          <p:sp>
            <p:nvSpPr>
              <p:cNvPr id="11" name="Скругленный прямоугольник 10"/>
              <p:cNvSpPr/>
              <p:nvPr/>
            </p:nvSpPr>
            <p:spPr>
              <a:xfrm>
                <a:off x="2500298" y="1500174"/>
                <a:ext cx="2786082" cy="2214578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2" name="Рисунок 11" descr="пшеничная крупа.jpg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43174" y="1643050"/>
                <a:ext cx="2407485" cy="1921611"/>
              </a:xfrm>
              <a:prstGeom prst="rect">
                <a:avLst/>
              </a:prstGeom>
            </p:spPr>
          </p:pic>
        </p:grpSp>
        <p:sp>
          <p:nvSpPr>
            <p:cNvPr id="16" name="Прямоугольник 15"/>
            <p:cNvSpPr/>
            <p:nvPr/>
          </p:nvSpPr>
          <p:spPr>
            <a:xfrm>
              <a:off x="4357686" y="3714752"/>
              <a:ext cx="342902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/>
                <a:t>пшеничная крупа</a:t>
              </a:r>
              <a:endParaRPr lang="ru-RU" sz="2800" b="1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500034" y="4000504"/>
            <a:ext cx="6126964" cy="3335703"/>
            <a:chOff x="500034" y="4000504"/>
            <a:chExt cx="6126964" cy="3335703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500034" y="4000504"/>
              <a:ext cx="3357586" cy="2643206"/>
              <a:chOff x="500034" y="4000504"/>
              <a:chExt cx="3357586" cy="2643206"/>
            </a:xfrm>
          </p:grpSpPr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500034" y="4000504"/>
                <a:ext cx="3357586" cy="2643206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4" name="Рисунок 13" descr="пшеница для манки.jpg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642910" y="4143380"/>
                <a:ext cx="3068956" cy="2301717"/>
              </a:xfrm>
              <a:prstGeom prst="rect">
                <a:avLst/>
              </a:prstGeom>
            </p:spPr>
          </p:pic>
        </p:grpSp>
        <p:sp>
          <p:nvSpPr>
            <p:cNvPr id="17" name="Прямоугольник 16"/>
            <p:cNvSpPr/>
            <p:nvPr/>
          </p:nvSpPr>
          <p:spPr>
            <a:xfrm>
              <a:off x="3912354" y="5951212"/>
              <a:ext cx="2714644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/>
                <a:t>пшеница</a:t>
              </a:r>
            </a:p>
            <a:p>
              <a:r>
                <a:rPr lang="ru-RU" sz="2800" b="1" dirty="0" smtClean="0"/>
                <a:t/>
              </a:r>
              <a:br>
                <a:rPr lang="ru-RU" sz="2800" b="1" dirty="0" smtClean="0"/>
              </a:br>
              <a:endParaRPr lang="ru-RU" sz="2800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3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81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142844" y="4071942"/>
            <a:ext cx="6286544" cy="2571768"/>
            <a:chOff x="142844" y="4071942"/>
            <a:chExt cx="6286544" cy="2571768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142844" y="4071942"/>
              <a:ext cx="3786214" cy="257176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Рисунок 11" descr="пшеница для манки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0034" y="4143380"/>
              <a:ext cx="3214710" cy="2411033"/>
            </a:xfrm>
            <a:prstGeom prst="rect">
              <a:avLst/>
            </a:prstGeom>
          </p:spPr>
        </p:pic>
        <p:sp>
          <p:nvSpPr>
            <p:cNvPr id="19" name="Прямоугольник 18"/>
            <p:cNvSpPr/>
            <p:nvPr/>
          </p:nvSpPr>
          <p:spPr>
            <a:xfrm>
              <a:off x="4035634" y="5763584"/>
              <a:ext cx="239375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/>
                <a:t>пшеница</a:t>
              </a:r>
              <a:endParaRPr lang="ru-RU" sz="2800" b="1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1691680" y="1796138"/>
            <a:ext cx="5719773" cy="3028968"/>
            <a:chOff x="1785918" y="1285860"/>
            <a:chExt cx="5719773" cy="3028968"/>
          </a:xfrm>
        </p:grpSpPr>
        <p:sp>
          <p:nvSpPr>
            <p:cNvPr id="6" name="Скругленный прямоугольник 5"/>
            <p:cNvSpPr/>
            <p:nvPr/>
          </p:nvSpPr>
          <p:spPr>
            <a:xfrm flipV="1">
              <a:off x="1785918" y="1285860"/>
              <a:ext cx="3456384" cy="214314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Рисунок 9" descr="манная крупа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30189" y="1427156"/>
              <a:ext cx="2752290" cy="1860548"/>
            </a:xfrm>
            <a:prstGeom prst="rect">
              <a:avLst/>
            </a:prstGeom>
          </p:spPr>
        </p:pic>
        <p:sp>
          <p:nvSpPr>
            <p:cNvPr id="20" name="Прямоугольник 19"/>
            <p:cNvSpPr/>
            <p:nvPr/>
          </p:nvSpPr>
          <p:spPr>
            <a:xfrm>
              <a:off x="4148104" y="3360721"/>
              <a:ext cx="335758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/>
                <a:t>Манная крупа (манка)</a:t>
              </a:r>
              <a:endParaRPr lang="ru-RU" sz="2800" b="1" dirty="0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5393537" y="214193"/>
            <a:ext cx="3429024" cy="3309302"/>
            <a:chOff x="5500694" y="214290"/>
            <a:chExt cx="3429024" cy="3309302"/>
          </a:xfrm>
        </p:grpSpPr>
        <p:grpSp>
          <p:nvGrpSpPr>
            <p:cNvPr id="29" name="Группа 28"/>
            <p:cNvGrpSpPr/>
            <p:nvPr/>
          </p:nvGrpSpPr>
          <p:grpSpPr>
            <a:xfrm>
              <a:off x="5500694" y="214290"/>
              <a:ext cx="3357586" cy="2714644"/>
              <a:chOff x="5500694" y="214290"/>
              <a:chExt cx="3357586" cy="2714644"/>
            </a:xfrm>
          </p:grpSpPr>
          <p:sp>
            <p:nvSpPr>
              <p:cNvPr id="31" name="Скругленный прямоугольник 30"/>
              <p:cNvSpPr/>
              <p:nvPr/>
            </p:nvSpPr>
            <p:spPr>
              <a:xfrm>
                <a:off x="5500694" y="214290"/>
                <a:ext cx="3357586" cy="2714644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32" name="Рисунок 31" descr="каша манная.jpg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786446" y="500042"/>
                <a:ext cx="2786082" cy="2089562"/>
              </a:xfrm>
              <a:prstGeom prst="rect">
                <a:avLst/>
              </a:prstGeom>
            </p:spPr>
          </p:pic>
        </p:grpSp>
        <p:sp>
          <p:nvSpPr>
            <p:cNvPr id="30" name="Прямоугольник 29"/>
            <p:cNvSpPr/>
            <p:nvPr/>
          </p:nvSpPr>
          <p:spPr>
            <a:xfrm>
              <a:off x="5786446" y="3000372"/>
              <a:ext cx="314327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/>
                <a:t>манная каша</a:t>
              </a:r>
              <a:endParaRPr lang="ru-RU" sz="2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81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5357818" y="214290"/>
            <a:ext cx="3786182" cy="2952112"/>
            <a:chOff x="5357818" y="214290"/>
            <a:chExt cx="3786182" cy="2952112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5357818" y="214290"/>
              <a:ext cx="3429024" cy="221457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Рисунок 11" descr="гречневая каша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00760" y="428604"/>
              <a:ext cx="2383390" cy="1886604"/>
            </a:xfrm>
            <a:prstGeom prst="rect">
              <a:avLst/>
            </a:prstGeom>
          </p:spPr>
        </p:pic>
        <p:sp>
          <p:nvSpPr>
            <p:cNvPr id="15" name="Прямоугольник 14"/>
            <p:cNvSpPr/>
            <p:nvPr/>
          </p:nvSpPr>
          <p:spPr>
            <a:xfrm>
              <a:off x="6000760" y="2643182"/>
              <a:ext cx="314324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/>
                <a:t>гречневая каша</a:t>
              </a:r>
              <a:endParaRPr lang="ru-RU" sz="2800" b="1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2143108" y="2143116"/>
            <a:ext cx="5928214" cy="3168685"/>
            <a:chOff x="2143108" y="2143116"/>
            <a:chExt cx="5928214" cy="3168685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2143108" y="2143116"/>
              <a:ext cx="3286148" cy="221457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" name="Группа 2"/>
            <p:cNvGrpSpPr/>
            <p:nvPr/>
          </p:nvGrpSpPr>
          <p:grpSpPr>
            <a:xfrm>
              <a:off x="2500298" y="2428868"/>
              <a:ext cx="5571024" cy="2882933"/>
              <a:chOff x="2500298" y="2428868"/>
              <a:chExt cx="5571024" cy="2882933"/>
            </a:xfrm>
          </p:grpSpPr>
          <p:pic>
            <p:nvPicPr>
              <p:cNvPr id="13" name="Рисунок 12" descr="гречка крупа.jpg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500298" y="2428868"/>
                <a:ext cx="2425107" cy="1602587"/>
              </a:xfrm>
              <a:prstGeom prst="rect">
                <a:avLst/>
              </a:prstGeom>
            </p:spPr>
          </p:pic>
          <p:sp>
            <p:nvSpPr>
              <p:cNvPr id="16" name="Прямоугольник 15"/>
              <p:cNvSpPr/>
              <p:nvPr/>
            </p:nvSpPr>
            <p:spPr>
              <a:xfrm>
                <a:off x="4427984" y="4357694"/>
                <a:ext cx="3643338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b="1" dirty="0" smtClean="0"/>
                  <a:t>Гречневая крупа (гречка)</a:t>
                </a:r>
                <a:endParaRPr lang="ru-RU" sz="2800" b="1" dirty="0"/>
              </a:p>
            </p:txBody>
          </p:sp>
        </p:grpSp>
      </p:grpSp>
      <p:grpSp>
        <p:nvGrpSpPr>
          <p:cNvPr id="19" name="Группа 18"/>
          <p:cNvGrpSpPr/>
          <p:nvPr/>
        </p:nvGrpSpPr>
        <p:grpSpPr>
          <a:xfrm>
            <a:off x="357158" y="4572008"/>
            <a:ext cx="6116649" cy="2071702"/>
            <a:chOff x="357158" y="4572008"/>
            <a:chExt cx="6116649" cy="2071702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357158" y="4572008"/>
              <a:ext cx="3286148" cy="207170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" name="Группа 3"/>
            <p:cNvGrpSpPr/>
            <p:nvPr/>
          </p:nvGrpSpPr>
          <p:grpSpPr>
            <a:xfrm>
              <a:off x="500034" y="4643446"/>
              <a:ext cx="5973773" cy="1852140"/>
              <a:chOff x="500034" y="4643446"/>
              <a:chExt cx="5973773" cy="1852140"/>
            </a:xfrm>
          </p:grpSpPr>
          <p:pic>
            <p:nvPicPr>
              <p:cNvPr id="14" name="Рисунок 13" descr="гречиха.jpg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500034" y="4643446"/>
                <a:ext cx="2776227" cy="1852140"/>
              </a:xfrm>
              <a:prstGeom prst="rect">
                <a:avLst/>
              </a:prstGeom>
            </p:spPr>
          </p:pic>
          <p:sp>
            <p:nvSpPr>
              <p:cNvPr id="17" name="Прямоугольник 16"/>
              <p:cNvSpPr/>
              <p:nvPr/>
            </p:nvSpPr>
            <p:spPr>
              <a:xfrm>
                <a:off x="3786182" y="5972366"/>
                <a:ext cx="2687625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b="1" dirty="0" smtClean="0"/>
                  <a:t>гречиха</a:t>
                </a:r>
                <a:endParaRPr lang="ru-RU" sz="2800" b="1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5429256" y="214290"/>
            <a:ext cx="3500430" cy="2745804"/>
            <a:chOff x="5429256" y="214290"/>
            <a:chExt cx="3500430" cy="2745804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5429256" y="214290"/>
              <a:ext cx="3500430" cy="221457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" name="Рисунок 12" descr="овсянка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15008" y="285728"/>
              <a:ext cx="2928958" cy="1917137"/>
            </a:xfrm>
            <a:prstGeom prst="rect">
              <a:avLst/>
            </a:prstGeom>
          </p:spPr>
        </p:pic>
        <p:sp>
          <p:nvSpPr>
            <p:cNvPr id="16" name="Прямоугольник 15"/>
            <p:cNvSpPr/>
            <p:nvPr/>
          </p:nvSpPr>
          <p:spPr>
            <a:xfrm>
              <a:off x="5857884" y="2436874"/>
              <a:ext cx="26432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/>
                <a:t>овсяная каша</a:t>
              </a:r>
              <a:endParaRPr lang="ru-RU" sz="2800" b="1" dirty="0"/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1928794" y="2071678"/>
            <a:ext cx="5572164" cy="2666360"/>
            <a:chOff x="1928794" y="2071678"/>
            <a:chExt cx="5572164" cy="2666360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1928794" y="2071678"/>
              <a:ext cx="3357586" cy="207170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4" name="Рисунок 13" descr="Oves-ochishhennyj-kupit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00298" y="2143116"/>
              <a:ext cx="2500330" cy="1875248"/>
            </a:xfrm>
            <a:prstGeom prst="rect">
              <a:avLst/>
            </a:prstGeom>
          </p:spPr>
        </p:pic>
        <p:sp>
          <p:nvSpPr>
            <p:cNvPr id="17" name="Прямоугольник 16"/>
            <p:cNvSpPr/>
            <p:nvPr/>
          </p:nvSpPr>
          <p:spPr>
            <a:xfrm>
              <a:off x="4572000" y="4214818"/>
              <a:ext cx="292895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/>
                <a:t>овсяная крупа</a:t>
              </a:r>
              <a:endParaRPr lang="ru-RU" sz="2800" b="1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285720" y="4286256"/>
            <a:ext cx="6357974" cy="2857943"/>
            <a:chOff x="285720" y="4286256"/>
            <a:chExt cx="6357974" cy="2857943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285720" y="4286256"/>
              <a:ext cx="3500462" cy="242889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Рисунок 14" descr="овсяное поле.jpe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8596" y="4357694"/>
              <a:ext cx="3037697" cy="2247896"/>
            </a:xfrm>
            <a:prstGeom prst="rect">
              <a:avLst/>
            </a:prstGeom>
          </p:spPr>
        </p:pic>
        <p:sp>
          <p:nvSpPr>
            <p:cNvPr id="18" name="Прямоугольник 17"/>
            <p:cNvSpPr/>
            <p:nvPr/>
          </p:nvSpPr>
          <p:spPr>
            <a:xfrm>
              <a:off x="3929066" y="6066981"/>
              <a:ext cx="271462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/>
                <a:t>овес</a:t>
              </a:r>
            </a:p>
            <a:p>
              <a:r>
                <a:rPr lang="ru-RU" dirty="0" smtClean="0"/>
                <a:t/>
              </a:r>
              <a:br>
                <a:rPr lang="ru-RU" dirty="0" smtClean="0"/>
              </a:br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5500694" y="214290"/>
            <a:ext cx="3241997" cy="3099729"/>
            <a:chOff x="5500694" y="214290"/>
            <a:chExt cx="3241997" cy="3099729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5500694" y="214290"/>
              <a:ext cx="3214710" cy="249463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Рисунок 11" descr="кукурузная каша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15008" y="357166"/>
              <a:ext cx="2673416" cy="2194954"/>
            </a:xfrm>
            <a:prstGeom prst="rect">
              <a:avLst/>
            </a:prstGeom>
          </p:spPr>
        </p:pic>
        <p:sp>
          <p:nvSpPr>
            <p:cNvPr id="15" name="Прямоугольник 14"/>
            <p:cNvSpPr/>
            <p:nvPr/>
          </p:nvSpPr>
          <p:spPr>
            <a:xfrm>
              <a:off x="5813733" y="2790799"/>
              <a:ext cx="292895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/>
                <a:t>кукурузная каша</a:t>
              </a:r>
              <a:endParaRPr lang="ru-RU" sz="2800" b="1" dirty="0"/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1817076" y="1857364"/>
            <a:ext cx="7326924" cy="2363724"/>
            <a:chOff x="2357421" y="1857364"/>
            <a:chExt cx="6753007" cy="2239510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2357421" y="1857364"/>
              <a:ext cx="3136439" cy="223951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" name="Рисунок 12" descr="кукурузная крупа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40053" y="2076676"/>
              <a:ext cx="2521970" cy="1758588"/>
            </a:xfrm>
            <a:prstGeom prst="rect">
              <a:avLst/>
            </a:prstGeom>
          </p:spPr>
        </p:pic>
        <p:sp>
          <p:nvSpPr>
            <p:cNvPr id="16" name="Прямоугольник 15"/>
            <p:cNvSpPr/>
            <p:nvPr/>
          </p:nvSpPr>
          <p:spPr>
            <a:xfrm>
              <a:off x="5538528" y="3573654"/>
              <a:ext cx="35719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/>
                <a:t>кукурузная крупа</a:t>
              </a:r>
              <a:endParaRPr lang="ru-RU" sz="2800" b="1" dirty="0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214282" y="4365104"/>
            <a:ext cx="5564185" cy="2278582"/>
            <a:chOff x="214282" y="4365104"/>
            <a:chExt cx="5564185" cy="2278582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214282" y="4365104"/>
              <a:ext cx="3205590" cy="227858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4" name="Рисунок 13" descr="кукурузное поле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8596" y="4653136"/>
              <a:ext cx="2792546" cy="1850062"/>
            </a:xfrm>
            <a:prstGeom prst="rect">
              <a:avLst/>
            </a:prstGeom>
          </p:spPr>
        </p:pic>
        <p:sp>
          <p:nvSpPr>
            <p:cNvPr id="17" name="Прямоугольник 16"/>
            <p:cNvSpPr/>
            <p:nvPr/>
          </p:nvSpPr>
          <p:spPr>
            <a:xfrm>
              <a:off x="3563888" y="5979978"/>
              <a:ext cx="221457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/>
                <a:t>кукуруза</a:t>
              </a:r>
              <a:endParaRPr lang="ru-RU" sz="2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5286380" y="214290"/>
            <a:ext cx="3500462" cy="2952112"/>
            <a:chOff x="5357818" y="214290"/>
            <a:chExt cx="3500462" cy="2952112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5357818" y="214290"/>
              <a:ext cx="3357586" cy="228601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" name="Рисунок 10" descr="каша пшенная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50743" y="357507"/>
              <a:ext cx="2571736" cy="1928802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5857884" y="2643182"/>
              <a:ext cx="300039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/>
                <a:t>пшенная каша </a:t>
              </a:r>
              <a:endParaRPr lang="ru-RU" sz="2800" b="1" dirty="0"/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1500166" y="1928802"/>
            <a:ext cx="7143800" cy="2597181"/>
            <a:chOff x="1785918" y="1928802"/>
            <a:chExt cx="7143800" cy="2597181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1785918" y="1928802"/>
              <a:ext cx="3500462" cy="214314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Рисунок 11" descr="пшено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87910" y="2185984"/>
              <a:ext cx="2800350" cy="1628775"/>
            </a:xfrm>
            <a:prstGeom prst="rect">
              <a:avLst/>
            </a:prstGeom>
          </p:spPr>
        </p:pic>
        <p:sp>
          <p:nvSpPr>
            <p:cNvPr id="15" name="Прямоугольник 14"/>
            <p:cNvSpPr/>
            <p:nvPr/>
          </p:nvSpPr>
          <p:spPr>
            <a:xfrm>
              <a:off x="5357818" y="3571876"/>
              <a:ext cx="357190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/>
                <a:t>пшенная крупа (пшено)</a:t>
              </a:r>
              <a:endParaRPr lang="ru-RU" sz="2800" b="1" dirty="0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357158" y="4437112"/>
            <a:ext cx="6211100" cy="2661394"/>
            <a:chOff x="357158" y="4437112"/>
            <a:chExt cx="6211100" cy="2661394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357158" y="4437112"/>
              <a:ext cx="3638778" cy="220657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" name="Picture 2" descr="Картинки по запросу &quot;просо&quot;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11258" y="4753122"/>
              <a:ext cx="3130578" cy="1561376"/>
            </a:xfrm>
            <a:prstGeom prst="rect">
              <a:avLst/>
            </a:prstGeom>
            <a:noFill/>
          </p:spPr>
        </p:pic>
        <p:sp>
          <p:nvSpPr>
            <p:cNvPr id="16" name="Прямоугольник 15"/>
            <p:cNvSpPr/>
            <p:nvPr/>
          </p:nvSpPr>
          <p:spPr>
            <a:xfrm>
              <a:off x="4067944" y="6021288"/>
              <a:ext cx="2500314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/>
                <a:t>просо</a:t>
              </a:r>
            </a:p>
            <a:p>
              <a:r>
                <a:rPr lang="ru-RU" dirty="0" smtClean="0"/>
                <a:t/>
              </a:r>
              <a:br>
                <a:rPr lang="ru-RU" dirty="0" smtClean="0"/>
              </a:br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5715008" y="191081"/>
            <a:ext cx="3000396" cy="3023550"/>
            <a:chOff x="5857884" y="214290"/>
            <a:chExt cx="3000396" cy="3023550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5857884" y="214290"/>
              <a:ext cx="3000396" cy="235745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" name="Группа 3"/>
            <p:cNvGrpSpPr/>
            <p:nvPr/>
          </p:nvGrpSpPr>
          <p:grpSpPr>
            <a:xfrm>
              <a:off x="6215074" y="428604"/>
              <a:ext cx="2643206" cy="2809236"/>
              <a:chOff x="6215074" y="428604"/>
              <a:chExt cx="2643206" cy="2809236"/>
            </a:xfrm>
          </p:grpSpPr>
          <p:pic>
            <p:nvPicPr>
              <p:cNvPr id="13" name="Рисунок 12" descr="перловка.jp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15074" y="428604"/>
                <a:ext cx="2466975" cy="1847850"/>
              </a:xfrm>
              <a:prstGeom prst="rect">
                <a:avLst/>
              </a:prstGeom>
            </p:spPr>
          </p:pic>
          <p:sp>
            <p:nvSpPr>
              <p:cNvPr id="16" name="Прямоугольник 15"/>
              <p:cNvSpPr/>
              <p:nvPr/>
            </p:nvSpPr>
            <p:spPr>
              <a:xfrm>
                <a:off x="6286512" y="2714620"/>
                <a:ext cx="257176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b="1" dirty="0" smtClean="0"/>
                  <a:t>перловая каша</a:t>
                </a:r>
                <a:endParaRPr lang="ru-RU" sz="2800" b="1" dirty="0"/>
              </a:p>
            </p:txBody>
          </p:sp>
        </p:grpSp>
      </p:grpSp>
      <p:grpSp>
        <p:nvGrpSpPr>
          <p:cNvPr id="7" name="Группа 6"/>
          <p:cNvGrpSpPr/>
          <p:nvPr/>
        </p:nvGrpSpPr>
        <p:grpSpPr>
          <a:xfrm>
            <a:off x="2006148" y="1571612"/>
            <a:ext cx="6428402" cy="2407016"/>
            <a:chOff x="2285984" y="1571612"/>
            <a:chExt cx="6428402" cy="2357454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2285984" y="1571612"/>
              <a:ext cx="3214710" cy="235745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4" name="Рисунок 13" descr="перловка крупа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14612" y="1857364"/>
              <a:ext cx="2505737" cy="1881184"/>
            </a:xfrm>
            <a:prstGeom prst="rect">
              <a:avLst/>
            </a:prstGeom>
          </p:spPr>
        </p:pic>
        <p:sp>
          <p:nvSpPr>
            <p:cNvPr id="17" name="Прямоугольник 16"/>
            <p:cNvSpPr/>
            <p:nvPr/>
          </p:nvSpPr>
          <p:spPr>
            <a:xfrm>
              <a:off x="5642552" y="3381704"/>
              <a:ext cx="307183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/>
                <a:t>перловая крупа</a:t>
              </a:r>
              <a:endParaRPr lang="ru-RU" sz="2800" b="1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28596" y="4143380"/>
            <a:ext cx="6005690" cy="2428892"/>
            <a:chOff x="428596" y="4143380"/>
            <a:chExt cx="6005690" cy="242889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428596" y="4143380"/>
              <a:ext cx="3786214" cy="242889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Рисунок 14" descr="ячменное поле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5786" y="4286256"/>
              <a:ext cx="3020249" cy="2071678"/>
            </a:xfrm>
            <a:prstGeom prst="rect">
              <a:avLst/>
            </a:prstGeom>
          </p:spPr>
        </p:pic>
        <p:sp>
          <p:nvSpPr>
            <p:cNvPr id="18" name="Прямоугольник 17"/>
            <p:cNvSpPr/>
            <p:nvPr/>
          </p:nvSpPr>
          <p:spPr>
            <a:xfrm>
              <a:off x="4291146" y="5974564"/>
              <a:ext cx="214314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/>
                <a:t>ячмень</a:t>
              </a:r>
              <a:endParaRPr lang="ru-RU" sz="2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</TotalTime>
  <Words>117</Words>
  <Application>Microsoft Office PowerPoint</Application>
  <PresentationFormat>Экран (4:3)</PresentationFormat>
  <Paragraphs>38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«Каша полезная еда - для здоровья нам нужна»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Желаем здоровья!</vt:lpstr>
      <vt:lpstr>«Каша полезная еда - для здоровья нам нужна»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User</dc:creator>
  <cp:lastModifiedBy>Windows User</cp:lastModifiedBy>
  <cp:revision>50</cp:revision>
  <dcterms:created xsi:type="dcterms:W3CDTF">2020-02-17T11:09:08Z</dcterms:created>
  <dcterms:modified xsi:type="dcterms:W3CDTF">2021-10-31T13:39:54Z</dcterms:modified>
</cp:coreProperties>
</file>