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66" r:id="rId5"/>
    <p:sldId id="259" r:id="rId6"/>
    <p:sldId id="260" r:id="rId7"/>
    <p:sldId id="261" r:id="rId8"/>
    <p:sldId id="264" r:id="rId9"/>
    <p:sldId id="263" r:id="rId10"/>
    <p:sldId id="262" r:id="rId11"/>
    <p:sldId id="267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87" d="100"/>
          <a:sy n="87" d="100"/>
        </p:scale>
        <p:origin x="6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0E3BA0C-1277-43D5-A03C-0D80D841999E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CAD1C94-E3D7-49C9-AC7E-A1FC711ED1FE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64642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3BA0C-1277-43D5-A03C-0D80D841999E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D1C94-E3D7-49C9-AC7E-A1FC711ED1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6826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3BA0C-1277-43D5-A03C-0D80D841999E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D1C94-E3D7-49C9-AC7E-A1FC711ED1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7099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3BA0C-1277-43D5-A03C-0D80D841999E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D1C94-E3D7-49C9-AC7E-A1FC711ED1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672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3BA0C-1277-43D5-A03C-0D80D841999E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D1C94-E3D7-49C9-AC7E-A1FC711ED1FE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3633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3BA0C-1277-43D5-A03C-0D80D841999E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D1C94-E3D7-49C9-AC7E-A1FC711ED1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44315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3BA0C-1277-43D5-A03C-0D80D841999E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D1C94-E3D7-49C9-AC7E-A1FC711ED1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56154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3BA0C-1277-43D5-A03C-0D80D841999E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D1C94-E3D7-49C9-AC7E-A1FC711ED1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819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3BA0C-1277-43D5-A03C-0D80D841999E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D1C94-E3D7-49C9-AC7E-A1FC711ED1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5754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3BA0C-1277-43D5-A03C-0D80D841999E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D1C94-E3D7-49C9-AC7E-A1FC711ED1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09416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3BA0C-1277-43D5-A03C-0D80D841999E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D1C94-E3D7-49C9-AC7E-A1FC711ED1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29369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30E3BA0C-1277-43D5-A03C-0D80D841999E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9CAD1C94-E3D7-49C9-AC7E-A1FC711ED1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755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emf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4289" y="126123"/>
            <a:ext cx="11687503" cy="3468415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Муниципальное бюджетное учреждение дополнительного образования</a:t>
            </a:r>
            <a:br>
              <a:rPr lang="ru-RU" sz="2000" dirty="0" smtClean="0"/>
            </a:br>
            <a:r>
              <a:rPr lang="ru-RU" sz="2000" dirty="0" smtClean="0"/>
              <a:t> «Детская школа искусств» г. Лысьва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4000" dirty="0" smtClean="0"/>
              <a:t>Организация конкурса народной песни </a:t>
            </a:r>
            <a:br>
              <a:rPr lang="ru-RU" sz="4000" dirty="0" smtClean="0"/>
            </a:br>
            <a:r>
              <a:rPr lang="ru-RU" sz="4000" dirty="0" smtClean="0"/>
              <a:t>«Песня – душа народа»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0717" y="3869634"/>
            <a:ext cx="11761075" cy="2415552"/>
          </a:xfrm>
        </p:spPr>
        <p:txBody>
          <a:bodyPr>
            <a:normAutofit fontScale="77500" lnSpcReduction="20000"/>
          </a:bodyPr>
          <a:lstStyle/>
          <a:p>
            <a:pPr algn="r"/>
            <a:endParaRPr lang="ru-RU" sz="1900" dirty="0" smtClean="0"/>
          </a:p>
          <a:p>
            <a:pPr algn="r"/>
            <a:r>
              <a:rPr lang="ru-RU" sz="2800" dirty="0" smtClean="0"/>
              <a:t>Юрова Л.Н.,</a:t>
            </a:r>
          </a:p>
          <a:p>
            <a:pPr algn="r"/>
            <a:r>
              <a:rPr lang="ru-RU" sz="2800" dirty="0"/>
              <a:t>п</a:t>
            </a:r>
            <a:r>
              <a:rPr lang="ru-RU" sz="2800" dirty="0" smtClean="0"/>
              <a:t>реподаватель </a:t>
            </a:r>
          </a:p>
          <a:p>
            <a:pPr algn="r"/>
            <a:r>
              <a:rPr lang="ru-RU" sz="2800" dirty="0" smtClean="0"/>
              <a:t>вокально-хоровых дисциплин</a:t>
            </a:r>
          </a:p>
          <a:p>
            <a:pPr algn="r"/>
            <a:endParaRPr lang="ru-RU" sz="2800" dirty="0"/>
          </a:p>
          <a:p>
            <a:r>
              <a:rPr lang="ru-RU" sz="2800" dirty="0" smtClean="0"/>
              <a:t>2022</a:t>
            </a:r>
            <a:endParaRPr lang="ru-RU" sz="2800" dirty="0" smtClean="0"/>
          </a:p>
          <a:p>
            <a:pPr algn="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55526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861848"/>
            <a:ext cx="9872871" cy="5234152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800" b="1" dirty="0" smtClean="0"/>
              <a:t>В результате </a:t>
            </a:r>
            <a:r>
              <a:rPr lang="ru-RU" sz="2800" dirty="0" smtClean="0"/>
              <a:t>конкурсных мероприятий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800" dirty="0" smtClean="0"/>
              <a:t> преподаватели ДШИ накопили обширный интересный репертуар для разных возрастных групп как сольных исполнителей, так и вокально-хоровых коллективов. </a:t>
            </a:r>
          </a:p>
          <a:p>
            <a:pPr marL="45720" indent="0">
              <a:buNone/>
            </a:pPr>
            <a:endParaRPr lang="ru-RU" sz="2800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ru-RU" sz="2800" dirty="0" smtClean="0"/>
              <a:t> Дети с удовольствием поют народные песни, чувствуют их природу, красоту, проникаются  национальным колоритом, с интересом изучают особенности музыкального </a:t>
            </a:r>
            <a:r>
              <a:rPr lang="ru-RU" sz="2800" dirty="0"/>
              <a:t>я</a:t>
            </a:r>
            <a:r>
              <a:rPr lang="ru-RU" sz="2800" dirty="0" smtClean="0"/>
              <a:t>зыка песенного народного творчества.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470775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3779" y="882376"/>
            <a:ext cx="11655973" cy="2575527"/>
          </a:xfrm>
        </p:spPr>
        <p:txBody>
          <a:bodyPr>
            <a:normAutofit/>
          </a:bodyPr>
          <a:lstStyle/>
          <a:p>
            <a:pPr algn="ctr"/>
            <a:r>
              <a:rPr lang="ru-RU" sz="6000" b="1" i="1" dirty="0" smtClean="0"/>
              <a:t>« Песня – душа народа»</a:t>
            </a:r>
            <a:endParaRPr lang="ru-RU" sz="6000" b="1" i="1" dirty="0"/>
          </a:p>
        </p:txBody>
      </p:sp>
      <p:sp>
        <p:nvSpPr>
          <p:cNvPr id="3" name="Объект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45720" indent="0" algn="r">
              <a:buNone/>
            </a:pPr>
            <a:r>
              <a:rPr lang="ru-RU" sz="3600" b="1" dirty="0" smtClean="0"/>
              <a:t>М. И. Глинка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8885199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378372"/>
            <a:ext cx="9872871" cy="5717628"/>
          </a:xfrm>
        </p:spPr>
        <p:txBody>
          <a:bodyPr>
            <a:normAutofit fontScale="85000" lnSpcReduction="10000"/>
          </a:bodyPr>
          <a:lstStyle/>
          <a:p>
            <a:pPr marL="45720" indent="0">
              <a:buNone/>
            </a:pPr>
            <a:r>
              <a:rPr lang="ru-RU" sz="3000" dirty="0" smtClean="0"/>
              <a:t>Классы сольного пения открылись в Детской школе искусств с 2002 года. </a:t>
            </a:r>
          </a:p>
          <a:p>
            <a:pPr marL="45720" indent="0">
              <a:buNone/>
            </a:pPr>
            <a:r>
              <a:rPr lang="ru-RU" sz="3000" dirty="0" smtClean="0"/>
              <a:t>В процессе работы педагоги академического направления ощутили недостаточную репертуарную базу именно в области народных песен. Сборники, которыми они владели, включали в себя народный фольклор, чаще игровой, или сборники для продвинутых вокалистов уровня музыкального училища. </a:t>
            </a:r>
          </a:p>
          <a:p>
            <a:pPr marL="45720" indent="0">
              <a:buNone/>
            </a:pPr>
            <a:r>
              <a:rPr lang="ru-RU" sz="3000" dirty="0" smtClean="0"/>
              <a:t>Для того, чтобы заполнить этот пробел в репертуарном оснащении, был проведён ряд методических мероприятий.   </a:t>
            </a:r>
          </a:p>
          <a:p>
            <a:pPr marL="45720" indent="0">
              <a:buNone/>
            </a:pPr>
            <a:r>
              <a:rPr lang="ru-RU" sz="3000" dirty="0" smtClean="0"/>
              <a:t>В 2009 году мною была выдвинута инициатива провести конкурс народной песни среди учащихся вокального отделения. </a:t>
            </a:r>
          </a:p>
          <a:p>
            <a:pPr marL="45720" indent="0">
              <a:buNone/>
            </a:pPr>
            <a:r>
              <a:rPr lang="ru-RU" sz="3000" dirty="0" smtClean="0"/>
              <a:t>Первый конкурс, куратором которого с тех пор я являюсь, состоялся в 2010 году. Проводился раз в два года.</a:t>
            </a:r>
          </a:p>
          <a:p>
            <a:pPr marL="45720" indent="0">
              <a:buNone/>
            </a:pPr>
            <a:r>
              <a:rPr lang="ru-RU" sz="3000" dirty="0" smtClean="0"/>
              <a:t> </a:t>
            </a: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07744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367862"/>
            <a:ext cx="9872871" cy="5728138"/>
          </a:xfrm>
        </p:spPr>
        <p:txBody>
          <a:bodyPr>
            <a:normAutofit lnSpcReduction="10000"/>
          </a:bodyPr>
          <a:lstStyle/>
          <a:p>
            <a:r>
              <a:rPr lang="ru-RU" sz="2800" b="1" dirty="0" smtClean="0"/>
              <a:t>Целью</a:t>
            </a:r>
            <a:r>
              <a:rPr lang="ru-RU" sz="2800" dirty="0" smtClean="0"/>
              <a:t> конкурса было выдвинуто воспитание художественного вкуса учащихся на лучших образцах народной песни, традициях народного исполнительского творчества.</a:t>
            </a:r>
          </a:p>
          <a:p>
            <a:r>
              <a:rPr lang="ru-RU" sz="2800" b="1" dirty="0" smtClean="0"/>
              <a:t>Задачи:</a:t>
            </a:r>
          </a:p>
          <a:p>
            <a:pPr>
              <a:buFontTx/>
              <a:buChar char="-"/>
            </a:pPr>
            <a:r>
              <a:rPr lang="ru-RU" sz="2800" dirty="0"/>
              <a:t>р</a:t>
            </a:r>
            <a:r>
              <a:rPr lang="ru-RU" sz="2800" dirty="0" smtClean="0"/>
              <a:t>аскрытие творческого потенциала обучающихся;</a:t>
            </a:r>
          </a:p>
          <a:p>
            <a:pPr>
              <a:buFontTx/>
              <a:buChar char="-"/>
            </a:pPr>
            <a:r>
              <a:rPr lang="ru-RU" sz="2800" dirty="0" smtClean="0"/>
              <a:t>повышение вокального уровня юных исполнителей;</a:t>
            </a:r>
          </a:p>
          <a:p>
            <a:pPr>
              <a:buFontTx/>
              <a:buChar char="-"/>
            </a:pPr>
            <a:r>
              <a:rPr lang="ru-RU" sz="2800" dirty="0"/>
              <a:t>у</a:t>
            </a:r>
            <a:r>
              <a:rPr lang="ru-RU" sz="2800" dirty="0" smtClean="0"/>
              <a:t>важение к песенному наследию своей Родины и других народов;</a:t>
            </a:r>
          </a:p>
          <a:p>
            <a:pPr marL="45720" indent="0">
              <a:buNone/>
            </a:pPr>
            <a:r>
              <a:rPr lang="ru-RU" sz="2800" dirty="0" smtClean="0"/>
              <a:t>- популяризация в обществе и поддержка таких жанров, как академический вокал и  народное  пение;</a:t>
            </a:r>
          </a:p>
          <a:p>
            <a:pPr marL="45720" indent="0">
              <a:buNone/>
            </a:pPr>
            <a:r>
              <a:rPr lang="ru-RU" sz="2800" dirty="0" smtClean="0"/>
              <a:t>- актуализация педагогического опыта, расширение репертуарного багажа преподавателей.</a:t>
            </a:r>
          </a:p>
          <a:p>
            <a:pPr>
              <a:buFontTx/>
              <a:buChar char="-"/>
            </a:pPr>
            <a:endParaRPr lang="ru-RU" dirty="0" smtClean="0"/>
          </a:p>
          <a:p>
            <a:pPr>
              <a:buFontTx/>
              <a:buChar char="-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34554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2248" y="304800"/>
            <a:ext cx="11708524" cy="6327228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dirty="0"/>
              <a:t>Для успешного проведения конкурса  </a:t>
            </a:r>
            <a:r>
              <a:rPr lang="ru-RU" dirty="0" smtClean="0"/>
              <a:t> </a:t>
            </a:r>
            <a:r>
              <a:rPr lang="ru-RU" dirty="0"/>
              <a:t>рабочей </a:t>
            </a:r>
            <a:r>
              <a:rPr lang="ru-RU" dirty="0" smtClean="0"/>
              <a:t>группой были </a:t>
            </a:r>
            <a:r>
              <a:rPr lang="ru-RU" dirty="0"/>
              <a:t>осуществлены следующие мероприятия:</a:t>
            </a:r>
          </a:p>
          <a:p>
            <a:pPr marL="45720" indent="0">
              <a:buNone/>
            </a:pPr>
            <a:r>
              <a:rPr lang="ru-RU" dirty="0"/>
              <a:t>- Разработка Положения конкурса на лучшее исполнение народной песни «Песня-душа народа»;</a:t>
            </a:r>
          </a:p>
          <a:p>
            <a:pPr marL="45720" indent="0">
              <a:buNone/>
            </a:pPr>
            <a:r>
              <a:rPr lang="ru-RU" dirty="0"/>
              <a:t>- Составление сценария;</a:t>
            </a:r>
          </a:p>
          <a:p>
            <a:pPr marL="45720" indent="0">
              <a:buNone/>
            </a:pPr>
            <a:r>
              <a:rPr lang="ru-RU" dirty="0"/>
              <a:t>- Разработка афиши;</a:t>
            </a:r>
          </a:p>
          <a:p>
            <a:pPr marL="45720" indent="0">
              <a:buNone/>
            </a:pPr>
            <a:r>
              <a:rPr lang="ru-RU" dirty="0"/>
              <a:t>- Оформление аудитории;</a:t>
            </a:r>
          </a:p>
          <a:p>
            <a:pPr marL="45720" indent="0">
              <a:buNone/>
            </a:pPr>
            <a:r>
              <a:rPr lang="ru-RU" dirty="0"/>
              <a:t>- Обработка заявок;</a:t>
            </a:r>
          </a:p>
          <a:p>
            <a:pPr marL="45720" indent="0">
              <a:buNone/>
            </a:pPr>
            <a:r>
              <a:rPr lang="ru-RU" dirty="0"/>
              <a:t>- Оформление оценочных листов;</a:t>
            </a:r>
          </a:p>
          <a:p>
            <a:pPr marL="45720" indent="0">
              <a:buNone/>
            </a:pPr>
            <a:r>
              <a:rPr lang="ru-RU" dirty="0"/>
              <a:t>- Приглашение  членов жюри, родителей участников, зрителей;</a:t>
            </a:r>
          </a:p>
          <a:p>
            <a:pPr marL="45720" indent="0">
              <a:buNone/>
            </a:pPr>
            <a:r>
              <a:rPr lang="ru-RU" dirty="0"/>
              <a:t>- Приобретение призов  для участников конкурса;</a:t>
            </a:r>
          </a:p>
          <a:p>
            <a:pPr marL="45720" indent="0">
              <a:buNone/>
            </a:pPr>
            <a:r>
              <a:rPr lang="ru-RU" dirty="0"/>
              <a:t>- Проведение  конкурса, оформление дипломов, организация церемонии награждения;</a:t>
            </a:r>
          </a:p>
          <a:p>
            <a:pPr marL="45720" indent="0">
              <a:buNone/>
            </a:pPr>
            <a:r>
              <a:rPr lang="ru-RU" dirty="0"/>
              <a:t>- Оформление  результатов конкурса для размещения на сайте МБУ ДО «ДШИ»;</a:t>
            </a:r>
          </a:p>
          <a:p>
            <a:pPr marL="45720" indent="0">
              <a:buNone/>
            </a:pPr>
            <a:r>
              <a:rPr lang="ru-RU" dirty="0"/>
              <a:t>- Оформление фото отчёта мероприятия.</a:t>
            </a:r>
          </a:p>
          <a:p>
            <a:pPr marL="45720" indent="0">
              <a:buNone/>
            </a:pPr>
            <a:endParaRPr lang="ru-RU" dirty="0"/>
          </a:p>
          <a:p>
            <a:pPr marL="45720" indent="0">
              <a:buNone/>
            </a:pPr>
            <a:endParaRPr lang="ru-RU" dirty="0"/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88108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620110"/>
            <a:ext cx="9872871" cy="547589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800" dirty="0" smtClean="0"/>
              <a:t>С 2019 года конкурс получил статус Муниципального.</a:t>
            </a:r>
          </a:p>
          <a:p>
            <a:pPr marL="45720" indent="0">
              <a:buNone/>
            </a:pPr>
            <a:r>
              <a:rPr lang="ru-RU" sz="2800" dirty="0" smtClean="0"/>
              <a:t>В январе 2022 года планируется провести </a:t>
            </a:r>
            <a:r>
              <a:rPr lang="en-US" sz="2800" dirty="0" smtClean="0"/>
              <a:t>III </a:t>
            </a:r>
            <a:r>
              <a:rPr lang="ru-RU" sz="2800" dirty="0" smtClean="0"/>
              <a:t>Муниципальный конкурс народной песни среди учреждений дополнительного образования общеобразовательных организаций и учреждений дошкольного образования.</a:t>
            </a:r>
          </a:p>
          <a:p>
            <a:pPr marL="45720" indent="0">
              <a:buNone/>
            </a:pPr>
            <a:r>
              <a:rPr lang="ru-RU" sz="2800" dirty="0" smtClean="0"/>
              <a:t>Все  организации имеют возможность участвовать каждый в своей категории.</a:t>
            </a:r>
          </a:p>
          <a:p>
            <a:pPr marL="45720" indent="0">
              <a:buNone/>
            </a:pPr>
            <a:r>
              <a:rPr lang="ru-RU" sz="2800" dirty="0" smtClean="0"/>
              <a:t>В 2020 году конкурс проходил в дистанционном формате. Это был новый опыт, новые организационные задачи, которые необходимо было решать.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5804293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651641"/>
            <a:ext cx="9872871" cy="5444359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800" dirty="0" smtClean="0"/>
              <a:t>Учитывая специфику конкурса, в организационных требованиях есть свои особенности. </a:t>
            </a:r>
          </a:p>
          <a:p>
            <a:pPr marL="45720" indent="0">
              <a:buNone/>
            </a:pPr>
            <a:r>
              <a:rPr lang="ru-RU" sz="2800" dirty="0" smtClean="0"/>
              <a:t>Например, чтобы сохранить традиции и манеры народного и академического пения, использование микрофонов во время выступления не предусмотрено.</a:t>
            </a:r>
          </a:p>
          <a:p>
            <a:pPr marL="45720" indent="0">
              <a:buNone/>
            </a:pPr>
            <a:r>
              <a:rPr lang="ru-RU" sz="2800" dirty="0" smtClean="0"/>
              <a:t>Произведения исполняются с концертмейстером или                 а-</a:t>
            </a:r>
            <a:r>
              <a:rPr lang="en-US" sz="2800" dirty="0" err="1" smtClean="0"/>
              <a:t>capella</a:t>
            </a:r>
            <a:r>
              <a:rPr lang="ru-RU" sz="2800" dirty="0" smtClean="0"/>
              <a:t>.</a:t>
            </a:r>
          </a:p>
          <a:p>
            <a:pPr marL="45720" indent="0">
              <a:buNone/>
            </a:pPr>
            <a:r>
              <a:rPr lang="ru-RU" sz="2800" dirty="0" smtClean="0"/>
              <a:t>Также особое внимание организаторы и жюри проявляют к репертуару. Оно должно соответствовать тематике конкурса.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1006521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462455"/>
            <a:ext cx="9872871" cy="5633545"/>
          </a:xfrm>
        </p:spPr>
        <p:txBody>
          <a:bodyPr/>
          <a:lstStyle/>
          <a:p>
            <a:pPr marL="45720" indent="0">
              <a:buNone/>
            </a:pPr>
            <a:r>
              <a:rPr lang="ru-RU" sz="2800" b="1" dirty="0" smtClean="0"/>
              <a:t>Критериями оценки </a:t>
            </a:r>
            <a:r>
              <a:rPr lang="ru-RU" sz="2800" dirty="0" smtClean="0"/>
              <a:t>в конкурсе стали: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800" dirty="0" smtClean="0"/>
              <a:t>Качество исполнения: чистота интонирования, вокально-техническое мастерство, дикция, самобытность тембра голоса;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800" dirty="0" smtClean="0"/>
              <a:t>Художественная выразительность, эмоциональность, артистизм, сценическая культура, драматургия песни;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800" dirty="0" smtClean="0"/>
              <a:t>Соответствие репертуара техническим и физическим возможностям  исполнителя, возрастному мышлению, уровень сложности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63830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629" y="765461"/>
            <a:ext cx="5423798" cy="58266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2429" y="765461"/>
            <a:ext cx="5307724" cy="5550751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98629" y="220718"/>
            <a:ext cx="11383163" cy="662151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I </a:t>
            </a:r>
            <a:r>
              <a:rPr lang="ru-RU" dirty="0" smtClean="0"/>
              <a:t>Муниципальный конкурс  - 2019 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69461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841" y="3486693"/>
            <a:ext cx="2267662" cy="314306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8830" y="1250730"/>
            <a:ext cx="2336863" cy="32389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6862" y="3294339"/>
            <a:ext cx="2384563" cy="330509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33010" y="1250730"/>
            <a:ext cx="2567166" cy="355818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67699" y="1354130"/>
            <a:ext cx="2420339" cy="335138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58742" y="3264016"/>
            <a:ext cx="2260296" cy="3335416"/>
          </a:xfrm>
          <a:prstGeom prst="rect">
            <a:avLst/>
          </a:prstGeom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78677" y="252249"/>
            <a:ext cx="11809362" cy="7147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/>
              <a:t>Результаты </a:t>
            </a:r>
            <a:r>
              <a:rPr lang="en-US" sz="2800" dirty="0" smtClean="0"/>
              <a:t>II</a:t>
            </a:r>
            <a:r>
              <a:rPr lang="ru-RU" sz="2800" dirty="0" smtClean="0"/>
              <a:t> Муниципального конкурса «Песня – душа народа» -2020г. </a:t>
            </a:r>
            <a:br>
              <a:rPr lang="ru-RU" sz="2800" dirty="0" smtClean="0"/>
            </a:br>
            <a:r>
              <a:rPr lang="ru-RU" sz="2800" dirty="0" smtClean="0"/>
              <a:t>( преподаватель Юрова Л.Н.)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026257227"/>
      </p:ext>
    </p:extLst>
  </p:cSld>
  <p:clrMapOvr>
    <a:masterClrMapping/>
  </p:clrMapOvr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Базис</Template>
  <TotalTime>119</TotalTime>
  <Words>529</Words>
  <Application>Microsoft Office PowerPoint</Application>
  <PresentationFormat>Широкоэкранный</PresentationFormat>
  <Paragraphs>53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Corbel</vt:lpstr>
      <vt:lpstr>Wingdings</vt:lpstr>
      <vt:lpstr>Базис</vt:lpstr>
      <vt:lpstr>Муниципальное бюджетное учреждение дополнительного образования  «Детская школа искусств» г. Лысьва      Организация конкурса народной песни  «Песня – душа народа»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I Муниципальный конкурс  - 2019 г.</vt:lpstr>
      <vt:lpstr>Результаты II Муниципального конкурса «Песня – душа народа» -2020г.  ( преподаватель Юрова Л.Н.)</vt:lpstr>
      <vt:lpstr>Презентация PowerPoint</vt:lpstr>
      <vt:lpstr>« Песня – душа народа»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конкурса народной песни  «Песня – душа народа»</dc:title>
  <dc:creator>Acer</dc:creator>
  <cp:lastModifiedBy>Acer</cp:lastModifiedBy>
  <cp:revision>15</cp:revision>
  <dcterms:created xsi:type="dcterms:W3CDTF">2021-12-01T10:18:12Z</dcterms:created>
  <dcterms:modified xsi:type="dcterms:W3CDTF">2022-03-10T13:45:31Z</dcterms:modified>
</cp:coreProperties>
</file>