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56" r:id="rId2"/>
    <p:sldId id="261" r:id="rId3"/>
    <p:sldId id="267" r:id="rId4"/>
    <p:sldId id="260" r:id="rId5"/>
    <p:sldId id="268" r:id="rId6"/>
    <p:sldId id="266" r:id="rId7"/>
    <p:sldId id="265" r:id="rId8"/>
    <p:sldId id="306" r:id="rId9"/>
    <p:sldId id="264" r:id="rId10"/>
    <p:sldId id="263" r:id="rId11"/>
    <p:sldId id="269" r:id="rId12"/>
    <p:sldId id="270" r:id="rId13"/>
    <p:sldId id="272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90" r:id="rId32"/>
    <p:sldId id="292" r:id="rId33"/>
    <p:sldId id="293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22" r:id="rId42"/>
    <p:sldId id="302" r:id="rId43"/>
    <p:sldId id="303" r:id="rId44"/>
    <p:sldId id="307" r:id="rId45"/>
    <p:sldId id="304" r:id="rId46"/>
    <p:sldId id="305" r:id="rId47"/>
    <p:sldId id="308" r:id="rId48"/>
    <p:sldId id="309" r:id="rId49"/>
    <p:sldId id="310" r:id="rId50"/>
    <p:sldId id="312" r:id="rId51"/>
    <p:sldId id="311" r:id="rId52"/>
    <p:sldId id="313" r:id="rId53"/>
    <p:sldId id="314" r:id="rId54"/>
    <p:sldId id="315" r:id="rId55"/>
    <p:sldId id="316" r:id="rId56"/>
    <p:sldId id="318" r:id="rId57"/>
    <p:sldId id="319" r:id="rId58"/>
    <p:sldId id="320" r:id="rId59"/>
    <p:sldId id="323" r:id="rId60"/>
    <p:sldId id="321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32" r:id="rId70"/>
    <p:sldId id="333" r:id="rId71"/>
    <p:sldId id="334" r:id="rId72"/>
    <p:sldId id="335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44" autoAdjust="0"/>
    <p:restoredTop sz="93548" autoAdjust="0"/>
  </p:normalViewPr>
  <p:slideViewPr>
    <p:cSldViewPr>
      <p:cViewPr>
        <p:scale>
          <a:sx n="95" d="100"/>
          <a:sy n="95" d="100"/>
        </p:scale>
        <p:origin x="-678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2E516-63B5-418A-B9D7-8FF1D5777E89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E92D7-154B-48CE-A891-6738679299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E92D7-154B-48CE-A891-67386792994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80A4B-FA1E-4F47-BFEA-D113D7FA3FCF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44831-D35D-45F7-A6F0-DDA6E8B9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RIAN_archive_907_Leningradians_queueing_up_for_water.jpg?uselang=ru" TargetMode="External"/><Relationship Id="rId7" Type="http://schemas.openxmlformats.org/officeDocument/2006/relationships/slide" Target="slide4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hyperlink" Target="https://ru.wikipedia.org/wiki/%D0%9A%D1%83%D0%B4%D0%BE%D1%8F%D1%80%D0%BE%D0%B2,_%D0%91%D0%BE%D1%80%D0%B8%D1%81_%D0%9F%D0%B0%D0%B2%D0%BB%D0%BE%D0%B2%D0%B8%D1%87" TargetMode="Externa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hyperlink" Target="https://commons.wikimedia.org/wiki/File:2_%D1%80_2000_%D0%9B%D0%B5%D0%BD%D0%B8%D0%BD%D0%B3%D1%80%D0%B0%D0%B4.jpg?uselang=ru" TargetMode="External"/><Relationship Id="rId7" Type="http://schemas.openxmlformats.org/officeDocument/2006/relationships/hyperlink" Target="https://ru.wikipedia.org/wiki/%D0%9B%D0%B0%D0%B4%D0%BE%D0%B6%D1%81%D0%BA%D0%BE%D0%B5_%D0%BE%D0%B7%D0%B5%D1%80%D0%B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E%D0%BB%D1%83%D1%82%D0%BE%D1%80%D0%BA%D0%B0" TargetMode="External"/><Relationship Id="rId5" Type="http://schemas.openxmlformats.org/officeDocument/2006/relationships/hyperlink" Target="https://ru.wikipedia.org/wiki/%D0%9C%D0%BE%D0%BD%D0%B5%D1%82%D0%B0" TargetMode="External"/><Relationship Id="rId4" Type="http://schemas.openxmlformats.org/officeDocument/2006/relationships/image" Target="../media/image7.jpeg"/><Relationship Id="rId9" Type="http://schemas.openxmlformats.org/officeDocument/2006/relationships/slide" Target="slide4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9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3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1.jpeg"/><Relationship Id="rId7" Type="http://schemas.openxmlformats.org/officeDocument/2006/relationships/slide" Target="slide17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9.xml"/><Relationship Id="rId10" Type="http://schemas.openxmlformats.org/officeDocument/2006/relationships/slide" Target="slide2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4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6.xml"/><Relationship Id="rId5" Type="http://schemas.openxmlformats.org/officeDocument/2006/relationships/slide" Target="slide17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24.xml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7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16.jpeg"/><Relationship Id="rId7" Type="http://schemas.openxmlformats.org/officeDocument/2006/relationships/slide" Target="slide2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10" Type="http://schemas.openxmlformats.org/officeDocument/2006/relationships/slide" Target="slide2.xml"/><Relationship Id="rId4" Type="http://schemas.openxmlformats.org/officeDocument/2006/relationships/slide" Target="slide26.xml"/><Relationship Id="rId9" Type="http://schemas.openxmlformats.org/officeDocument/2006/relationships/slide" Target="slide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5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9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9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62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11" Type="http://schemas.openxmlformats.org/officeDocument/2006/relationships/slide" Target="slide2.xml"/><Relationship Id="rId5" Type="http://schemas.openxmlformats.org/officeDocument/2006/relationships/slide" Target="slide35.xml"/><Relationship Id="rId10" Type="http://schemas.openxmlformats.org/officeDocument/2006/relationships/image" Target="../media/image19.jpeg"/><Relationship Id="rId4" Type="http://schemas.openxmlformats.org/officeDocument/2006/relationships/slide" Target="slide34.xml"/><Relationship Id="rId9" Type="http://schemas.openxmlformats.org/officeDocument/2006/relationships/slide" Target="slide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2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2.xml"/><Relationship Id="rId7" Type="http://schemas.openxmlformats.org/officeDocument/2006/relationships/slide" Target="slid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14414" y="714356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Сборник </a:t>
            </a:r>
            <a:r>
              <a:rPr lang="ru-RU" sz="2000" b="1" smtClean="0"/>
              <a:t>задач «Великая </a:t>
            </a:r>
            <a:r>
              <a:rPr lang="ru-RU" sz="2000" b="1" dirty="0"/>
              <a:t>Отечественная война в </a:t>
            </a:r>
            <a:r>
              <a:rPr lang="ru-RU" sz="2000" b="1" dirty="0" smtClean="0"/>
              <a:t>цифрах </a:t>
            </a:r>
            <a:r>
              <a:rPr lang="ru-RU" sz="2000" b="1" smtClean="0"/>
              <a:t>и датах»</a:t>
            </a:r>
            <a:endParaRPr lang="ru-RU" sz="2000" dirty="0"/>
          </a:p>
        </p:txBody>
      </p:sp>
      <p:pic>
        <p:nvPicPr>
          <p:cNvPr id="8" name="Рисунок 7" descr="E:\Мои документы\Мои рисунки\lent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643050"/>
            <a:ext cx="4747094" cy="2383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500166" y="4500570"/>
            <a:ext cx="578647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Составители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Петрова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Алекселина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Максимова Вера - ученицы 7 «а» класса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МБОУ БСОШ им С.П.Данилова</a:t>
            </a: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Руководитель: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Новикова Елена Константиновна учитель математики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358214" y="6072206"/>
            <a:ext cx="542350" cy="613812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214414" y="1071546"/>
            <a:ext cx="51435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Найдите разность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1000-120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5-конечная звезда 6">
            <a:hlinkClick r:id="rId4" action="ppaction://hlinksldjump"/>
          </p:cNvPr>
          <p:cNvSpPr/>
          <p:nvPr/>
        </p:nvSpPr>
        <p:spPr>
          <a:xfrm>
            <a:off x="1214414" y="5929330"/>
            <a:ext cx="714380" cy="7143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57224" y="1142984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0"/>
          <a:ext cx="4786344" cy="5267400"/>
        </p:xfrm>
        <a:graphic>
          <a:graphicData uri="http://schemas.openxmlformats.org/drawingml/2006/table">
            <a:tbl>
              <a:tblPr/>
              <a:tblGrid>
                <a:gridCol w="797724"/>
                <a:gridCol w="797724"/>
                <a:gridCol w="797724"/>
                <a:gridCol w="797724"/>
                <a:gridCol w="797724"/>
                <a:gridCol w="797724"/>
              </a:tblGrid>
              <a:tr h="1428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Категория снабжаемого населения (в граммах)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b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установления нормы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Рабочие</a:t>
                      </a:r>
                      <a:b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горячих цехов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Рабочие</a:t>
                      </a:r>
                      <a:b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и ИТР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Служащие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Иждивенцы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b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до 12 лет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16 июля 1941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800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 сентября 1941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600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 сентября 1941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 октября 1941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13 ноября 1941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 ноября 1941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25 декабря 1941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24 января 1942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 февраля 1942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23 февраля 1943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63" marR="9163" marT="9163" marB="9163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602" name="Rectangle 2"/>
          <p:cNvSpPr>
            <a:spLocks noGrp="1" noChangeArrowheads="1"/>
          </p:cNvSpPr>
          <p:nvPr>
            <p:ph idx="1"/>
          </p:nvPr>
        </p:nvSpPr>
        <p:spPr bwMode="auto">
          <a:xfrm rot="10800000" flipV="1">
            <a:off x="5500694" y="20304"/>
            <a:ext cx="350046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7150" indent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По данной таблице найдите, в каком месяце была самая наименьшая норма хлеба и почему?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Какую часть буханки  хлеба с массой в 1 кг составляет 125г?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акую часть буханки составляет одна треть от восьмушки?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Определите по таблице самую наибольшую норму хлеба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 наименьшую и набольшую норму хлеба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2" name="Рисунок 11" descr="RIAN archive 907 Leningradians queueing up for water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214818"/>
            <a:ext cx="2863215" cy="207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357290" y="5214950"/>
            <a:ext cx="3714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Жители блокадного Ленинграда набирают воду, появившуюся после артобстрела в пробоинах в асфальте на Невском проспекте, фото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 tooltip="Кудояров, Борис Павлович"/>
              </a:rPr>
              <a:t>Б. П.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 tooltip="Кудояров, Борис Павлович"/>
              </a:rPr>
              <a:t>Кудоярова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декабрь 1941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Управляющая кнопка: назад 6">
            <a:hlinkClick r:id="rId6" action="ppaction://hlinksldjump" highlightClick="1"/>
          </p:cNvPr>
          <p:cNvSpPr/>
          <p:nvPr/>
        </p:nvSpPr>
        <p:spPr>
          <a:xfrm>
            <a:off x="8501090" y="6215082"/>
            <a:ext cx="642910" cy="50004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>
            <a:hlinkClick r:id="rId7" action="ppaction://hlinksldjump"/>
          </p:cNvPr>
          <p:cNvSpPr/>
          <p:nvPr/>
        </p:nvSpPr>
        <p:spPr>
          <a:xfrm>
            <a:off x="857224" y="6286520"/>
            <a:ext cx="500066" cy="35719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357818" y="0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928670"/>
            <a:ext cx="6500858" cy="84615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3.Смертность по месяцам.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2024830"/>
          <a:ext cx="6096001" cy="2808339"/>
        </p:xfrm>
        <a:graphic>
          <a:graphicData uri="http://schemas.openxmlformats.org/drawingml/2006/table">
            <a:tbl>
              <a:tblPr/>
              <a:tblGrid>
                <a:gridCol w="431232"/>
                <a:gridCol w="377934"/>
                <a:gridCol w="303437"/>
                <a:gridCol w="303437"/>
                <a:gridCol w="304043"/>
                <a:gridCol w="245294"/>
                <a:gridCol w="373694"/>
                <a:gridCol w="304043"/>
                <a:gridCol w="304043"/>
                <a:gridCol w="317368"/>
                <a:gridCol w="304043"/>
                <a:gridCol w="304043"/>
                <a:gridCol w="347651"/>
                <a:gridCol w="345228"/>
                <a:gridCol w="304043"/>
                <a:gridCol w="304043"/>
                <a:gridCol w="304043"/>
                <a:gridCol w="314339"/>
                <a:gridCol w="304043"/>
              </a:tblGrid>
              <a:tr h="802383">
                <a:tc>
                  <a:txBody>
                    <a:bodyPr/>
                    <a:lstStyle/>
                    <a:p>
                      <a:endParaRPr lang="ru-RU" sz="1000" dirty="0">
                        <a:latin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июль 41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авг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сент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окт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нояб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дек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янв 42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фев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март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апр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июнь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июль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авг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сент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окт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нояб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дек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9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умерло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4162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5357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6808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7353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11 085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52 881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101 583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107 477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98 966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79 769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53 183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33 766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17 725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8965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4669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3691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3213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3496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9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из них детей до года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1211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1792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1239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1471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5959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7199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5636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3988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2639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1810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1079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722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342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178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121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500166" y="4857760"/>
            <a:ext cx="61436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всего жителей Ленинграда погибло во время  блокады с ноября по март?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429652" y="5929330"/>
            <a:ext cx="714348" cy="71438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>
            <a:hlinkClick r:id="rId4" action="ppaction://hlinksldjump"/>
          </p:cNvPr>
          <p:cNvSpPr/>
          <p:nvPr/>
        </p:nvSpPr>
        <p:spPr>
          <a:xfrm>
            <a:off x="928662" y="6215082"/>
            <a:ext cx="500066" cy="64291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214546" y="1214422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</p:spPr>
      </p:pic>
      <p:pic>
        <p:nvPicPr>
          <p:cNvPr id="5" name="Рисунок 4" descr="https://upload.wikimedia.org/wikipedia/commons/thumb/1/1a/2_%D1%80_2000_%D0%9B%D0%B5%D0%BD%D0%B8%D0%BD%D0%B3%D1%80%D0%B0%D0%B4.jpg/200px-2_%D1%80_2000_%D0%9B%D0%B5%D0%BD%D0%B8%D0%BD%D0%B3%D1%80%D0%B0%D0%B4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071546"/>
            <a:ext cx="2685102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4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428992" y="2000240"/>
            <a:ext cx="443116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 tooltip="Монета"/>
              </a:rPr>
              <a:t>4.Монета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России «Ленинград» с изображением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6" tooltip="Полуторка"/>
              </a:rPr>
              <a:t>полуторок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прорывающих блокаду через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7" tooltip="Ладожское озеро"/>
              </a:rPr>
              <a:t>Ладожское озеро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214678" y="4429132"/>
            <a:ext cx="492919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нужно машин грузоподъемностью 1,5 т, чтобы перевезти груз весом 31 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200;		2)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3) 20;		4) 21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назад 5">
            <a:hlinkClick r:id="rId8" action="ppaction://hlinksldjump" highlightClick="1"/>
          </p:cNvPr>
          <p:cNvSpPr/>
          <p:nvPr/>
        </p:nvSpPr>
        <p:spPr>
          <a:xfrm>
            <a:off x="8072462" y="6215082"/>
            <a:ext cx="714380" cy="642918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>
            <a:hlinkClick r:id="rId9" action="ppaction://hlinksldjump"/>
          </p:cNvPr>
          <p:cNvSpPr/>
          <p:nvPr/>
        </p:nvSpPr>
        <p:spPr>
          <a:xfrm>
            <a:off x="1071538" y="6286520"/>
            <a:ext cx="500066" cy="5714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357554" y="2071678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Битва за Москву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1285860"/>
            <a:ext cx="364333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1643050"/>
            <a:ext cx="3429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Задача №1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Задача №2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6" action="ppaction://hlinksldjump" highlightClick="1"/>
          </p:cNvPr>
          <p:cNvSpPr/>
          <p:nvPr/>
        </p:nvSpPr>
        <p:spPr>
          <a:xfrm>
            <a:off x="8143900" y="6000768"/>
            <a:ext cx="714380" cy="71438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071538" y="1928802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42976" y="2500306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57224" y="1500174"/>
            <a:ext cx="764386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1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боёв под Москвой, в городе прошёл парад 7 ноября на Красной площади. Всего в параде участвовало около 28,5 тыс. человек, 140 артиллерийских орудий,  танков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20 больше, и  машин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68 меньше, чем орудий и танков вместе. Узнайте, сколько участвовало в параде  танков и машин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500166" y="2928934"/>
            <a:ext cx="55721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915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785818" cy="71438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>
            <a:hlinkClick r:id="rId4" action="ppaction://hlinksldjump"/>
          </p:cNvPr>
          <p:cNvSpPr/>
          <p:nvPr/>
        </p:nvSpPr>
        <p:spPr>
          <a:xfrm>
            <a:off x="1000100" y="6072206"/>
            <a:ext cx="571504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42910" y="1571612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428728" y="3071810"/>
            <a:ext cx="6143668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Вычислите: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X=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0,028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1000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Y=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0,18: 0,01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285852" y="928670"/>
            <a:ext cx="635798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2.В годы Великой Отечественной войны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бойцов И. В. Панфилова отразили несколько танковых атак фашистов (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вражеских танков). Почти все погибли, но врага не пропустили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8143900" y="5929330"/>
            <a:ext cx="785818" cy="71438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>
            <a:hlinkClick r:id="rId4" action="ppaction://hlinksldjump"/>
          </p:cNvPr>
          <p:cNvSpPr/>
          <p:nvPr/>
        </p:nvSpPr>
        <p:spPr>
          <a:xfrm>
            <a:off x="928662" y="6072206"/>
            <a:ext cx="642942" cy="78579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428728" y="1000108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F:\5Wju7hgwKKM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00240"/>
            <a:ext cx="3973830" cy="3043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500298" y="714356"/>
            <a:ext cx="411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Сталинградская битва 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143116"/>
            <a:ext cx="25003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Задача №1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Задача №2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Задача №3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Задача №4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Задача №5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9" action="ppaction://hlinksldjump" highlightClick="1"/>
          </p:cNvPr>
          <p:cNvSpPr/>
          <p:nvPr/>
        </p:nvSpPr>
        <p:spPr>
          <a:xfrm>
            <a:off x="8215338" y="5929330"/>
            <a:ext cx="928662" cy="92867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57224" y="2285992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57224" y="2857496"/>
            <a:ext cx="285752" cy="21431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57224" y="3286124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57224" y="3786190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57224" y="4286256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57224" y="1071546"/>
            <a:ext cx="778674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«Самые ожесточённые бои шли на Мамаевом кургане. Решив уравнение, вы узнаете величину главной высоты города: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215-(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- 12) =125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286776" y="6072206"/>
            <a:ext cx="857224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>
            <a:hlinkClick r:id="rId4" action="ppaction://hlinksldjump"/>
          </p:cNvPr>
          <p:cNvSpPr/>
          <p:nvPr/>
        </p:nvSpPr>
        <p:spPr>
          <a:xfrm>
            <a:off x="1285852" y="5929330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8662" y="1285860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732463" y="1727200"/>
            <a:ext cx="105092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857224" y="214290"/>
            <a:ext cx="7643866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Мамаев курган – «главная высота России». Во время Сталинградской битвы здесь проходили одни из самых ожесточённых боёв. Сегодня на Мамаевом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кургане возведён памятник – ансамбль «Героям Сталинградской битвы». Центральная фигура композиции – скульптура «Родина – мать зовёт!». К памятнику ведут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гранитных ступеней по числу дней битвы, на месте которой установлен памятник. Высота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метров ( почти 30этажный дом). Меч длиной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метра. Создателем памятника является известный советский скульптор Вучетич. На этом кургане захоронены 34505 человек, среди них 35 героев Советского Союза.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857356" y="2500306"/>
            <a:ext cx="421484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=4·(99 – 97 +95 – 93 + 91 -89 +… +7 – 5 +3 -1)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425:</a:t>
            </a: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=17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С:11=3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 l="4148" r="7369"/>
          <a:stretch>
            <a:fillRect/>
          </a:stretch>
        </p:blipFill>
        <p:spPr bwMode="auto">
          <a:xfrm>
            <a:off x="4714876" y="3143248"/>
            <a:ext cx="3950763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Управляющая кнопка: назад 8">
            <a:hlinkClick r:id="rId4" action="ppaction://hlinksldjump" highlightClick="1"/>
          </p:cNvPr>
          <p:cNvSpPr/>
          <p:nvPr/>
        </p:nvSpPr>
        <p:spPr>
          <a:xfrm>
            <a:off x="8286776" y="6286520"/>
            <a:ext cx="857224" cy="57148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>
            <a:hlinkClick r:id="rId5" action="ppaction://hlinksldjump"/>
          </p:cNvPr>
          <p:cNvSpPr/>
          <p:nvPr/>
        </p:nvSpPr>
        <p:spPr>
          <a:xfrm>
            <a:off x="928662" y="6215082"/>
            <a:ext cx="571504" cy="428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57224" y="357166"/>
            <a:ext cx="357190" cy="35719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Рабочий стол\РАБОЧИЙ СТОЛ2\Школьные рамки\54cbe93c607b.jpeg">
            <a:hlinkClick r:id="rId2" action="ppaction://hlinksldjump"/>
          </p:cNvPr>
          <p:cNvPicPr/>
          <p:nvPr/>
        </p:nvPicPr>
        <p:blipFill>
          <a:blip r:embed="rId3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Содержание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1071546"/>
            <a:ext cx="7643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I</a:t>
            </a:r>
            <a:r>
              <a:rPr lang="ru-RU" b="1" dirty="0"/>
              <a:t>. </a:t>
            </a:r>
            <a:r>
              <a:rPr lang="ru-RU" dirty="0">
                <a:hlinkClick r:id="rId4" action="ppaction://hlinksldjump"/>
              </a:rPr>
              <a:t>Задачи о Великой Отечественной войне «БЫЛ ПУТЬ К ПОБЕДЕ ТРУДЕН</a:t>
            </a:r>
            <a:r>
              <a:rPr lang="ru-RU" dirty="0" smtClean="0">
                <a:hlinkClick r:id="rId4" action="ppaction://hlinksldjump"/>
              </a:rPr>
              <a:t>…»</a:t>
            </a: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00100" y="1571612"/>
            <a:ext cx="58579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Великие сражения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57290" y="1928802"/>
            <a:ext cx="4643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1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 Ленинград в годы войны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2357430"/>
            <a:ext cx="5072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6" action="ppaction://hlinksldjump"/>
              </a:rPr>
              <a:t>2. Битва </a:t>
            </a:r>
            <a:r>
              <a:rPr lang="ru-RU" dirty="0">
                <a:hlinkClick r:id="rId6" action="ppaction://hlinksldjump"/>
              </a:rPr>
              <a:t>за Москву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85852" y="2786058"/>
            <a:ext cx="46434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7" action="ppaction://hlinksldjump"/>
              </a:rPr>
              <a:t>3. Сталинградская битва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214414" y="3429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hlinkClick r:id="rId8" action="ppaction://hlinksldjump"/>
              </a:rPr>
              <a:t>4. Битва </a:t>
            </a:r>
            <a:r>
              <a:rPr lang="ru-RU" dirty="0">
                <a:hlinkClick r:id="rId8" action="ppaction://hlinksldjump"/>
              </a:rPr>
              <a:t>на Курской </a:t>
            </a:r>
            <a:r>
              <a:rPr lang="ru-RU" dirty="0" smtClean="0">
                <a:hlinkClick r:id="rId8" action="ppaction://hlinksldjump"/>
              </a:rPr>
              <a:t>дуге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392906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hlinkClick r:id="rId9" action="ppaction://hlinksldjump"/>
              </a:rPr>
              <a:t>III</a:t>
            </a:r>
            <a:r>
              <a:rPr lang="ru-RU" b="1" dirty="0">
                <a:hlinkClick r:id="rId9" action="ppaction://hlinksldjump"/>
              </a:rPr>
              <a:t>.</a:t>
            </a:r>
            <a:r>
              <a:rPr lang="ru-RU" dirty="0" err="1">
                <a:hlinkClick r:id="rId9" action="ppaction://hlinksldjump"/>
              </a:rPr>
              <a:t>Якутяне</a:t>
            </a:r>
            <a:r>
              <a:rPr lang="ru-RU" dirty="0">
                <a:hlinkClick r:id="rId9" action="ppaction://hlinksldjump"/>
              </a:rPr>
              <a:t> в годы </a:t>
            </a:r>
            <a:r>
              <a:rPr lang="ru-RU" dirty="0" smtClean="0">
                <a:hlinkClick r:id="rId9" action="ppaction://hlinksldjump"/>
              </a:rPr>
              <a:t>войны</a:t>
            </a:r>
            <a:endParaRPr lang="ru-RU" dirty="0"/>
          </a:p>
        </p:txBody>
      </p:sp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1142976" y="4429132"/>
            <a:ext cx="25003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Герои-якутяне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Управляющая кнопка: назад 17">
            <a:hlinkClick r:id="rId10" action="ppaction://hlinksldjump" highlightClick="1"/>
          </p:cNvPr>
          <p:cNvSpPr/>
          <p:nvPr/>
        </p:nvSpPr>
        <p:spPr>
          <a:xfrm>
            <a:off x="8358214" y="6072206"/>
            <a:ext cx="542350" cy="613812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500298" y="4786322"/>
            <a:ext cx="2612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Уровни трудности задач.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428728" y="5357826"/>
            <a:ext cx="500066" cy="50006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000496" y="5357826"/>
            <a:ext cx="500066" cy="50006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143636" y="5357826"/>
            <a:ext cx="500066" cy="50006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42976" y="6072206"/>
            <a:ext cx="10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сложный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786182" y="6072206"/>
            <a:ext cx="1018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средний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6000760" y="6072206"/>
            <a:ext cx="854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лёгкий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42910" y="428604"/>
            <a:ext cx="55721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57250" lvl="2" indent="0" algn="just" fontAlgn="base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Началом Сталинградской битвы, её первым днём в историографии принято считать 17 июля 1942 года. Завершением битвы, её последним днём , считается 2 февраля 1943 года. Сколько дней длилась Сталинградская битва?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4714876" y="2857496"/>
            <a:ext cx="3389313" cy="3030538"/>
            <a:chOff x="340" y="2024"/>
            <a:chExt cx="2135" cy="1909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0" y="2024"/>
              <a:ext cx="2115" cy="1862"/>
            </a:xfrm>
            <a:prstGeom prst="rect">
              <a:avLst/>
            </a:prstGeom>
            <a:noFill/>
            <a:ln w="18000">
              <a:solidFill>
                <a:srgbClr val="FF0000"/>
              </a:solidFill>
              <a:round/>
              <a:headEnd/>
              <a:tailEnd/>
            </a:ln>
          </p:spPr>
        </p:pic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40" y="2024"/>
              <a:ext cx="2115" cy="0"/>
            </a:xfrm>
            <a:prstGeom prst="line">
              <a:avLst/>
            </a:prstGeom>
            <a:noFill/>
            <a:ln w="180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340" y="2024"/>
              <a:ext cx="0" cy="1889"/>
            </a:xfrm>
            <a:prstGeom prst="line">
              <a:avLst/>
            </a:prstGeom>
            <a:noFill/>
            <a:ln w="180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2475" y="2024"/>
              <a:ext cx="0" cy="1889"/>
            </a:xfrm>
            <a:prstGeom prst="line">
              <a:avLst/>
            </a:prstGeom>
            <a:noFill/>
            <a:ln w="180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340" y="3933"/>
              <a:ext cx="2115" cy="0"/>
            </a:xfrm>
            <a:prstGeom prst="line">
              <a:avLst/>
            </a:prstGeom>
            <a:noFill/>
            <a:ln w="180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13" name="Управляющая кнопка: назад 12">
            <a:hlinkClick r:id="rId4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>
            <a:hlinkClick r:id="rId5" action="ppaction://hlinksldjump"/>
          </p:cNvPr>
          <p:cNvSpPr/>
          <p:nvPr/>
        </p:nvSpPr>
        <p:spPr>
          <a:xfrm>
            <a:off x="1214414" y="6000768"/>
            <a:ext cx="571504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214414" y="500042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14414" y="642918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.(работа в парах) Каждая пара получает таблицу о соотношении сил и средств сторон на Сталинградском направлении. Составьте диаграмму.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000232" y="1643050"/>
          <a:ext cx="5143537" cy="2500331"/>
        </p:xfrm>
        <a:graphic>
          <a:graphicData uri="http://schemas.openxmlformats.org/drawingml/2006/table">
            <a:tbl>
              <a:tblPr/>
              <a:tblGrid>
                <a:gridCol w="2651307"/>
                <a:gridCol w="1246115"/>
                <a:gridCol w="1246115"/>
              </a:tblGrid>
              <a:tr h="395846"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Силы и средства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СССР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Германия</a:t>
                      </a:r>
                      <a:endParaRPr lang="ru-RU" sz="160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9934"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Личный состав (тыс. чел.)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Около 270</a:t>
                      </a:r>
                      <a:r>
                        <a:rPr lang="ru-RU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cs typeface="Times New Roman"/>
                        </a:rPr>
                        <a:t>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5846"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Орудия и миномёты</a:t>
                      </a:r>
                      <a:endParaRPr lang="ru-RU" sz="160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2200</a:t>
                      </a:r>
                      <a:endParaRPr lang="ru-RU" sz="160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3000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5846"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танки</a:t>
                      </a:r>
                      <a:endParaRPr lang="ru-RU" sz="160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Около 400</a:t>
                      </a:r>
                      <a:endParaRPr lang="ru-RU" sz="160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Около 500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216275" y="993775"/>
            <a:ext cx="6254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143108" y="4143380"/>
            <a:ext cx="37147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Сравнить  числовые данные, сделать вывод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358214" y="5929330"/>
            <a:ext cx="785786" cy="92867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>
            <a:hlinkClick r:id="rId4" action="ppaction://hlinksldjump"/>
          </p:cNvPr>
          <p:cNvSpPr/>
          <p:nvPr/>
        </p:nvSpPr>
        <p:spPr>
          <a:xfrm>
            <a:off x="1000100" y="5857892"/>
            <a:ext cx="785818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928662" y="642918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571472" y="857232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5.Вычислите площадь основания дома Павлова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214554"/>
            <a:ext cx="3214710" cy="3214710"/>
          </a:xfrm>
          <a:prstGeom prst="rect">
            <a:avLst/>
          </a:prstGeom>
          <a:noFill/>
          <a:ln w="36000">
            <a:solidFill>
              <a:srgbClr val="FFFF00"/>
            </a:solidFill>
            <a:round/>
            <a:headEnd/>
            <a:tailEnd/>
          </a:ln>
        </p:spPr>
      </p:pic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4214810" y="2214553"/>
            <a:ext cx="4214841" cy="3187711"/>
            <a:chOff x="2380" y="1247"/>
            <a:chExt cx="3276" cy="2486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80" y="1270"/>
              <a:ext cx="3208" cy="2463"/>
            </a:xfrm>
            <a:prstGeom prst="rect">
              <a:avLst/>
            </a:prstGeom>
            <a:noFill/>
            <a:ln w="36000">
              <a:solidFill>
                <a:srgbClr val="FFFF00"/>
              </a:solidFill>
              <a:round/>
              <a:headEnd/>
              <a:tailEnd/>
            </a:ln>
          </p:spPr>
        </p:pic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3968" y="1247"/>
              <a:ext cx="1688" cy="5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5000" rIns="90000" bIns="4500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kern="120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800">
                  <a:solidFill>
                    <a:srgbClr val="000000"/>
                  </a:solidFill>
                  <a:latin typeface="Times New Roman" pitchFamily="16" charset="0"/>
                </a:rPr>
                <a:t>Дом Павлова </a:t>
              </a:r>
            </a:p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800">
                  <a:solidFill>
                    <a:srgbClr val="000000"/>
                  </a:solidFill>
                  <a:latin typeface="Times New Roman" pitchFamily="16" charset="0"/>
                </a:rPr>
                <a:t>(</a:t>
              </a:r>
              <a:r>
                <a:rPr lang="ru-RU" sz="2000">
                  <a:solidFill>
                    <a:srgbClr val="000000"/>
                  </a:solidFill>
                  <a:latin typeface="Times New Roman" pitchFamily="16" charset="0"/>
                </a:rPr>
                <a:t>вид сверху)</a:t>
              </a:r>
            </a:p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2000">
                <a:solidFill>
                  <a:srgbClr val="000000"/>
                </a:solidFill>
                <a:latin typeface="Times New Roman" pitchFamily="16" charset="0"/>
              </a:endParaRPr>
            </a:p>
          </p:txBody>
        </p:sp>
      </p:grpSp>
      <p:sp>
        <p:nvSpPr>
          <p:cNvPr id="11" name="Управляющая кнопка: назад 10">
            <a:hlinkClick r:id="rId5" action="ppaction://hlinksldjump" highlightClick="1"/>
          </p:cNvPr>
          <p:cNvSpPr/>
          <p:nvPr/>
        </p:nvSpPr>
        <p:spPr>
          <a:xfrm>
            <a:off x="8429652" y="6072206"/>
            <a:ext cx="714348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>
            <a:hlinkClick r:id="rId6" action="ppaction://hlinksldjump"/>
          </p:cNvPr>
          <p:cNvSpPr/>
          <p:nvPr/>
        </p:nvSpPr>
        <p:spPr>
          <a:xfrm>
            <a:off x="1214414" y="6215082"/>
            <a:ext cx="500066" cy="64291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14348" y="1000108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3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14678" y="785794"/>
            <a:ext cx="3072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Битва на Курской дуге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Рисунок 5" descr="C:\Users\Бсош\Desktop\12.07.2013-6statya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000240"/>
            <a:ext cx="3514165" cy="215153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2000240"/>
            <a:ext cx="2643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Задача №1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зад 7">
            <a:hlinkClick r:id="rId6" action="ppaction://hlinksldjump" highlightClick="1"/>
          </p:cNvPr>
          <p:cNvSpPr/>
          <p:nvPr/>
        </p:nvSpPr>
        <p:spPr>
          <a:xfrm>
            <a:off x="8286776" y="6072206"/>
            <a:ext cx="857224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85786" y="2071678"/>
            <a:ext cx="357190" cy="35719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4500594" cy="3643338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1.«Против танковой дивизии «Адольф Гитлер» были выдвинуты две армии, которые должны встретиться недалеко от Курска. Армии находились друг от друга на расстоянии 240км. Скорость движения одной армии 4км/ч. Найти скорость движения второй армии, если известно, что через 2 дня расстояние между ними было 40км. Учесть, что армии двигались по 10ч. в сутки</a:t>
            </a:r>
            <a:r>
              <a:rPr lang="ru-RU" dirty="0" smtClean="0"/>
              <a:t>»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F:\3 001.jpg"/>
          <p:cNvPicPr/>
          <p:nvPr/>
        </p:nvPicPr>
        <p:blipFill>
          <a:blip r:embed="rId3" cstate="print">
            <a:lum bright="-33000" contrast="25000"/>
          </a:blip>
          <a:srcRect/>
          <a:stretch>
            <a:fillRect/>
          </a:stretch>
        </p:blipFill>
        <p:spPr bwMode="auto">
          <a:xfrm rot="16200000">
            <a:off x="4250512" y="1321596"/>
            <a:ext cx="5572164" cy="392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928662" y="6143644"/>
            <a:ext cx="785818" cy="7143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85720" y="785794"/>
            <a:ext cx="357190" cy="35719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857232"/>
            <a:ext cx="3339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Якутяне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в годы войны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 descr="Самолеты над Верхоянским хребтом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643050"/>
            <a:ext cx="307181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14414" y="2143116"/>
            <a:ext cx="30718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Задача №1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Задача №2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Задача №3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Задача №4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Задача №5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Задача №6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зад 7">
            <a:hlinkClick r:id="rId10" action="ppaction://hlinksldjump" highlightClick="1"/>
          </p:cNvPr>
          <p:cNvSpPr/>
          <p:nvPr/>
        </p:nvSpPr>
        <p:spPr>
          <a:xfrm>
            <a:off x="8215338" y="5857892"/>
            <a:ext cx="928662" cy="1000108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57224" y="3000372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flipH="1">
            <a:off x="857224" y="2643182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57224" y="2214554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flipH="1">
            <a:off x="857224" y="3357562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flipH="1">
            <a:off x="857224" y="3714752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 flipH="1">
            <a:off x="857224" y="4071942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>
            <a:hlinkClick r:id="rId2" action="ppaction://hlinksldjump"/>
          </p:cNvPr>
          <p:cNvPicPr>
            <a:picLocks/>
          </p:cNvPicPr>
          <p:nvPr/>
        </p:nvPicPr>
        <p:blipFill>
          <a:blip r:embed="rId3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229600" cy="3043246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1.Трудящиеся Якутии, отправив своих мужей, сыновей, отцов на фронт, самоотверженно трудились в тылу, направляя свои усилия на укрепление мощи Красной Армии. С первых же дней войны был создан Фонд обороны, куда вносились деньги, сдавались облигации госзаймов, вещи из драгоценных металлов, пушнина. Всего за годы войны от различных взносов поступило в Фонд обороны около 90,5 млн.рублей, внесено на 58 млн.914 тыс.рублей облигаций госзайма. На добровольные пожертвования были построены и переданы армии две танковые колонны "Советская Якутия", "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Алданский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горняк" и три эскадрильи боевых самолетов "Комсомолец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Джугджура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", "Советский полярник", "Медицинский работник". За годы войны трудящиеся Якутии отправляли на фронт тысячи посылок с теплыми вещами, праздничными подарками.</a:t>
            </a:r>
          </a:p>
          <a:p>
            <a:endParaRPr lang="ru-RU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714348" y="4000504"/>
            <a:ext cx="7143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Сколько всего рублей было собрано трудящимися Якутии в  Фонд обороны?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8286744" y="6072206"/>
            <a:ext cx="857256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2" action="ppaction://hlinksldjump"/>
          </p:cNvPr>
          <p:cNvSpPr/>
          <p:nvPr/>
        </p:nvSpPr>
        <p:spPr>
          <a:xfrm>
            <a:off x="1285852" y="6072206"/>
            <a:ext cx="785818" cy="78579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28596" y="928670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2.Сопоставьте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00100" y="3214686"/>
            <a:ext cx="3500462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«Советская  Якутия»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000100" y="3714752"/>
            <a:ext cx="3500462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«Комсомолец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Джугджура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00100" y="4214818"/>
            <a:ext cx="3500462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Алданский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горняк»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000100" y="4786322"/>
            <a:ext cx="3500462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«Медицинский работник»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000100" y="5357826"/>
            <a:ext cx="3500462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«Советский  полярник»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500438"/>
            <a:ext cx="357190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143504" y="4714884"/>
            <a:ext cx="3643338" cy="500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Эскадрилья боевых самолетов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Управляющая кнопка: назад 12">
            <a:hlinkClick r:id="rId4" action="ppaction://hlinksldjump" highlightClick="1"/>
          </p:cNvPr>
          <p:cNvSpPr/>
          <p:nvPr/>
        </p:nvSpPr>
        <p:spPr>
          <a:xfrm>
            <a:off x="8001024" y="6000768"/>
            <a:ext cx="928694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>
            <a:hlinkClick r:id="rId5" action="ppaction://hlinksldjump"/>
          </p:cNvPr>
          <p:cNvSpPr/>
          <p:nvPr/>
        </p:nvSpPr>
        <p:spPr>
          <a:xfrm>
            <a:off x="785786" y="5929330"/>
            <a:ext cx="785818" cy="78581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flipH="1">
            <a:off x="428596" y="357166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57554" y="214291"/>
            <a:ext cx="564360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1.Трудящиеся Якутии, отправив своих мужей, сыновей, отцов на фронт, самоотверженно трудились в тылу, направляя свои усилия на укрепление мощи Красной Армии. С первых же дней войны был создан Фонд обороны, куда вносились деньги, сдавались облигации госзаймов, вещи из драгоценных металлов, пушнина. Всего за годы войны от различных взносов поступило в Фонд обороны около 90,5 млн.рублей, внесено на 58 млн.914 тыс.рублей облигаций госзайма. На добровольные пожертвования были построены и переданы армии две танковые колонны "Советская Якутия", "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</a:rPr>
              <a:t>Алданский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горняк" и три эскадрильи боевых самолетов "Комсомолец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</a:rPr>
              <a:t>Джугджура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", "Советский полярник", "Медицинский работник". За годы войны трудящиеся Якутии отправляли на фронт тысячи посылок с теплыми вещами, праздничными подарками.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3.Прочитайте текст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Мобилизовано в Красную Армию более 62 тысяч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якутян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из них вернулись с фронта около 35 тысяч человек, погибли 37965, в том числе пропали без вести более 7 тысяч. В тылу тяжелый труд, засуха и неурожай 1941—1942 годов, голод, болезни унесли в могилу около 60 тыс.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якутян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включая детей. Очень дорогой ценой досталась победа над врагом.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Какой процент солдат вернулись с фронта?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358214" y="5929330"/>
            <a:ext cx="785786" cy="92867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1000100" y="5857892"/>
            <a:ext cx="714380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28596" y="857232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"/>
            <a:ext cx="8229600" cy="3429000"/>
          </a:xfrm>
        </p:spPr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4.Вычислите и угадайте фамилию Героя Советского Союза из Якутии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lvl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3+0,2=      2)  0,6 +1=     3)  1,2+3,45 =       4)  5-1,8 =    5)  6 - 0,5=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6)     3,26 -1 =       7) 1,45+ 1,75=                 8)   1 -0,008= </a:t>
            </a:r>
          </a:p>
          <a:p>
            <a:pPr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42977" y="3643314"/>
          <a:ext cx="6286542" cy="1002986"/>
        </p:xfrm>
        <a:graphic>
          <a:graphicData uri="http://schemas.openxmlformats.org/drawingml/2006/table">
            <a:tbl>
              <a:tblPr/>
              <a:tblGrid>
                <a:gridCol w="1304323"/>
                <a:gridCol w="1161447"/>
                <a:gridCol w="1161447"/>
                <a:gridCol w="1161447"/>
                <a:gridCol w="1161447"/>
                <a:gridCol w="336431"/>
              </a:tblGrid>
              <a:tr h="334329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657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0,992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2,26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358214" y="6000768"/>
            <a:ext cx="785786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>
            <a:hlinkClick r:id="rId4" action="ppaction://hlinksldjump"/>
          </p:cNvPr>
          <p:cNvSpPr/>
          <p:nvPr/>
        </p:nvSpPr>
        <p:spPr>
          <a:xfrm>
            <a:off x="1142976" y="5786454"/>
            <a:ext cx="642942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flipH="1">
            <a:off x="214282" y="214290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285728"/>
            <a:ext cx="764386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/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Задачи </a:t>
            </a: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о Великой Отечественной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войне</a:t>
            </a:r>
          </a:p>
          <a:p>
            <a:pPr marL="400050" indent="-400050" algn="ctr"/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Arial Black" pitchFamily="34" charset="0"/>
              </a:rPr>
              <a:t>«БЫЛ ПУТЬ К ПОБЕДЕ ТРУДЕН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</a:rPr>
              <a:t>…»</a:t>
            </a:r>
          </a:p>
          <a:p>
            <a:pPr marL="400050" indent="-400050" algn="ctr">
              <a:buAutoNum type="romanUcPeriod"/>
            </a:pPr>
            <a:endParaRPr lang="ru-RU" sz="2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8" name="Управляющая кнопка: назад 17">
            <a:hlinkClick r:id="rId3" action="ppaction://hlinksldjump" highlightClick="1"/>
          </p:cNvPr>
          <p:cNvSpPr/>
          <p:nvPr/>
        </p:nvSpPr>
        <p:spPr>
          <a:xfrm>
            <a:off x="8358214" y="6072206"/>
            <a:ext cx="542350" cy="613812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928662" y="1500174"/>
            <a:ext cx="26536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Задача №1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Задача №2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Задача №3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Задача №4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Задача №5 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C:\Users\Бсош\Desktop\velikaya-otechestvennaya-voyna-7543.jpg"/>
          <p:cNvPicPr/>
          <p:nvPr/>
        </p:nvPicPr>
        <p:blipFill>
          <a:blip r:embed="rId9" cstate="print">
            <a:lum/>
          </a:blip>
          <a:srcRect/>
          <a:stretch>
            <a:fillRect/>
          </a:stretch>
        </p:blipFill>
        <p:spPr bwMode="auto">
          <a:xfrm>
            <a:off x="4071934" y="1357298"/>
            <a:ext cx="4643470" cy="3500462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642910" y="1714488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42910" y="2357430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42910" y="2928934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42910" y="3571876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42910" y="4143380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71604" y="3571876"/>
          <a:ext cx="6096000" cy="107157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535785"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160000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642910" y="285728"/>
            <a:ext cx="8143932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Герои-якутяне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5.Вычислите и угадайте имя женщины-летчика из Якутии, которая совершила более 180 вылетов и спасла более 200 раненых.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5²        2)  2³    3)  40²   4)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38125" cy="26670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8501090" y="6000768"/>
            <a:ext cx="642910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>
            <a:hlinkClick r:id="rId5" action="ppaction://hlinksldjump"/>
          </p:cNvPr>
          <p:cNvSpPr/>
          <p:nvPr/>
        </p:nvSpPr>
        <p:spPr>
          <a:xfrm>
            <a:off x="1071538" y="5786454"/>
            <a:ext cx="714380" cy="7143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flipH="1">
            <a:off x="571472" y="1071546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501254" cy="764389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00166" y="1285860"/>
            <a:ext cx="64293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.Из Горного улуса  на фронт было призвано 886 человек. Не вернулись 406 бойцов из них пропали без вести 168. Сколько человек  вернулись на Родину?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214414" y="3286124"/>
            <a:ext cx="62865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.Дьячковский Семен Федорович.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Участник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Ильменского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сражения.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воспоминаниям Дьячковского С.Ф. в 19 –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лыжной бригаде участвовало 400 якутов, из них более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человек из нашего улуса.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5357826"/>
            <a:ext cx="47232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Найдите корень уравнения.    400 - х=230 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1142976" y="6215082"/>
            <a:ext cx="714380" cy="64291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8715404" y="6572272"/>
            <a:ext cx="785818" cy="114300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flipH="1">
            <a:off x="1500166" y="1357298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flipH="1" flipV="1">
            <a:off x="1500166" y="3286124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43240" y="571480"/>
            <a:ext cx="3398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Задачи про военных.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1857364"/>
            <a:ext cx="25003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Задача №1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Задача №2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Задача №3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Задача №4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Задача №5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Задача №6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Задача №7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013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3438" y="1643050"/>
            <a:ext cx="3606165" cy="3286148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rId11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071538" y="2000240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071538" y="2500306"/>
            <a:ext cx="285752" cy="28575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flipH="1">
            <a:off x="1071538" y="3000372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flipH="1">
            <a:off x="1071538" y="3500438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71480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1.Солдаты ехали два часа на поезде со скоростью 60 км/ч, затем 2 часа шли пешком. Весь путь равен 132 км. С какой скоростью солдаты  шли пешком?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1) 4 км/ч;		2) 6 км/ч;		3) 22 км/ч;		4) 8 км/ч.</a:t>
            </a: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429652" y="6072206"/>
            <a:ext cx="714348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928662" y="5786454"/>
            <a:ext cx="785818" cy="78581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7158" y="785794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57166"/>
            <a:ext cx="8229600" cy="4525963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2.Шофер выполнял задание: 12 солдат одновременно  доставить в пункт назначения, в 20 км от их места расположения, при помощи маленького автомобиля, вмещающего 4 солдата и движущегося со скоростью 20 км в час. Скорость движения солдат 4 км в час. Шофер автомобиля хорошо знал математику и задание очень легко выполнил. Как?</a:t>
            </a: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429652" y="6072206"/>
            <a:ext cx="714348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1142976" y="6000768"/>
            <a:ext cx="785818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85720" y="500042"/>
            <a:ext cx="357190" cy="35719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2571768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3.Поезд шёл двое суток. В первые сутки он прошёл 980 км, а во вторые – на 50 км больше. Сколько километров прошёл поезд за двое суток?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429652" y="6000768"/>
            <a:ext cx="714348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1142976" y="5643578"/>
            <a:ext cx="714380" cy="7143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flipH="1">
            <a:off x="571472" y="1643050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357299"/>
            <a:ext cx="8229600" cy="3429024"/>
          </a:xfrm>
        </p:spPr>
        <p:txBody>
          <a:bodyPr/>
          <a:lstStyle/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4.Вычислите: 6 ч 18 мин – 2 ч 41 мин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1) 3 ч 77 мин;		2) 3 ч 37 мин;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714620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3) 4 ч 1 мин;		4) 2 ч 51 мин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>
            <a:hlinkClick r:id="rId4" action="ppaction://hlinksldjump"/>
          </p:cNvPr>
          <p:cNvSpPr/>
          <p:nvPr/>
        </p:nvSpPr>
        <p:spPr>
          <a:xfrm>
            <a:off x="1142976" y="5715016"/>
            <a:ext cx="785818" cy="92869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flipH="1">
            <a:off x="285720" y="1500174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5.Разведчик получил приказ произвести разведку впереди эскадры по направлению ее движения и через 3 часа вернуться к эскадре. Через какое время после оставления эскадры разведывательный корабль должен повернуть назад, если его скорость 60 узлов, а скорость эскадры 40 узлов?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358214" y="6072206"/>
            <a:ext cx="785786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1142976" y="5786454"/>
            <a:ext cx="785818" cy="7143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flipH="1">
            <a:off x="285720" y="50004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Разведывательному кораблю (разведчику), двигавшемуся в составе эскадрильи, дано задание обследовать  район моря на 70 миль в направлении движения эскадры.  Скорость эскадрильи – 35 миль в час, скорость разведчика – 70 миль в час. Определить,  через сколько времени разведчик возвратится к эскадре. </a:t>
            </a:r>
          </a:p>
          <a:p>
            <a:endParaRPr lang="ru-RU" dirty="0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142976" y="357166"/>
            <a:ext cx="614366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6.Два парохода вышли из порта, следуя один на север, другой на запад. Скорости их равны соответственно 15 км/ч и 20 км/ч. Какое расстояние (в километрах) будет между ними через 2 часа?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429652" y="6072206"/>
            <a:ext cx="714348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>
            <a:hlinkClick r:id="rId4" action="ppaction://hlinksldjump"/>
          </p:cNvPr>
          <p:cNvSpPr/>
          <p:nvPr/>
        </p:nvSpPr>
        <p:spPr>
          <a:xfrm>
            <a:off x="928662" y="5929330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flipH="1">
            <a:off x="1285852" y="50004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7.Расстояние от Бреста до Москвы1000 км. От Москвы до Берлина на 600 км больше. Советские солдаты ,освобождая свою Родину , километр за километром перебежками и по-пластунски за 4 года      преодолели расстояние от Бреста до Берлина . Чему равно расстояние от Бреста до Берлина ?</a:t>
            </a: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215338" y="6072206"/>
            <a:ext cx="928662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1000100" y="6000768"/>
            <a:ext cx="500066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28596" y="428604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8572528" y="6244188"/>
            <a:ext cx="399474" cy="399522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85786" y="3000372"/>
            <a:ext cx="800105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1.Запишите цифрами числа встречающиеся в тексте и сравните потери СССР и Германии: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Людские потери СССР — 6,8 млн. военнослужащих убитыми, и 4,4 млн. попавшими в плен и пропавшими без вести. Общие демографические потери (включающие погибшее мирное население) — 26,6 млн. человек;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Людские потери Германии — 4,046 млн. военнослужащих погибшими, умершими от ран, пропавшими без вести (включая442,1 тыс. погибших в плену), ещё 910,4 тыс. вернулись из плена после войны;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Людские потери стран-союзниц Германии — 806 тыс. военнослужащих погибшими (включая 137,8 тыс. погибшими в плену), ещё 662,2 тыс. вернулись из плена после войны.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:\Users\Бсош\Desktop\velikaya-otechestvennaya-voyna-7543.jpg"/>
          <p:cNvPicPr/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2643174" y="214290"/>
            <a:ext cx="4143404" cy="2714644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71472" y="6215082"/>
            <a:ext cx="25717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Verdana" pitchFamily="34" charset="0"/>
                <a:cs typeface="Times New Roman" pitchFamily="18" charset="0"/>
              </a:rPr>
              <a:t>Ответ: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5-конечная звезда 9">
            <a:hlinkClick r:id="rId4" action="ppaction://hlinksldjump"/>
          </p:cNvPr>
          <p:cNvSpPr/>
          <p:nvPr/>
        </p:nvSpPr>
        <p:spPr>
          <a:xfrm>
            <a:off x="3071802" y="6143644"/>
            <a:ext cx="428628" cy="5000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71472" y="3071810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3108" y="0"/>
            <a:ext cx="4572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marL="400050" indent="-400050" algn="ctr"/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Задачи о Великой Отечественной войне</a:t>
            </a:r>
          </a:p>
          <a:p>
            <a:pPr marL="400050" indent="-400050" algn="ctr"/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</a:rPr>
              <a:t> «БЫЛ ПУТЬ К ПОБЕДЕ ТРУДЕН…»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857620" y="1357298"/>
            <a:ext cx="1379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Ответы.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2143116"/>
            <a:ext cx="788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№1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785918" y="2071678"/>
            <a:ext cx="64294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6 800 000 ; 4 400 000:  26 600 000;  4046 000; 442 100; 910 400; 806 000; 662 000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307181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215338" y="6072206"/>
            <a:ext cx="928662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14290"/>
            <a:ext cx="8229600" cy="168592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№2 Ответ:  2  600 000 000 000; 98 000; 70 000; 32 000 ; 1876; 1710</a:t>
            </a: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501090" y="6143644"/>
            <a:ext cx="642910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1785918" y="1285860"/>
            <a:ext cx="1071570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СССР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6248" y="1285860"/>
            <a:ext cx="2786082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21 000 000 000 000р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785918" y="2714620"/>
            <a:ext cx="1071570" cy="500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Франция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286248" y="2643182"/>
            <a:ext cx="2786082" cy="500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128 000 000 000 000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785918" y="3929066"/>
            <a:ext cx="1143008" cy="500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Польша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286248" y="3929066"/>
            <a:ext cx="2786082" cy="4572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20  000 000 000 000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642918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№3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2714612" y="1857364"/>
            <a:ext cx="1500198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1031" idx="1"/>
          </p:cNvCxnSpPr>
          <p:nvPr/>
        </p:nvCxnSpPr>
        <p:spPr>
          <a:xfrm flipV="1">
            <a:off x="2714612" y="4157669"/>
            <a:ext cx="1571636" cy="571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1029" idx="1"/>
          </p:cNvCxnSpPr>
          <p:nvPr/>
        </p:nvCxnSpPr>
        <p:spPr>
          <a:xfrm>
            <a:off x="2714612" y="1714488"/>
            <a:ext cx="1571636" cy="11787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4" name="Управляющая кнопка: назад 13">
            <a:hlinkClick r:id="rId3" action="ppaction://hlinksldjump" highlightClick="1"/>
          </p:cNvPr>
          <p:cNvSpPr/>
          <p:nvPr/>
        </p:nvSpPr>
        <p:spPr>
          <a:xfrm>
            <a:off x="8429652" y="5929330"/>
            <a:ext cx="714348" cy="92867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500298" y="1571612"/>
            <a:ext cx="28575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Ответ: 570 000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1500174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№4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429652" y="6000768"/>
            <a:ext cx="714348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1571604" y="714356"/>
            <a:ext cx="735808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Фонке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Вульф 190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-570км/ч; средняя скорость немецких истребителей 585км/ч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Скорость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Як-3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720 км/ч     585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14300" cy="2095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5786" y="785794"/>
            <a:ext cx="813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№4</a:t>
            </a: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8072462" y="5929330"/>
            <a:ext cx="1071538" cy="92867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190500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190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500166" y="1214422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№5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1000100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357422" y="1285860"/>
            <a:ext cx="42148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Всего же звание Героя Советского Союза присвоено 11 681 воину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488" y="428604"/>
            <a:ext cx="3286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Великие сражения.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Ленинград в годы войны.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1714488"/>
            <a:ext cx="1207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Ответы.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2643182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№1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939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928794" y="2643182"/>
            <a:ext cx="53578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Одним из страшнейших моментов Великой Отечественной войны стала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Ленинградская блокада, длившаяся 880 дней и прорванная 27 января 1944 г.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Численность жертв ее превосходит потери США и Великобритании, вместе  взятые, за всю  Вторую мировую войну.)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358214" y="6000768"/>
            <a:ext cx="785786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1571612"/>
            <a:ext cx="428628" cy="500066"/>
          </a:xfrm>
          <a:prstGeom prst="rect">
            <a:avLst/>
          </a:prstGeom>
          <a:noFill/>
        </p:spPr>
      </p:pic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1571612"/>
            <a:ext cx="495300" cy="642942"/>
          </a:xfrm>
          <a:prstGeom prst="rect">
            <a:avLst/>
          </a:prstGeom>
          <a:noFill/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857224" y="1571612"/>
            <a:ext cx="44291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№2Ответ : 1.880 2. 125 грамм 3. 8 часть 4.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5786446" y="1643050"/>
            <a:ext cx="16430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1000 6. 125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45720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назад 8">
            <a:hlinkClick r:id="rId5" action="ppaction://hlinksldjump" highlightClick="1"/>
          </p:cNvPr>
          <p:cNvSpPr/>
          <p:nvPr/>
        </p:nvSpPr>
        <p:spPr>
          <a:xfrm>
            <a:off x="8286776" y="6072206"/>
            <a:ext cx="857224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28736"/>
            <a:ext cx="8229600" cy="168592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№3Ответ : 24804</a:t>
            </a:r>
          </a:p>
          <a:p>
            <a:pPr>
              <a:buNone/>
            </a:pP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072462" y="6000768"/>
            <a:ext cx="1071538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428728" y="2071678"/>
            <a:ext cx="3346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№5Ответ: 4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7143728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785786" y="928670"/>
            <a:ext cx="8135304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2.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Запишите цифрами  числа  и расположите в порядке убывания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Text Box 1"/>
          <p:cNvSpPr txBox="1">
            <a:spLocks noChangeArrowheads="1"/>
          </p:cNvSpPr>
          <p:nvPr/>
        </p:nvSpPr>
        <p:spPr bwMode="auto">
          <a:xfrm>
            <a:off x="5857875" y="1919288"/>
            <a:ext cx="773113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00166" y="0"/>
            <a:ext cx="41742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857875" y="1919288"/>
            <a:ext cx="773113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 rot="10800000" flipV="1">
            <a:off x="1142976" y="2169375"/>
            <a:ext cx="721523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годы войны на советской территории было разрушено 1710 городов и посёлков городского типа и более 70 тыс. сёл и деревень, 32 тыс. промышленных предприятий, разгромлено 98 тыс. колхозов, 1876 совхозов. Государственная комиссия установила, что материальный ущерб составлял около 30 процентов национального богатства Советского Союза, а в районах, подвергшихся оккупации,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около двух третей. В целом материальные потери Советского Союза оцениваются суммой около 2 трлн. 600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млрд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рублей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Управляющая кнопка: назад 10">
            <a:hlinkClick r:id="rId3" action="ppaction://hlinksldjump" highlightClick="1"/>
          </p:cNvPr>
          <p:cNvSpPr/>
          <p:nvPr/>
        </p:nvSpPr>
        <p:spPr>
          <a:xfrm>
            <a:off x="8572528" y="6244188"/>
            <a:ext cx="399474" cy="399522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>
            <a:hlinkClick r:id="rId4" action="ppaction://hlinksldjump"/>
          </p:cNvPr>
          <p:cNvSpPr/>
          <p:nvPr/>
        </p:nvSpPr>
        <p:spPr>
          <a:xfrm>
            <a:off x="1500166" y="6143644"/>
            <a:ext cx="500066" cy="428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00034" y="1000108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488" y="642918"/>
            <a:ext cx="304904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Битва за Москву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1285860"/>
            <a:ext cx="15520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Ответы.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2571744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№1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250030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</a:rPr>
              <a:t>140 + 20 = 160 – танков</a:t>
            </a:r>
          </a:p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</a:rPr>
              <a:t> (140 + 160) – 68 = 232 – машин.</a:t>
            </a:r>
          </a:p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</a:rPr>
              <a:t>Ответ: 160 танков и 232 машины</a:t>
            </a:r>
            <a:r>
              <a:rPr lang="ru-RU" sz="2400" dirty="0" smtClean="0"/>
              <a:t>.</a:t>
            </a:r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8429652" y="6215082"/>
            <a:ext cx="714348" cy="642918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00201"/>
            <a:ext cx="8115328" cy="1614485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i="1" dirty="0" smtClean="0">
                <a:solidFill>
                  <a:srgbClr val="92D050"/>
                </a:solidFill>
              </a:rPr>
              <a:t>№2В годы Великой Отечественной войны </a:t>
            </a:r>
            <a:endParaRPr lang="ru-RU" sz="9600" dirty="0" smtClean="0">
              <a:solidFill>
                <a:srgbClr val="92D050"/>
              </a:solidFill>
            </a:endParaRPr>
          </a:p>
          <a:p>
            <a:pPr>
              <a:buNone/>
            </a:pPr>
            <a:r>
              <a:rPr lang="ru-RU" sz="9600" i="1" dirty="0" smtClean="0">
                <a:solidFill>
                  <a:srgbClr val="92D050"/>
                </a:solidFill>
              </a:rPr>
              <a:t>28 бойцов И. В. Панфилова отразили несколько танковых атак фашистов (18 вражеских танков). Почти все погибли, но врага не пропустили. </a:t>
            </a:r>
            <a:endParaRPr lang="ru-RU" sz="9600" dirty="0" smtClean="0">
              <a:solidFill>
                <a:srgbClr val="92D050"/>
              </a:solidFill>
            </a:endParaRPr>
          </a:p>
          <a:p>
            <a:pPr>
              <a:buNone/>
            </a:pPr>
            <a:r>
              <a:rPr lang="ru-RU" sz="9600" dirty="0" smtClean="0">
                <a:solidFill>
                  <a:srgbClr val="92D050"/>
                </a:solidFill>
              </a:rPr>
              <a:t> </a:t>
            </a:r>
          </a:p>
          <a:p>
            <a:pPr>
              <a:buNone/>
            </a:pPr>
            <a:r>
              <a:rPr lang="ru-RU" sz="9600" dirty="0" smtClean="0"/>
              <a:t> 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358214" y="6143644"/>
            <a:ext cx="785786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88" y="357166"/>
            <a:ext cx="3631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Сталинградская битва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786182" y="928670"/>
            <a:ext cx="1207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Ответы.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2500306"/>
            <a:ext cx="610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№1</a:t>
            </a: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5537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214546" y="2428868"/>
            <a:ext cx="41434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Х- 12 =215-125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Х-12=90           х=90+12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Ответ: 102 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358214" y="6072206"/>
            <a:ext cx="785786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004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№2 Х- 12 =215-125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Х-12=90           х=90+12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102 м.</a:t>
            </a: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572528" y="6143644"/>
            <a:ext cx="571472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9"/>
            <a:ext cx="8229600" cy="21431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№3 а =4·(99 – 97 +95 – 93 + 91 -89 +… +7 – 5 +3 -1)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425:</a:t>
            </a:r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</a:rPr>
              <a:t>b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=17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            С:11=3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286776" y="6072206"/>
            <a:ext cx="857224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4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Решение 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июль 1942 года   -14 дней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                    август     -31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                    сентябрь   - 30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                    октябрь     - 31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13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                    ноябрь       - 30                     декабрь                 - 31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                    январь 1943года- 31день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                    февраль                 - 2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Всего- 200 дней.    </a:t>
            </a:r>
          </a:p>
          <a:p>
            <a:endParaRPr lang="ru-RU" dirty="0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928934"/>
            <a:ext cx="4537985" cy="15566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90500" cy="276225"/>
          </a:xfrm>
          <a:prstGeom prst="rect">
            <a:avLst/>
          </a:prstGeom>
          <a:noFill/>
        </p:spPr>
      </p:pic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90500" cy="276225"/>
          </a:xfrm>
          <a:prstGeom prst="rect">
            <a:avLst/>
          </a:prstGeom>
          <a:noFill/>
        </p:spPr>
      </p:pic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61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90500" cy="276225"/>
          </a:xfrm>
          <a:prstGeom prst="rect">
            <a:avLst/>
          </a:prstGeom>
          <a:noFill/>
        </p:spPr>
      </p:pic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618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33350" cy="190500"/>
          </a:xfrm>
          <a:prstGeom prst="rect">
            <a:avLst/>
          </a:prstGeom>
          <a:noFill/>
        </p:spPr>
      </p:pic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57686" y="3429000"/>
            <a:ext cx="1714512" cy="785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143372" y="3429000"/>
            <a:ext cx="21431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S2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071802" y="3143248"/>
            <a:ext cx="1071570" cy="92869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 1</a:t>
            </a:r>
            <a:endParaRPr lang="ru-RU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90500" cy="276225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3350" cy="190500"/>
          </a:xfrm>
          <a:prstGeom prst="rect">
            <a:avLst/>
          </a:prstGeom>
          <a:noFill/>
        </p:spPr>
      </p:pic>
      <p:sp>
        <p:nvSpPr>
          <p:cNvPr id="25" name="Управляющая кнопка: назад 24">
            <a:hlinkClick r:id="rId6" action="ppaction://hlinksldjump" highlightClick="1"/>
          </p:cNvPr>
          <p:cNvSpPr/>
          <p:nvPr/>
        </p:nvSpPr>
        <p:spPr>
          <a:xfrm>
            <a:off x="8429652" y="6215082"/>
            <a:ext cx="714348" cy="642918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785918" y="29289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00298" y="214290"/>
            <a:ext cx="4613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Битва на курской дуге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857620" y="928670"/>
            <a:ext cx="15520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Ответы.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2071678"/>
            <a:ext cx="753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№1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5777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071802" y="1857364"/>
            <a:ext cx="38576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4∙20=80 (км), 240-40=200(км)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200-80=120(км), 120: 20=6(ч)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 6 км/ч.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3174" y="428604"/>
            <a:ext cx="40727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Якутяне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в годы войны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6801" name="Rectangle 1"/>
          <p:cNvSpPr>
            <a:spLocks noGrp="1" noChangeArrowheads="1"/>
          </p:cNvSpPr>
          <p:nvPr>
            <p:ph idx="1"/>
          </p:nvPr>
        </p:nvSpPr>
        <p:spPr bwMode="auto">
          <a:xfrm rot="10800000" flipV="1">
            <a:off x="1741652" y="1460325"/>
            <a:ext cx="325346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81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№1Ответ: 149414000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143900" y="5929330"/>
            <a:ext cx="1000100" cy="92867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chemeClr val="accent4"/>
                </a:solidFill>
              </a:rPr>
              <a:t>№</a:t>
            </a:r>
            <a:r>
              <a:rPr lang="en-US" b="1" dirty="0" smtClean="0">
                <a:solidFill>
                  <a:schemeClr val="accent4"/>
                </a:solidFill>
              </a:rPr>
              <a:t>2</a:t>
            </a:r>
            <a:endParaRPr lang="ru-RU" dirty="0" smtClean="0">
              <a:solidFill>
                <a:schemeClr val="accent4"/>
              </a:solidFill>
            </a:endParaRPr>
          </a:p>
          <a:p>
            <a:pPr>
              <a:buNone/>
            </a:pP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142976" y="1428736"/>
            <a:ext cx="2079625" cy="78581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«Советская  Якутия»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142976" y="2285992"/>
            <a:ext cx="2079625" cy="71438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«Комсомолец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Джугджура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142976" y="3214686"/>
            <a:ext cx="2079625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Алданский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 горняк»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142976" y="4071942"/>
            <a:ext cx="2079625" cy="6461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«Медицинский работник»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142976" y="5072074"/>
            <a:ext cx="2079625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«Советский  полярник»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715008" y="3571876"/>
            <a:ext cx="1666875" cy="12144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Эскадрилья боевых самолетов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Управляющая кнопка: назад 12">
            <a:hlinkClick r:id="rId3" action="ppaction://hlinksldjump" highlightClick="1"/>
          </p:cNvPr>
          <p:cNvSpPr/>
          <p:nvPr/>
        </p:nvSpPr>
        <p:spPr>
          <a:xfrm>
            <a:off x="8001024" y="6000768"/>
            <a:ext cx="928694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5643570" y="2214554"/>
            <a:ext cx="1666875" cy="78581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Calibri" pitchFamily="34" charset="0"/>
                <a:cs typeface="Arial" pitchFamily="34" charset="0"/>
              </a:rPr>
              <a:t>Танковые колонны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Прямая со стрелкой 13"/>
          <p:cNvCxnSpPr>
            <a:stCxn id="20481" idx="3"/>
            <a:endCxn id="78849" idx="1"/>
          </p:cNvCxnSpPr>
          <p:nvPr/>
        </p:nvCxnSpPr>
        <p:spPr>
          <a:xfrm>
            <a:off x="3222601" y="1821645"/>
            <a:ext cx="2420969" cy="78581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0482" idx="3"/>
          </p:cNvCxnSpPr>
          <p:nvPr/>
        </p:nvCxnSpPr>
        <p:spPr>
          <a:xfrm>
            <a:off x="3222601" y="2643182"/>
            <a:ext cx="2492407" cy="121444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0483" idx="3"/>
          </p:cNvCxnSpPr>
          <p:nvPr/>
        </p:nvCxnSpPr>
        <p:spPr>
          <a:xfrm flipV="1">
            <a:off x="3222601" y="2786058"/>
            <a:ext cx="2420969" cy="7500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0484" idx="3"/>
            <a:endCxn id="20486" idx="1"/>
          </p:cNvCxnSpPr>
          <p:nvPr/>
        </p:nvCxnSpPr>
        <p:spPr>
          <a:xfrm flipV="1">
            <a:off x="3222601" y="4179099"/>
            <a:ext cx="2492407" cy="215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20485" idx="3"/>
          </p:cNvCxnSpPr>
          <p:nvPr/>
        </p:nvCxnSpPr>
        <p:spPr>
          <a:xfrm flipV="1">
            <a:off x="3222601" y="4429132"/>
            <a:ext cx="2492407" cy="9644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42910" y="1142984"/>
            <a:ext cx="66437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5857875" y="1919288"/>
            <a:ext cx="773113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8358214" y="6072206"/>
            <a:ext cx="542350" cy="613812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2143108" y="3571876"/>
            <a:ext cx="793750" cy="315913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СССР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143108" y="4429132"/>
            <a:ext cx="793750" cy="304800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Франция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071670" y="5357826"/>
            <a:ext cx="849313" cy="285752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Польша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000232" y="214291"/>
            <a:ext cx="5572164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22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Прочитав текст сопоставьте числа со словами: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2222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За годы войны в СССР было разрушено 1710 городов, более 70 тысяч деревень, 32 тысячи заводов и фабрик, разграблено 98 тысяч колхозов и 2890 МТС - общая стоимость этих разрушений 128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миллиардов долларов. Для сравнения, ущерб Второй мировой войны для Франции составил 21 миллиард, Польши - 20 миллиардов.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2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Сопоставьте: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2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4000496" y="3500438"/>
            <a:ext cx="1714512" cy="5000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21 000 000 000 р000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457200" y="6477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457200" y="838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45720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10800000" flipV="1">
            <a:off x="4000496" y="5214950"/>
            <a:ext cx="171451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20 000 000 000</a:t>
            </a:r>
            <a:endParaRPr lang="ru-RU" sz="1400" dirty="0"/>
          </a:p>
        </p:txBody>
      </p:sp>
      <p:sp>
        <p:nvSpPr>
          <p:cNvPr id="9251" name="Rectangle 35"/>
          <p:cNvSpPr>
            <a:spLocks noChangeArrowheads="1"/>
          </p:cNvSpPr>
          <p:nvPr/>
        </p:nvSpPr>
        <p:spPr bwMode="auto">
          <a:xfrm>
            <a:off x="4000496" y="4286256"/>
            <a:ext cx="1714512" cy="500066"/>
          </a:xfrm>
          <a:prstGeom prst="rect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128 000 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000 000 000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5-конечная звезда 17">
            <a:hlinkClick r:id="rId4" action="ppaction://hlinksldjump"/>
          </p:cNvPr>
          <p:cNvSpPr/>
          <p:nvPr/>
        </p:nvSpPr>
        <p:spPr>
          <a:xfrm>
            <a:off x="1142976" y="5929330"/>
            <a:ext cx="642942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285852" y="357166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44000" y="35004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285852" y="785794"/>
            <a:ext cx="22859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accent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№ 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62000 -  100%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35000 - ?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785794"/>
            <a:ext cx="1118160" cy="1285884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857752" y="928670"/>
            <a:ext cx="16430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100=56.5 %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8501090" y="6143644"/>
            <a:ext cx="642910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43240" y="121442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3200" dirty="0" smtClean="0">
                <a:solidFill>
                  <a:schemeClr val="accent4"/>
                </a:solidFill>
              </a:rPr>
              <a:t>№4Охлопков.</a:t>
            </a:r>
            <a:endParaRPr lang="ru-RU" sz="3200" dirty="0">
              <a:solidFill>
                <a:schemeClr val="accent4"/>
              </a:solidFill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358214" y="6072206"/>
            <a:ext cx="785786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285992"/>
            <a:ext cx="771530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Охлопков  Федор  Матвеевич</a:t>
            </a: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1.В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1942  г.  отличился  Охлопков  Федор  Матвеевич.  Он  был  сержантом,  снайпером  в  частях  Калининского,  1-го  Прибалтийского  фронтов.  Прославленный  мастер  дуэлей  со  снайперами  противника.  Он  во  время  войны  получил  12  ранений  и  контузий.  Уничтожил  429  фашистских  солдат  и  офицеров.  Участвовал  в  освобождении  Тверской,  Смоленской  областей,  Белоруссии.  6  мая  1965  г.  ему  присвоено  Звание  Героя  Советского  Союза.  Награжден  орденами  Ленина,  Красного  Знамени,  Отечественной  войны  II  степени,  двумя  орденами  Красной  Звезды  и  медалями.  После  войны  Федот  Матвеевич  вернулся  на  родину  живым  и  здоровым,  работал  в  совхозе  «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Томпонский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»  [4,  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  23]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500042"/>
            <a:ext cx="27542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Герои </a:t>
            </a:r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</a:rPr>
              <a:t>Якутяне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1142984"/>
            <a:ext cx="15520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Ответы.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2000240"/>
            <a:ext cx="1936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№1 </a:t>
            </a: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вера.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143900" y="5929330"/>
            <a:ext cx="1000100" cy="92867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71736" y="1928802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№1     321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2643182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№2 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987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786050" y="2643182"/>
            <a:ext cx="2428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ответ:70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143900" y="6072206"/>
            <a:ext cx="1000100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714356"/>
            <a:ext cx="3860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Задачи про военных.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294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643042" y="1785926"/>
            <a:ext cx="27903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№1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 2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№2 Ответ. В автомобиль садятся 4 солдата и едут 12 км. Остальные 8 км они проходят пешком. Автомобиль после этого возвращается на 8 км назад и везет следующую четверку на 12 км. Снова возвращается на 8 км назад, забирает оставшихся четверых и привозит их в пункт назначения, куда одновременно приходят и все остальные.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572528" y="6215082"/>
            <a:ext cx="571472" cy="642918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857232"/>
            <a:ext cx="1828784" cy="140017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№3 1030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286776" y="6143644"/>
            <a:ext cx="857224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642918"/>
            <a:ext cx="4143404" cy="100013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№4 3 ч 77 мин;	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358214" y="6000768"/>
            <a:ext cx="785786" cy="85723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928794" y="1714488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57290" y="1428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786" y="1214422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№5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0232" y="1142984"/>
            <a:ext cx="418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17859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85918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785918" y="15001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000232" y="1643050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3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5" name="Управляющая кнопка: назад 14">
            <a:hlinkClick r:id="rId3" action="ppaction://hlinksldjump" highlightClick="1"/>
          </p:cNvPr>
          <p:cNvSpPr/>
          <p:nvPr/>
        </p:nvSpPr>
        <p:spPr>
          <a:xfrm>
            <a:off x="8501090" y="6143644"/>
            <a:ext cx="642910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№6 Решение:  1)  70 – 35= 35(км) – расстояние между кораблями через час.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      2)  70 + 35 = 105(км/ч) – скорость сближения.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        3)  35 : 105 = 1/3(ч) =20(мин) – необходимо на обратный путь кораблю.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       4) 1ч +20мин = 1ч 20 мин – разведчик возвратится.</a:t>
            </a:r>
            <a:r>
              <a:rPr lang="ru-RU" i="1" dirty="0" smtClean="0">
                <a:solidFill>
                  <a:srgbClr val="C00000"/>
                </a:solidFill>
              </a:rPr>
              <a:t>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C00000"/>
                </a:solidFill>
              </a:rPr>
              <a:t>Ответ:</a:t>
            </a:r>
            <a:r>
              <a:rPr lang="ru-RU" dirty="0" smtClean="0">
                <a:solidFill>
                  <a:srgbClr val="C00000"/>
                </a:solidFill>
              </a:rPr>
              <a:t> корабль (разведчик) вернётся к эскадре через 1 час 20 минут после отбытия.                         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                         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501090" y="6143644"/>
            <a:ext cx="642910" cy="714356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358214" y="6072206"/>
            <a:ext cx="542350" cy="613812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5894388" y="1120775"/>
            <a:ext cx="5842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071538" y="500042"/>
            <a:ext cx="757242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4.Максимальная скорость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немецкого истребителя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военного времени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Мессершмидт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109»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600км/час, что на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30 км/ч больше скорости другого истр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ебителя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Фонке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Вульф 190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на 120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км\час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меньше скорости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советского истребителя военного времени «Як – 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142976" y="2428868"/>
            <a:ext cx="72151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среднюю скорость немецких  истребителей, сравните её со скоростью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Як-3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5-конечная звезда 9">
            <a:hlinkClick r:id="rId4" action="ppaction://hlinksldjump"/>
          </p:cNvPr>
          <p:cNvSpPr/>
          <p:nvPr/>
        </p:nvSpPr>
        <p:spPr>
          <a:xfrm>
            <a:off x="857224" y="5786454"/>
            <a:ext cx="571504" cy="50006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14348" y="785794"/>
            <a:ext cx="357190" cy="35719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2852"/>
            <a:ext cx="8229600" cy="204311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№7 Решение :  1)152=30 км 2)202=40км 3) 30+40=70км Ответ:70 км </a:t>
            </a: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215338" y="5929330"/>
            <a:ext cx="928662" cy="928670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Рабочий стол\РАБОЧИЙ СТОЛ2\Школьные рамки\54cbe93c607b.jpeg"/>
          <p:cNvPicPr>
            <a:picLocks/>
          </p:cNvPicPr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71480"/>
            <a:ext cx="8229600" cy="218599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№8 1)1000+600=1600км от Москвы до Берлина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2)1000+1600=2600км от Бреста до Берлина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Ответ: 2600 км .</a:t>
            </a: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501090" y="6072206"/>
            <a:ext cx="642910" cy="78579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Рабочий стол\РАБОЧИЙ СТОЛ2\Школьные рамки\54cbe93c607b.jpeg"/>
          <p:cNvPicPr>
            <a:picLocks noGrp="1"/>
          </p:cNvPicPr>
          <p:nvPr>
            <p:ph idx="1"/>
          </p:nvPr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:\Users\Админ\Sample Pictures\Desktop\фото презен тация\фотки с белого тела 0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00042"/>
            <a:ext cx="2686413" cy="199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дмин\Sample Pictures\Desktop\фото презен тация\фотки с белого тела 0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500042"/>
            <a:ext cx="2876550" cy="1991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Админ\Sample Pictures\Desktop\фото презен тация\фотки с белого тела 04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2500306"/>
            <a:ext cx="267464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Админ\Sample Pictures\Desktop\фото презен тация\фотки с белого тела 04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500306"/>
            <a:ext cx="2887980" cy="211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857488" y="5000636"/>
            <a:ext cx="3830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Мы сделали задачи!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836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142976" y="714356"/>
            <a:ext cx="595950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5.Выполните вычитание :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а) 12 000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319=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Найдя ответ вы узнаете скольким людям присвоено звание героя  Советского Союза  (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Каждый пятый воевавший в Великой Отечественной войне отмечен наградой. Всего же звание Героя Советского Союза присвоено ?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воину)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215338" y="6000768"/>
            <a:ext cx="714380" cy="642942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>
            <a:hlinkClick r:id="rId4" action="ppaction://hlinksldjump"/>
          </p:cNvPr>
          <p:cNvSpPr/>
          <p:nvPr/>
        </p:nvSpPr>
        <p:spPr>
          <a:xfrm>
            <a:off x="1000100" y="5857892"/>
            <a:ext cx="500066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57224" y="714356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Рабочий стол\РАБОЧИЙ СТОЛ2\Школьные рамки\54cbe93c607b.jpeg"/>
          <p:cNvPicPr/>
          <p:nvPr/>
        </p:nvPicPr>
        <p:blipFill>
          <a:blip r:embed="rId2" cstate="print">
            <a:lum bright="18000" contrast="-27000"/>
          </a:blip>
          <a:srcRect l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285728"/>
            <a:ext cx="5500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Великие сражения.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Ленинград в годы войны.</a:t>
            </a:r>
            <a:endParaRPr lang="ru-RU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358214" y="6072206"/>
            <a:ext cx="542350" cy="613812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F:\1 002.jpg"/>
          <p:cNvPicPr/>
          <p:nvPr/>
        </p:nvPicPr>
        <p:blipFill>
          <a:blip r:embed="rId4" cstate="print">
            <a:lum bright="-25000" contrast="20000"/>
          </a:blip>
          <a:srcRect/>
          <a:stretch>
            <a:fillRect/>
          </a:stretch>
        </p:blipFill>
        <p:spPr bwMode="auto">
          <a:xfrm rot="10800000">
            <a:off x="5000628" y="1285860"/>
            <a:ext cx="3714776" cy="450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14414" y="1571612"/>
            <a:ext cx="292895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Задача №1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Задача №2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Задача №3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Задача №4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57224" y="3857628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57224" y="3214686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57224" y="2500306"/>
            <a:ext cx="285752" cy="2857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57224" y="1857364"/>
            <a:ext cx="285752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2712</Words>
  <Application>Microsoft Office PowerPoint</Application>
  <PresentationFormat>Экран (4:3)</PresentationFormat>
  <Paragraphs>426</Paragraphs>
  <Slides>72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Ю</vt:lpstr>
      <vt:lpstr>Слайд 8</vt:lpstr>
      <vt:lpstr>Слайд 9</vt:lpstr>
      <vt:lpstr>Слайд 10</vt:lpstr>
      <vt:lpstr>Слайд 11</vt:lpstr>
      <vt:lpstr>3.Смертность по месяцам.</vt:lpstr>
      <vt:lpstr>Слайд 13</vt:lpstr>
      <vt:lpstr>Битва за Москву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Новикова</dc:creator>
  <cp:lastModifiedBy>Елена Новикова</cp:lastModifiedBy>
  <cp:revision>93</cp:revision>
  <dcterms:created xsi:type="dcterms:W3CDTF">2015-09-22T13:36:16Z</dcterms:created>
  <dcterms:modified xsi:type="dcterms:W3CDTF">2016-03-28T13:46:28Z</dcterms:modified>
</cp:coreProperties>
</file>