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216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70" d="100"/>
          <a:sy n="70" d="100"/>
        </p:scale>
        <p:origin x="-13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31.03.2022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pic>
        <p:nvPicPr>
          <p:cNvPr id="1028" name="Picture 4" descr="https://phonoteka.org/uploads/posts/2021-04/1619249665_1-phonoteka_org-p-fon-prirodnie-materiali-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Заголовок 5"/>
          <p:cNvSpPr>
            <a:spLocks noGrp="1"/>
          </p:cNvSpPr>
          <p:nvPr>
            <p:ph type="ctrTitle"/>
          </p:nvPr>
        </p:nvSpPr>
        <p:spPr>
          <a:xfrm>
            <a:off x="611560" y="3212976"/>
            <a:ext cx="7772400" cy="1470025"/>
          </a:xfrm>
        </p:spPr>
        <p:txBody>
          <a:bodyPr>
            <a:noAutofit/>
          </a:bodyPr>
          <a:lstStyle/>
          <a:p>
            <a:r>
              <a:rPr lang="ru-RU" sz="9600" b="1" dirty="0">
                <a:solidFill>
                  <a:schemeClr val="accent1">
                    <a:lumMod val="60000"/>
                    <a:lumOff val="40000"/>
                  </a:schemeClr>
                </a:solidFill>
                <a:effectLst>
                  <a:outerShdw blurRad="38100" dist="38100" dir="2700000" algn="tl">
                    <a:srgbClr val="000000">
                      <a:alpha val="43137"/>
                    </a:srgbClr>
                  </a:outerShdw>
                </a:effectLst>
                <a:latin typeface="Mistral" pitchFamily="66" charset="0"/>
              </a:rPr>
              <a:t>ПРИРОДНЫЕ</a:t>
            </a:r>
            <a:r>
              <a:rPr lang="ru-RU" sz="9600" b="1" dirty="0">
                <a:solidFill>
                  <a:srgbClr val="003300"/>
                </a:solidFill>
                <a:effectLst>
                  <a:outerShdw blurRad="38100" dist="38100" dir="2700000" algn="tl">
                    <a:srgbClr val="000000">
                      <a:alpha val="43137"/>
                    </a:srgbClr>
                  </a:outerShdw>
                </a:effectLst>
                <a:latin typeface="Mistral" pitchFamily="66" charset="0"/>
              </a:rPr>
              <a:t> </a:t>
            </a:r>
            <a:r>
              <a:rPr lang="ru-RU" sz="9600" b="1" dirty="0">
                <a:solidFill>
                  <a:schemeClr val="accent1">
                    <a:lumMod val="60000"/>
                    <a:lumOff val="40000"/>
                  </a:schemeClr>
                </a:solidFill>
                <a:effectLst>
                  <a:outerShdw blurRad="38100" dist="38100" dir="2700000" algn="tl">
                    <a:srgbClr val="000000">
                      <a:alpha val="43137"/>
                    </a:srgbClr>
                  </a:outerShdw>
                </a:effectLst>
                <a:latin typeface="Mistral" pitchFamily="66" charset="0"/>
              </a:rPr>
              <a:t>МАТЕРИАЛЫ</a:t>
            </a:r>
            <a:r>
              <a:rPr lang="ru-RU" sz="9600" b="1" dirty="0">
                <a:effectLst>
                  <a:outerShdw blurRad="38100" dist="38100" dir="2700000" algn="tl">
                    <a:srgbClr val="000000">
                      <a:alpha val="43137"/>
                    </a:srgbClr>
                  </a:outerShdw>
                </a:effectLst>
                <a:latin typeface="Mistral" pitchFamily="66" charset="0"/>
              </a:rPr>
              <a:t/>
            </a:r>
            <a:br>
              <a:rPr lang="ru-RU" sz="9600" b="1" dirty="0">
                <a:effectLst>
                  <a:outerShdw blurRad="38100" dist="38100" dir="2700000" algn="tl">
                    <a:srgbClr val="000000">
                      <a:alpha val="43137"/>
                    </a:srgbClr>
                  </a:outerShdw>
                </a:effectLst>
                <a:latin typeface="Mistral" pitchFamily="66" charset="0"/>
              </a:rPr>
            </a:br>
            <a:endParaRPr lang="ru-RU" sz="9600" b="1" dirty="0">
              <a:effectLst>
                <a:outerShdw blurRad="38100" dist="38100" dir="2700000" algn="tl">
                  <a:srgbClr val="000000">
                    <a:alpha val="43137"/>
                  </a:srgbClr>
                </a:outerShdw>
              </a:effectLst>
              <a:latin typeface="Mistral" pitchFamily="66" charset="0"/>
            </a:endParaRPr>
          </a:p>
        </p:txBody>
      </p:sp>
      <p:sp>
        <p:nvSpPr>
          <p:cNvPr id="7" name="Подзаголовок 6"/>
          <p:cNvSpPr>
            <a:spLocks noGrp="1"/>
          </p:cNvSpPr>
          <p:nvPr>
            <p:ph type="subTitle" idx="1"/>
          </p:nvPr>
        </p:nvSpPr>
        <p:spPr>
          <a:xfrm>
            <a:off x="3635896" y="4221088"/>
            <a:ext cx="5328592" cy="2279104"/>
          </a:xfrm>
        </p:spPr>
        <p:txBody>
          <a:bodyPr>
            <a:normAutofit fontScale="92500" lnSpcReduction="10000"/>
          </a:bodyPr>
          <a:lstStyle/>
          <a:p>
            <a:pPr algn="r"/>
            <a:r>
              <a:rPr lang="ru-RU" sz="2800" b="1" dirty="0" smtClean="0">
                <a:solidFill>
                  <a:schemeClr val="accent1">
                    <a:lumMod val="75000"/>
                  </a:schemeClr>
                </a:solidFill>
                <a:latin typeface="Arial Narrow" pitchFamily="34" charset="0"/>
              </a:rPr>
              <a:t>Составила:</a:t>
            </a:r>
            <a:endParaRPr lang="en-US" sz="2800" b="1" dirty="0" smtClean="0">
              <a:solidFill>
                <a:schemeClr val="accent1">
                  <a:lumMod val="75000"/>
                </a:schemeClr>
              </a:solidFill>
              <a:latin typeface="Arial Narrow" pitchFamily="34" charset="0"/>
            </a:endParaRPr>
          </a:p>
          <a:p>
            <a:pPr algn="r"/>
            <a:r>
              <a:rPr lang="ru-RU" sz="2800" b="1" dirty="0" smtClean="0">
                <a:solidFill>
                  <a:schemeClr val="accent1">
                    <a:lumMod val="75000"/>
                  </a:schemeClr>
                </a:solidFill>
                <a:latin typeface="Arial Narrow" pitchFamily="34" charset="0"/>
              </a:rPr>
              <a:t>Пережогина Юлия Анатольевна </a:t>
            </a:r>
            <a:endParaRPr lang="ru-RU" sz="2800" b="1" dirty="0" smtClean="0">
              <a:solidFill>
                <a:schemeClr val="accent1">
                  <a:lumMod val="75000"/>
                </a:schemeClr>
              </a:solidFill>
              <a:latin typeface="Arial Narrow" pitchFamily="34" charset="0"/>
            </a:endParaRPr>
          </a:p>
          <a:p>
            <a:pPr algn="r"/>
            <a:r>
              <a:rPr lang="ru-RU" sz="2800" b="1" dirty="0" smtClean="0">
                <a:solidFill>
                  <a:schemeClr val="accent1">
                    <a:lumMod val="75000"/>
                  </a:schemeClr>
                </a:solidFill>
                <a:latin typeface="Arial Narrow" pitchFamily="34" charset="0"/>
              </a:rPr>
              <a:t>Воспитатель высшей квалификационной категории</a:t>
            </a:r>
          </a:p>
          <a:p>
            <a:pPr algn="r"/>
            <a:r>
              <a:rPr lang="ru-RU" sz="2800" b="1" dirty="0" smtClean="0">
                <a:solidFill>
                  <a:schemeClr val="accent1">
                    <a:lumMod val="75000"/>
                  </a:schemeClr>
                </a:solidFill>
                <a:latin typeface="Arial Narrow" pitchFamily="34" charset="0"/>
              </a:rPr>
              <a:t>МБОУ «ЦО №20» г. Тулы</a:t>
            </a:r>
            <a:endParaRPr lang="ru-RU" sz="2800" b="1" dirty="0">
              <a:solidFill>
                <a:schemeClr val="accent1">
                  <a:lumMod val="75000"/>
                </a:schemeClr>
              </a:solidFill>
              <a:latin typeface="Arial Narrow"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7200" b="1" dirty="0" smtClean="0">
                <a:solidFill>
                  <a:srgbClr val="003300"/>
                </a:solidFill>
                <a:effectLst>
                  <a:outerShdw blurRad="38100" dist="38100" dir="2700000" algn="tl">
                    <a:srgbClr val="000000">
                      <a:alpha val="43137"/>
                    </a:srgbClr>
                  </a:outerShdw>
                </a:effectLst>
                <a:latin typeface="Arial Narrow" pitchFamily="34" charset="0"/>
              </a:rPr>
              <a:t>Листья</a:t>
            </a:r>
            <a:endParaRPr lang="ru-RU" sz="7200" dirty="0">
              <a:solidFill>
                <a:srgbClr val="003300"/>
              </a:solidFill>
              <a:effectLst>
                <a:outerShdw blurRad="38100" dist="38100" dir="2700000" algn="tl">
                  <a:srgbClr val="000000">
                    <a:alpha val="43137"/>
                  </a:srgbClr>
                </a:outerShdw>
              </a:effectLst>
              <a:latin typeface="Arial Narrow" pitchFamily="34" charset="0"/>
            </a:endParaRPr>
          </a:p>
        </p:txBody>
      </p:sp>
      <p:sp>
        <p:nvSpPr>
          <p:cNvPr id="4" name="Содержимое 3"/>
          <p:cNvSpPr>
            <a:spLocks noGrp="1"/>
          </p:cNvSpPr>
          <p:nvPr>
            <p:ph sz="half" idx="2"/>
          </p:nvPr>
        </p:nvSpPr>
        <p:spPr>
          <a:xfrm>
            <a:off x="3929058" y="1600200"/>
            <a:ext cx="4757742" cy="4525963"/>
          </a:xfrm>
        </p:spPr>
        <p:txBody>
          <a:bodyPr>
            <a:normAutofit fontScale="47500" lnSpcReduction="20000"/>
          </a:bodyPr>
          <a:lstStyle/>
          <a:p>
            <a:pPr>
              <a:buNone/>
            </a:pPr>
            <a:r>
              <a:rPr lang="en-US" dirty="0" smtClean="0"/>
              <a:t>            </a:t>
            </a:r>
            <a:r>
              <a:rPr lang="en-US" sz="3600" b="1" dirty="0" smtClean="0">
                <a:solidFill>
                  <a:srgbClr val="003300"/>
                </a:solidFill>
              </a:rPr>
              <a:t>  </a:t>
            </a:r>
            <a:r>
              <a:rPr lang="ru-RU" sz="3600" b="1" dirty="0" smtClean="0">
                <a:solidFill>
                  <a:srgbClr val="003300"/>
                </a:solidFill>
              </a:rPr>
              <a:t>Интересным </a:t>
            </a:r>
            <a:r>
              <a:rPr lang="ru-RU" sz="3600" b="1" dirty="0">
                <a:solidFill>
                  <a:srgbClr val="003300"/>
                </a:solidFill>
              </a:rPr>
              <a:t>и нужным дополнением при изготовлении игрушек являются листья. Они могут быть самых разнообразных форм и расцветок. Крупный лист дуба, клена дети применяют как парус плота, яхты, парохода. Листья также можно использовать для изготовления крыльев бабочки, плавников рыбки (эти игрушки делаются из шишек и листьев). Собирать листья лучше осенью, когда они особенно красивы.</a:t>
            </a:r>
          </a:p>
          <a:p>
            <a:pPr>
              <a:buNone/>
            </a:pPr>
            <a:r>
              <a:rPr lang="en-US" sz="3600" b="1" dirty="0" smtClean="0">
                <a:solidFill>
                  <a:srgbClr val="003300"/>
                </a:solidFill>
              </a:rPr>
              <a:t>               </a:t>
            </a:r>
            <a:r>
              <a:rPr lang="ru-RU" sz="3600" b="1" dirty="0" smtClean="0">
                <a:solidFill>
                  <a:srgbClr val="003300"/>
                </a:solidFill>
              </a:rPr>
              <a:t>Для </a:t>
            </a:r>
            <a:r>
              <a:rPr lang="ru-RU" sz="3600" b="1" dirty="0">
                <a:solidFill>
                  <a:srgbClr val="003300"/>
                </a:solidFill>
              </a:rPr>
              <a:t>сохранения и последующего использования листьев их необходимо правильно заготовлять. Для этого собранные листья растений кладут между бумажными листами и проглаживают теплым утюгом. После этого можно переложить их плотной бумагой или картоном и положить сверху груз. При длительном хранении бумагу или картон, находящийся между листьями, необходимо менять</a:t>
            </a:r>
            <a:r>
              <a:rPr lang="ru-RU" sz="3600" b="1" dirty="0" smtClean="0">
                <a:solidFill>
                  <a:srgbClr val="003300"/>
                </a:solidFill>
              </a:rPr>
              <a:t>.</a:t>
            </a:r>
            <a:endParaRPr lang="ru-RU" sz="3600" b="1" dirty="0">
              <a:solidFill>
                <a:srgbClr val="003300"/>
              </a:solidFill>
            </a:endParaRPr>
          </a:p>
        </p:txBody>
      </p:sp>
      <p:pic>
        <p:nvPicPr>
          <p:cNvPr id="8194" name="Picture 2" descr="G:\ПережогинаЮлияАнатольевна\папка для Юли НЕ ТРОГАТЬ\Рабочий МАТЕРИАЛ по работе\природный материал\imgpreview (11).jpg"/>
          <p:cNvPicPr>
            <a:picLocks noGrp="1" noChangeAspect="1" noChangeArrowheads="1"/>
          </p:cNvPicPr>
          <p:nvPr>
            <p:ph sz="half" idx="1"/>
          </p:nvPr>
        </p:nvPicPr>
        <p:blipFill>
          <a:blip r:embed="rId2"/>
          <a:srcRect/>
          <a:stretch>
            <a:fillRect/>
          </a:stretch>
        </p:blipFill>
        <p:spPr bwMode="auto">
          <a:xfrm>
            <a:off x="214282" y="1857364"/>
            <a:ext cx="3500462" cy="3929090"/>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a:solidFill>
                  <a:srgbClr val="003300"/>
                </a:solidFill>
                <a:effectLst>
                  <a:outerShdw blurRad="38100" dist="38100" dir="2700000" algn="tl">
                    <a:srgbClr val="000000">
                      <a:alpha val="43137"/>
                    </a:srgbClr>
                  </a:outerShdw>
                </a:effectLst>
                <a:latin typeface="Arial Narrow" pitchFamily="34" charset="0"/>
              </a:rPr>
              <a:t>Птичьи </a:t>
            </a:r>
            <a:r>
              <a:rPr lang="ru-RU" sz="8000" b="1" dirty="0" smtClean="0">
                <a:solidFill>
                  <a:srgbClr val="003300"/>
                </a:solidFill>
                <a:effectLst>
                  <a:outerShdw blurRad="38100" dist="38100" dir="2700000" algn="tl">
                    <a:srgbClr val="000000">
                      <a:alpha val="43137"/>
                    </a:srgbClr>
                  </a:outerShdw>
                </a:effectLst>
                <a:latin typeface="Arial Narrow" pitchFamily="34" charset="0"/>
              </a:rPr>
              <a:t>перья</a:t>
            </a:r>
            <a:r>
              <a:rPr lang="ru-RU" dirty="0"/>
              <a:t/>
            </a:r>
            <a:br>
              <a:rPr lang="ru-RU" dirty="0"/>
            </a:br>
            <a:endParaRPr lang="ru-RU" dirty="0"/>
          </a:p>
        </p:txBody>
      </p:sp>
      <p:sp>
        <p:nvSpPr>
          <p:cNvPr id="4" name="Содержимое 3"/>
          <p:cNvSpPr>
            <a:spLocks noGrp="1"/>
          </p:cNvSpPr>
          <p:nvPr>
            <p:ph sz="half" idx="2"/>
          </p:nvPr>
        </p:nvSpPr>
        <p:spPr>
          <a:xfrm>
            <a:off x="4286248" y="1600200"/>
            <a:ext cx="4400552" cy="4525963"/>
          </a:xfrm>
        </p:spPr>
        <p:txBody>
          <a:bodyPr>
            <a:normAutofit fontScale="92500" lnSpcReduction="10000"/>
          </a:bodyPr>
          <a:lstStyle/>
          <a:p>
            <a:pPr>
              <a:buNone/>
            </a:pPr>
            <a:r>
              <a:rPr lang="en-US" b="1" dirty="0" smtClean="0">
                <a:solidFill>
                  <a:srgbClr val="003300"/>
                </a:solidFill>
              </a:rPr>
              <a:t>        </a:t>
            </a:r>
            <a:r>
              <a:rPr lang="ru-RU" b="1" dirty="0" smtClean="0">
                <a:solidFill>
                  <a:srgbClr val="003300"/>
                </a:solidFill>
              </a:rPr>
              <a:t>В </a:t>
            </a:r>
            <a:r>
              <a:rPr lang="ru-RU" b="1" dirty="0">
                <a:solidFill>
                  <a:srgbClr val="003300"/>
                </a:solidFill>
              </a:rPr>
              <a:t>работе можно использовать перья птиц разных размеров, оттенков и любого качества (куриные перья, утиные, гусиные, перья воробьев, голубей и других). Перед работой перья промывают, сушат и расчесывают для возвращения им естественного вида.</a:t>
            </a:r>
          </a:p>
          <a:p>
            <a:endParaRPr lang="ru-RU" dirty="0"/>
          </a:p>
        </p:txBody>
      </p:sp>
      <p:pic>
        <p:nvPicPr>
          <p:cNvPr id="9219" name="Picture 3" descr="G:\ПережогинаЮлияАнатольевна\папка для Юли НЕ ТРОГАТЬ\Рабочий МАТЕРИАЛ по работе\природный материал\967151d43099bdeeefc5df528cd62238.jpg"/>
          <p:cNvPicPr>
            <a:picLocks noChangeAspect="1" noChangeArrowheads="1"/>
          </p:cNvPicPr>
          <p:nvPr/>
        </p:nvPicPr>
        <p:blipFill>
          <a:blip r:embed="rId2"/>
          <a:srcRect/>
          <a:stretch>
            <a:fillRect/>
          </a:stretch>
        </p:blipFill>
        <p:spPr bwMode="auto">
          <a:xfrm>
            <a:off x="357158" y="1643050"/>
            <a:ext cx="3643338" cy="4593019"/>
          </a:xfrm>
          <a:prstGeom prst="rect">
            <a:avLst/>
          </a:prstGeom>
          <a:ln>
            <a:noFill/>
          </a:ln>
          <a:effectLst>
            <a:softEdge rad="112500"/>
          </a:effectLst>
        </p:spPr>
      </p:pic>
      <p:sp>
        <p:nvSpPr>
          <p:cNvPr id="7" name="Содержимое 6"/>
          <p:cNvSpPr>
            <a:spLocks noGrp="1"/>
          </p:cNvSpPr>
          <p:nvPr>
            <p:ph sz="half" idx="1"/>
          </p:nvPr>
        </p:nvSpPr>
        <p:spPr/>
        <p:txBody>
          <a:bodyPr>
            <a:normAutofit fontScale="92500" lnSpcReduction="10000"/>
          </a:bodyPr>
          <a:lstStyle/>
          <a:p>
            <a:pPr>
              <a:buNone/>
            </a:pPr>
            <a:r>
              <a:rPr lang="en-US" dirty="0" smtClean="0"/>
              <a:t>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smtClean="0">
                <a:solidFill>
                  <a:srgbClr val="003300"/>
                </a:solidFill>
                <a:effectLst>
                  <a:outerShdw blurRad="38100" dist="38100" dir="2700000" algn="tl">
                    <a:srgbClr val="000000">
                      <a:alpha val="43137"/>
                    </a:srgbClr>
                  </a:outerShdw>
                </a:effectLst>
                <a:latin typeface="Arial Narrow" pitchFamily="34" charset="0"/>
              </a:rPr>
              <a:t>Ракушки</a:t>
            </a:r>
            <a:r>
              <a:rPr lang="ru-RU" dirty="0"/>
              <a:t/>
            </a:r>
            <a:br>
              <a:rPr lang="ru-RU" dirty="0"/>
            </a:br>
            <a:endParaRPr lang="ru-RU" dirty="0"/>
          </a:p>
        </p:txBody>
      </p:sp>
      <p:sp>
        <p:nvSpPr>
          <p:cNvPr id="4" name="Содержимое 3"/>
          <p:cNvSpPr>
            <a:spLocks noGrp="1"/>
          </p:cNvSpPr>
          <p:nvPr>
            <p:ph sz="half" idx="2"/>
          </p:nvPr>
        </p:nvSpPr>
        <p:spPr>
          <a:xfrm>
            <a:off x="4071934" y="1600200"/>
            <a:ext cx="4614866" cy="4525963"/>
          </a:xfrm>
        </p:spPr>
        <p:txBody>
          <a:bodyPr>
            <a:normAutofit fontScale="77500" lnSpcReduction="20000"/>
          </a:bodyPr>
          <a:lstStyle/>
          <a:p>
            <a:endParaRPr lang="en-US" dirty="0" smtClean="0"/>
          </a:p>
          <a:p>
            <a:pPr>
              <a:buNone/>
            </a:pPr>
            <a:r>
              <a:rPr lang="en-US" dirty="0" smtClean="0"/>
              <a:t>        </a:t>
            </a:r>
            <a:r>
              <a:rPr lang="ru-RU" b="1" dirty="0" smtClean="0">
                <a:solidFill>
                  <a:srgbClr val="003300"/>
                </a:solidFill>
              </a:rPr>
              <a:t>На </a:t>
            </a:r>
            <a:r>
              <a:rPr lang="ru-RU" b="1" dirty="0">
                <a:solidFill>
                  <a:srgbClr val="003300"/>
                </a:solidFill>
              </a:rPr>
              <a:t>берегах рек, морей, озер можно увидеть ракушки-домики, покинутые животными, многие из которых интересны по внешнему виду, оригинальны по форме - овальные, в виде гребешка, сердцевидные и т.п</a:t>
            </a:r>
            <a:r>
              <a:rPr lang="ru-RU" b="1" dirty="0" smtClean="0">
                <a:solidFill>
                  <a:srgbClr val="003300"/>
                </a:solidFill>
              </a:rPr>
              <a:t>.</a:t>
            </a:r>
            <a:endParaRPr lang="en-US" b="1" dirty="0" smtClean="0">
              <a:solidFill>
                <a:srgbClr val="003300"/>
              </a:solidFill>
            </a:endParaRPr>
          </a:p>
          <a:p>
            <a:pPr>
              <a:buNone/>
            </a:pPr>
            <a:r>
              <a:rPr lang="en-US" b="1" dirty="0" smtClean="0">
                <a:solidFill>
                  <a:srgbClr val="003300"/>
                </a:solidFill>
              </a:rPr>
              <a:t>         </a:t>
            </a:r>
            <a:r>
              <a:rPr lang="ru-RU" b="1" dirty="0" smtClean="0">
                <a:solidFill>
                  <a:srgbClr val="003300"/>
                </a:solidFill>
              </a:rPr>
              <a:t>Из ракушек можно сделать фигурки животных (белочки, собачки, кошки, зайцы, куры, крокодилы и др.). Ракушки используются так же и как дополнительный материал (уши у </a:t>
            </a:r>
            <a:r>
              <a:rPr lang="ru-RU" b="1" dirty="0" err="1" smtClean="0">
                <a:solidFill>
                  <a:srgbClr val="003300"/>
                </a:solidFill>
              </a:rPr>
              <a:t>Чебурашки</a:t>
            </a:r>
            <a:r>
              <a:rPr lang="ru-RU" b="1" dirty="0" smtClean="0">
                <a:solidFill>
                  <a:srgbClr val="003300"/>
                </a:solidFill>
              </a:rPr>
              <a:t>, крылья птиц, лепестки цветка и т.п.).</a:t>
            </a:r>
          </a:p>
          <a:p>
            <a:pPr>
              <a:buNone/>
            </a:pPr>
            <a:endParaRPr lang="ru-RU" b="1" dirty="0">
              <a:solidFill>
                <a:srgbClr val="003300"/>
              </a:solidFill>
            </a:endParaRPr>
          </a:p>
          <a:p>
            <a:endParaRPr lang="ru-RU" dirty="0"/>
          </a:p>
        </p:txBody>
      </p:sp>
      <p:pic>
        <p:nvPicPr>
          <p:cNvPr id="10243" name="Picture 3" descr="G:\ПережогинаЮлияАнатольевна\папка для Юли НЕ ТРОГАТЬ\Рабочий МАТЕРИАЛ по работе\природный материал\anywalls.com-18513.jpg"/>
          <p:cNvPicPr>
            <a:picLocks noGrp="1" noChangeAspect="1" noChangeArrowheads="1"/>
          </p:cNvPicPr>
          <p:nvPr>
            <p:ph sz="half" idx="1"/>
          </p:nvPr>
        </p:nvPicPr>
        <p:blipFill>
          <a:blip r:embed="rId2" cstate="print"/>
          <a:srcRect/>
          <a:stretch>
            <a:fillRect/>
          </a:stretch>
        </p:blipFill>
        <p:spPr bwMode="auto">
          <a:xfrm>
            <a:off x="285720" y="1500174"/>
            <a:ext cx="2971792" cy="2286016"/>
          </a:xfrm>
          <a:prstGeom prst="rect">
            <a:avLst/>
          </a:prstGeom>
          <a:ln>
            <a:noFill/>
          </a:ln>
          <a:effectLst>
            <a:softEdge rad="112500"/>
          </a:effectLst>
        </p:spPr>
      </p:pic>
      <p:pic>
        <p:nvPicPr>
          <p:cNvPr id="10244" name="Picture 4" descr="G:\ПережогинаЮлияАнатольевна\папка для Юли НЕ ТРОГАТЬ\Рабочий МАТЕРИАЛ по работе\природный материал\imgpreview (13).jpg"/>
          <p:cNvPicPr>
            <a:picLocks noChangeAspect="1" noChangeArrowheads="1"/>
          </p:cNvPicPr>
          <p:nvPr/>
        </p:nvPicPr>
        <p:blipFill>
          <a:blip r:embed="rId3"/>
          <a:srcRect/>
          <a:stretch>
            <a:fillRect/>
          </a:stretch>
        </p:blipFill>
        <p:spPr bwMode="auto">
          <a:xfrm>
            <a:off x="357158" y="4214818"/>
            <a:ext cx="2900366" cy="2143140"/>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pic>
        <p:nvPicPr>
          <p:cNvPr id="5" name="Picture 4" descr="https://phonoteka.org/uploads/posts/2021-04/1619249665_1-phonoteka_org-p-fon-prirodnie-materiali-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611560" y="494497"/>
            <a:ext cx="8229600" cy="5869006"/>
          </a:xfrm>
        </p:spPr>
        <p:txBody>
          <a:bodyPr>
            <a:normAutofit/>
          </a:bodyPr>
          <a:lstStyle/>
          <a:p>
            <a:r>
              <a:rPr lang="ru-RU" sz="8000" b="1" dirty="0" smtClean="0">
                <a:solidFill>
                  <a:schemeClr val="accent1">
                    <a:lumMod val="60000"/>
                    <a:lumOff val="40000"/>
                  </a:schemeClr>
                </a:solidFill>
                <a:effectLst>
                  <a:outerShdw blurRad="38100" dist="38100" dir="2700000" algn="tl">
                    <a:srgbClr val="000000">
                      <a:alpha val="43137"/>
                    </a:srgbClr>
                  </a:outerShdw>
                </a:effectLst>
                <a:latin typeface="Arial Narrow" pitchFamily="34" charset="0"/>
              </a:rPr>
              <a:t>Спасибо за внимание! </a:t>
            </a:r>
            <a:r>
              <a:rPr lang="ru-RU" dirty="0"/>
              <a:t/>
            </a:r>
            <a:br>
              <a:rPr lang="ru-RU" dirty="0"/>
            </a:br>
            <a:endParaRPr lang="ru-RU" dirty="0"/>
          </a:p>
        </p:txBody>
      </p:sp>
      <p:sp>
        <p:nvSpPr>
          <p:cNvPr id="4" name="Содержимое 3"/>
          <p:cNvSpPr>
            <a:spLocks noGrp="1"/>
          </p:cNvSpPr>
          <p:nvPr>
            <p:ph sz="half" idx="2"/>
          </p:nvPr>
        </p:nvSpPr>
        <p:spPr>
          <a:xfrm>
            <a:off x="4071934" y="1600200"/>
            <a:ext cx="4614866" cy="4525963"/>
          </a:xfrm>
        </p:spPr>
        <p:txBody>
          <a:bodyPr>
            <a:normAutofit/>
          </a:bodyPr>
          <a:lstStyle/>
          <a:p>
            <a:endParaRPr lang="en-US" dirty="0" smtClean="0"/>
          </a:p>
          <a:p>
            <a:pPr>
              <a:buNone/>
            </a:pPr>
            <a:endParaRPr lang="ru-RU" b="1" dirty="0">
              <a:solidFill>
                <a:srgbClr val="003300"/>
              </a:solidFill>
            </a:endParaRP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3286148"/>
          </a:xfrm>
        </p:spPr>
        <p:txBody>
          <a:bodyPr>
            <a:normAutofit/>
          </a:bodyPr>
          <a:lstStyle/>
          <a:p>
            <a:r>
              <a:rPr lang="ru-RU" sz="2800" b="1" dirty="0">
                <a:solidFill>
                  <a:srgbClr val="003300"/>
                </a:solidFill>
                <a:effectLst>
                  <a:outerShdw blurRad="38100" dist="38100" dir="2700000" algn="tl">
                    <a:srgbClr val="000000">
                      <a:alpha val="43137"/>
                    </a:srgbClr>
                  </a:outerShdw>
                </a:effectLst>
                <a:latin typeface="Arial Narrow" pitchFamily="34" charset="0"/>
              </a:rPr>
              <a:t>В ходе подготовки к занятиям по конструированию я организую с детьми экскурсии по сбору природного материала.  Учу  их собирать материал так,  чтобы не нанести ущерб природе. Какой именно природный материал можно собирать,  как его собирать и хранить, я вас ознакомлю.</a:t>
            </a:r>
          </a:p>
        </p:txBody>
      </p:sp>
      <p:pic>
        <p:nvPicPr>
          <p:cNvPr id="3" name="Picture 3" descr="G:\ПережогинаЮлияАнатольевна\папка для Юли НЕ ТРОГАТЬ\Рабочий МАТЕРИАЛ по работе\подтверждение 14 разряда 2012 г\фото для аттестации 14 разряд 2012\Фото0675.jpg"/>
          <p:cNvPicPr>
            <a:picLocks noChangeAspect="1" noChangeArrowheads="1"/>
          </p:cNvPicPr>
          <p:nvPr/>
        </p:nvPicPr>
        <p:blipFill>
          <a:blip r:embed="rId2" cstate="print"/>
          <a:srcRect/>
          <a:stretch>
            <a:fillRect/>
          </a:stretch>
        </p:blipFill>
        <p:spPr bwMode="auto">
          <a:xfrm>
            <a:off x="285720" y="3429000"/>
            <a:ext cx="2276170" cy="2906711"/>
          </a:xfrm>
          <a:prstGeom prst="rect">
            <a:avLst/>
          </a:prstGeom>
          <a:ln>
            <a:noFill/>
          </a:ln>
          <a:effectLst>
            <a:softEdge rad="112500"/>
          </a:effectLst>
        </p:spPr>
      </p:pic>
      <p:pic>
        <p:nvPicPr>
          <p:cNvPr id="4" name="Picture 2" descr="G:\ПережогинаЮлияАнатольевна\папка для Юли НЕ ТРОГАТЬ\Рабочий МАТЕРИАЛ по работе\подтверждение 14 разряда 2012 г\фото для аттестации 14 разряд 2012\Фото0686.jpg"/>
          <p:cNvPicPr>
            <a:picLocks noChangeAspect="1" noChangeArrowheads="1"/>
          </p:cNvPicPr>
          <p:nvPr/>
        </p:nvPicPr>
        <p:blipFill>
          <a:blip r:embed="rId3" cstate="print"/>
          <a:srcRect/>
          <a:stretch>
            <a:fillRect/>
          </a:stretch>
        </p:blipFill>
        <p:spPr bwMode="auto">
          <a:xfrm>
            <a:off x="3286116" y="3429000"/>
            <a:ext cx="2500313" cy="2928934"/>
          </a:xfrm>
          <a:prstGeom prst="rect">
            <a:avLst/>
          </a:prstGeom>
          <a:ln>
            <a:noFill/>
          </a:ln>
          <a:effectLst>
            <a:softEdge rad="112500"/>
          </a:effectLst>
        </p:spPr>
      </p:pic>
      <p:pic>
        <p:nvPicPr>
          <p:cNvPr id="5" name="Picture 4" descr="G:\ПережогинаЮлияАнатольевна\папка для Юли НЕ ТРОГАТЬ\Рабочий МАТЕРИАЛ по работе\подтверждение 14 разряда 2012 г\фото для аттестации 14 разряд 2012\Фото0691.jpg"/>
          <p:cNvPicPr>
            <a:picLocks noChangeAspect="1" noChangeArrowheads="1"/>
          </p:cNvPicPr>
          <p:nvPr/>
        </p:nvPicPr>
        <p:blipFill>
          <a:blip r:embed="rId4"/>
          <a:srcRect/>
          <a:stretch>
            <a:fillRect/>
          </a:stretch>
        </p:blipFill>
        <p:spPr bwMode="auto">
          <a:xfrm>
            <a:off x="6429388" y="3429000"/>
            <a:ext cx="2341562" cy="2835274"/>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7200" b="1" dirty="0" smtClean="0">
                <a:latin typeface="Arial Narrow" pitchFamily="34" charset="0"/>
              </a:rPr>
              <a:t/>
            </a:r>
            <a:br>
              <a:rPr lang="en-US" sz="7200" b="1" dirty="0" smtClean="0">
                <a:latin typeface="Arial Narrow" pitchFamily="34" charset="0"/>
              </a:rPr>
            </a:br>
            <a:r>
              <a:rPr lang="ru-RU" sz="7200" b="1" dirty="0" smtClean="0">
                <a:solidFill>
                  <a:srgbClr val="003300"/>
                </a:solidFill>
                <a:effectLst>
                  <a:outerShdw blurRad="38100" dist="38100" dir="2700000" algn="tl">
                    <a:srgbClr val="000000">
                      <a:alpha val="43137"/>
                    </a:srgbClr>
                  </a:outerShdw>
                </a:effectLst>
                <a:latin typeface="Arial Narrow" pitchFamily="34" charset="0"/>
              </a:rPr>
              <a:t>Шишки</a:t>
            </a:r>
            <a:r>
              <a:rPr lang="ru-RU" sz="7200" dirty="0">
                <a:latin typeface="Mistral" pitchFamily="66" charset="0"/>
              </a:rPr>
              <a:t/>
            </a:r>
            <a:br>
              <a:rPr lang="ru-RU" sz="7200" dirty="0">
                <a:latin typeface="Mistral" pitchFamily="66" charset="0"/>
              </a:rPr>
            </a:br>
            <a:endParaRPr lang="ru-RU" sz="7200" dirty="0">
              <a:latin typeface="Mistral" pitchFamily="66" charset="0"/>
            </a:endParaRPr>
          </a:p>
        </p:txBody>
      </p:sp>
      <p:sp>
        <p:nvSpPr>
          <p:cNvPr id="4" name="Содержимое 3"/>
          <p:cNvSpPr>
            <a:spLocks noGrp="1"/>
          </p:cNvSpPr>
          <p:nvPr>
            <p:ph sz="half" idx="2"/>
          </p:nvPr>
        </p:nvSpPr>
        <p:spPr>
          <a:xfrm>
            <a:off x="4648200" y="1428736"/>
            <a:ext cx="4281518" cy="5286412"/>
          </a:xfrm>
        </p:spPr>
        <p:txBody>
          <a:bodyPr>
            <a:normAutofit fontScale="25000" lnSpcReduction="20000"/>
          </a:bodyPr>
          <a:lstStyle/>
          <a:p>
            <a:pPr>
              <a:buNone/>
            </a:pPr>
            <a:r>
              <a:rPr lang="en-US" sz="7200" dirty="0" smtClean="0"/>
              <a:t>       </a:t>
            </a:r>
          </a:p>
          <a:p>
            <a:pPr>
              <a:buNone/>
            </a:pPr>
            <a:r>
              <a:rPr lang="en-US" sz="7200" dirty="0"/>
              <a:t> </a:t>
            </a:r>
            <a:r>
              <a:rPr lang="en-US" sz="7200" dirty="0" smtClean="0"/>
              <a:t>         </a:t>
            </a:r>
            <a:r>
              <a:rPr lang="en-US" sz="7200" dirty="0" smtClean="0">
                <a:solidFill>
                  <a:srgbClr val="021611"/>
                </a:solidFill>
              </a:rPr>
              <a:t> </a:t>
            </a:r>
            <a:r>
              <a:rPr lang="ru-RU" sz="7200" b="1" dirty="0" smtClean="0">
                <a:solidFill>
                  <a:srgbClr val="003300"/>
                </a:solidFill>
              </a:rPr>
              <a:t>Шишки </a:t>
            </a:r>
            <a:r>
              <a:rPr lang="ru-RU" sz="7200" b="1" dirty="0">
                <a:solidFill>
                  <a:srgbClr val="003300"/>
                </a:solidFill>
              </a:rPr>
              <a:t>- плоды хвойных деревьев, прекрасный материал для объемных игрушек и занимательных поделок. По форме они напоминают части туловищ; животных, человека. Шишки хорошо склеиваются, имеются в большом  разнообразии по форме, величине и виду: кедровые, кипарисовые, пихтовые еловые, сосновые. Для изготовления поделок лучше использовав нераскрывшееся шишки, т.к. с ними лучше работать. Собирать шишки (особенно сосновые) желательно на влажной почве, чтобы они медленнее высыхали и лучше сохраняли форму. После сбора их нужно отсортировать по виду, форме и величине и разложить в отдельные коробки.</a:t>
            </a:r>
          </a:p>
          <a:p>
            <a:pPr>
              <a:buNone/>
            </a:pPr>
            <a:r>
              <a:rPr lang="en-US" dirty="0" smtClean="0">
                <a:solidFill>
                  <a:srgbClr val="003300"/>
                </a:solidFill>
              </a:rPr>
              <a:t>  </a:t>
            </a:r>
            <a:endParaRPr lang="ru-RU" dirty="0">
              <a:solidFill>
                <a:srgbClr val="003300"/>
              </a:solidFill>
            </a:endParaRPr>
          </a:p>
        </p:txBody>
      </p:sp>
      <p:pic>
        <p:nvPicPr>
          <p:cNvPr id="1026" name="Picture 2" descr="G:\ПережогинаЮлияАнатольевна\папка для Юли НЕ ТРОГАТЬ\Рабочий МАТЕРИАЛ по работе\природный материал\imgpreview (1).jpg"/>
          <p:cNvPicPr>
            <a:picLocks noGrp="1" noChangeAspect="1" noChangeArrowheads="1"/>
          </p:cNvPicPr>
          <p:nvPr>
            <p:ph sz="half" idx="1"/>
          </p:nvPr>
        </p:nvPicPr>
        <p:blipFill>
          <a:blip r:embed="rId2"/>
          <a:srcRect/>
          <a:stretch>
            <a:fillRect/>
          </a:stretch>
        </p:blipFill>
        <p:spPr bwMode="auto">
          <a:xfrm>
            <a:off x="285720" y="1357298"/>
            <a:ext cx="2428892" cy="2243328"/>
          </a:xfrm>
          <a:prstGeom prst="rect">
            <a:avLst/>
          </a:prstGeom>
          <a:ln>
            <a:noFill/>
          </a:ln>
          <a:effectLst>
            <a:softEdge rad="112500"/>
          </a:effectLst>
        </p:spPr>
      </p:pic>
      <p:pic>
        <p:nvPicPr>
          <p:cNvPr id="1027" name="Picture 3" descr="G:\ПережогинаЮлияАнатольевна\папка для Юли НЕ ТРОГАТЬ\Рабочий МАТЕРИАЛ по работе\природный материал\imgpreview.jpg"/>
          <p:cNvPicPr>
            <a:picLocks noChangeAspect="1" noChangeArrowheads="1"/>
          </p:cNvPicPr>
          <p:nvPr/>
        </p:nvPicPr>
        <p:blipFill>
          <a:blip r:embed="rId3"/>
          <a:srcRect/>
          <a:stretch>
            <a:fillRect/>
          </a:stretch>
        </p:blipFill>
        <p:spPr bwMode="auto">
          <a:xfrm>
            <a:off x="2857488" y="2786058"/>
            <a:ext cx="1857388" cy="2321735"/>
          </a:xfrm>
          <a:prstGeom prst="rect">
            <a:avLst/>
          </a:prstGeom>
          <a:ln>
            <a:noFill/>
          </a:ln>
          <a:effectLst>
            <a:softEdge rad="112500"/>
          </a:effectLst>
        </p:spPr>
      </p:pic>
      <p:pic>
        <p:nvPicPr>
          <p:cNvPr id="1028" name="Picture 4" descr="G:\ПережогинаЮлияАнатольевна\папка для Юли НЕ ТРОГАТЬ\Рабочий МАТЕРИАЛ по работе\природный материал\shishky27.jpg"/>
          <p:cNvPicPr>
            <a:picLocks noChangeAspect="1" noChangeArrowheads="1"/>
          </p:cNvPicPr>
          <p:nvPr/>
        </p:nvPicPr>
        <p:blipFill>
          <a:blip r:embed="rId4"/>
          <a:srcRect/>
          <a:stretch>
            <a:fillRect/>
          </a:stretch>
        </p:blipFill>
        <p:spPr bwMode="auto">
          <a:xfrm>
            <a:off x="285720" y="4192320"/>
            <a:ext cx="2428892" cy="2094200"/>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8000" b="1" dirty="0" smtClean="0">
                <a:solidFill>
                  <a:srgbClr val="003300"/>
                </a:solidFill>
                <a:effectLst>
                  <a:outerShdw blurRad="38100" dist="38100" dir="2700000" algn="tl">
                    <a:srgbClr val="000000">
                      <a:alpha val="43137"/>
                    </a:srgbClr>
                  </a:outerShdw>
                </a:effectLst>
                <a:latin typeface="Arial Narrow" pitchFamily="34" charset="0"/>
              </a:rPr>
              <a:t/>
            </a:r>
            <a:br>
              <a:rPr lang="en-US" sz="8000" b="1" dirty="0" smtClean="0">
                <a:solidFill>
                  <a:srgbClr val="003300"/>
                </a:solidFill>
                <a:effectLst>
                  <a:outerShdw blurRad="38100" dist="38100" dir="2700000" algn="tl">
                    <a:srgbClr val="000000">
                      <a:alpha val="43137"/>
                    </a:srgbClr>
                  </a:outerShdw>
                </a:effectLst>
                <a:latin typeface="Arial Narrow" pitchFamily="34" charset="0"/>
              </a:rPr>
            </a:br>
            <a:r>
              <a:rPr lang="ru-RU" sz="8000" b="1" dirty="0" smtClean="0">
                <a:solidFill>
                  <a:srgbClr val="003300"/>
                </a:solidFill>
                <a:effectLst>
                  <a:outerShdw blurRad="38100" dist="38100" dir="2700000" algn="tl">
                    <a:srgbClr val="000000">
                      <a:alpha val="43137"/>
                    </a:srgbClr>
                  </a:outerShdw>
                </a:effectLst>
                <a:latin typeface="Arial Narrow" pitchFamily="34" charset="0"/>
              </a:rPr>
              <a:t>Хвоя</a:t>
            </a:r>
            <a:r>
              <a:rPr lang="ru-RU" dirty="0"/>
              <a:t/>
            </a:r>
            <a:br>
              <a:rPr lang="ru-RU" dirty="0"/>
            </a:br>
            <a:endParaRPr lang="ru-RU" dirty="0"/>
          </a:p>
        </p:txBody>
      </p:sp>
      <p:sp>
        <p:nvSpPr>
          <p:cNvPr id="4" name="Содержимое 3"/>
          <p:cNvSpPr>
            <a:spLocks noGrp="1"/>
          </p:cNvSpPr>
          <p:nvPr>
            <p:ph sz="half" idx="2"/>
          </p:nvPr>
        </p:nvSpPr>
        <p:spPr>
          <a:xfrm>
            <a:off x="2714612" y="1600200"/>
            <a:ext cx="5972188" cy="4757758"/>
          </a:xfrm>
        </p:spPr>
        <p:txBody>
          <a:bodyPr>
            <a:normAutofit fontScale="92500"/>
          </a:bodyPr>
          <a:lstStyle/>
          <a:p>
            <a:pPr>
              <a:buNone/>
            </a:pPr>
            <a:r>
              <a:rPr lang="en-US" dirty="0" smtClean="0">
                <a:solidFill>
                  <a:srgbClr val="003300"/>
                </a:solidFill>
                <a:effectLst>
                  <a:outerShdw blurRad="38100" dist="38100" dir="2700000" algn="tl">
                    <a:srgbClr val="000000">
                      <a:alpha val="43137"/>
                    </a:srgbClr>
                  </a:outerShdw>
                </a:effectLst>
              </a:rPr>
              <a:t>         </a:t>
            </a:r>
          </a:p>
          <a:p>
            <a:pPr>
              <a:buNone/>
            </a:pPr>
            <a:r>
              <a:rPr lang="en-US" dirty="0">
                <a:solidFill>
                  <a:srgbClr val="003300"/>
                </a:solidFill>
                <a:effectLst>
                  <a:outerShdw blurRad="38100" dist="38100" dir="2700000" algn="tl">
                    <a:srgbClr val="000000">
                      <a:alpha val="43137"/>
                    </a:srgbClr>
                  </a:outerShdw>
                </a:effectLst>
              </a:rPr>
              <a:t> </a:t>
            </a:r>
            <a:r>
              <a:rPr lang="en-US" dirty="0" smtClean="0">
                <a:solidFill>
                  <a:srgbClr val="003300"/>
                </a:solidFill>
                <a:effectLst>
                  <a:outerShdw blurRad="38100" dist="38100" dir="2700000" algn="tl">
                    <a:srgbClr val="000000">
                      <a:alpha val="43137"/>
                    </a:srgbClr>
                  </a:outerShdw>
                </a:effectLst>
              </a:rPr>
              <a:t>          </a:t>
            </a:r>
            <a:r>
              <a:rPr lang="ru-RU" dirty="0" smtClean="0">
                <a:solidFill>
                  <a:srgbClr val="003300"/>
                </a:solidFill>
                <a:effectLst>
                  <a:outerShdw blurRad="38100" dist="38100" dir="2700000" algn="tl">
                    <a:srgbClr val="000000">
                      <a:alpha val="43137"/>
                    </a:srgbClr>
                  </a:outerShdw>
                </a:effectLst>
              </a:rPr>
              <a:t>Для </a:t>
            </a:r>
            <a:r>
              <a:rPr lang="ru-RU" dirty="0">
                <a:solidFill>
                  <a:srgbClr val="003300"/>
                </a:solidFill>
                <a:effectLst>
                  <a:outerShdw blurRad="38100" dist="38100" dir="2700000" algn="tl">
                    <a:srgbClr val="000000">
                      <a:alpha val="43137"/>
                    </a:srgbClr>
                  </a:outerShdw>
                </a:effectLst>
              </a:rPr>
              <a:t>поделки игрушек, например, ежа, лапок паука и коготков кошки усиков бабочки, юбочки для куклы, подойдут хвойные иголки. Их можно собирать в любое время года. Хвоинок бывает много в тех местах, где расту сосны, ели и кедры. Хранить их можно в коробочках. В работе лучше использовать зеленую хвою.</a:t>
            </a:r>
          </a:p>
          <a:p>
            <a:endParaRPr lang="ru-RU" dirty="0"/>
          </a:p>
        </p:txBody>
      </p:sp>
      <p:pic>
        <p:nvPicPr>
          <p:cNvPr id="2050" name="Picture 2" descr="G:\ПережогинаЮлияАнатольевна\папка для Юли НЕ ТРОГАТЬ\Рабочий МАТЕРИАЛ по работе\природный материал\imgpreview (2).jpg"/>
          <p:cNvPicPr>
            <a:picLocks noGrp="1" noChangeAspect="1" noChangeArrowheads="1"/>
          </p:cNvPicPr>
          <p:nvPr>
            <p:ph sz="half" idx="1"/>
          </p:nvPr>
        </p:nvPicPr>
        <p:blipFill>
          <a:blip r:embed="rId2"/>
          <a:srcRect/>
          <a:stretch>
            <a:fillRect/>
          </a:stretch>
        </p:blipFill>
        <p:spPr bwMode="auto">
          <a:xfrm>
            <a:off x="714348" y="1285860"/>
            <a:ext cx="1581150" cy="2286000"/>
          </a:xfrm>
          <a:prstGeom prst="rect">
            <a:avLst/>
          </a:prstGeom>
          <a:ln>
            <a:noFill/>
          </a:ln>
          <a:effectLst>
            <a:softEdge rad="112500"/>
          </a:effectLst>
        </p:spPr>
      </p:pic>
      <p:pic>
        <p:nvPicPr>
          <p:cNvPr id="2051" name="Picture 3" descr="G:\ПережогинаЮлияАнатольевна\папка для Юли НЕ ТРОГАТЬ\Рабочий МАТЕРИАЛ по работе\природный материал\imgpreview (4).jpg"/>
          <p:cNvPicPr>
            <a:picLocks noChangeAspect="1" noChangeArrowheads="1"/>
          </p:cNvPicPr>
          <p:nvPr/>
        </p:nvPicPr>
        <p:blipFill>
          <a:blip r:embed="rId3"/>
          <a:srcRect/>
          <a:stretch>
            <a:fillRect/>
          </a:stretch>
        </p:blipFill>
        <p:spPr bwMode="auto">
          <a:xfrm>
            <a:off x="571472" y="4071942"/>
            <a:ext cx="2047876" cy="2214566"/>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smtClean="0">
                <a:solidFill>
                  <a:srgbClr val="003300"/>
                </a:solidFill>
                <a:effectLst>
                  <a:outerShdw blurRad="38100" dist="38100" dir="2700000" algn="tl">
                    <a:srgbClr val="000000">
                      <a:alpha val="43137"/>
                    </a:srgbClr>
                  </a:outerShdw>
                </a:effectLst>
                <a:latin typeface="Arial Narrow" pitchFamily="34" charset="0"/>
              </a:rPr>
              <a:t>Орехи</a:t>
            </a:r>
            <a:r>
              <a:rPr lang="ru-RU" dirty="0"/>
              <a:t/>
            </a:r>
            <a:br>
              <a:rPr lang="ru-RU" dirty="0"/>
            </a:br>
            <a:endParaRPr lang="ru-RU" dirty="0"/>
          </a:p>
        </p:txBody>
      </p:sp>
      <p:sp>
        <p:nvSpPr>
          <p:cNvPr id="4" name="Содержимое 3"/>
          <p:cNvSpPr>
            <a:spLocks noGrp="1"/>
          </p:cNvSpPr>
          <p:nvPr>
            <p:ph sz="half" idx="2"/>
          </p:nvPr>
        </p:nvSpPr>
        <p:spPr>
          <a:xfrm>
            <a:off x="3929058" y="1600200"/>
            <a:ext cx="4757742" cy="4900634"/>
          </a:xfrm>
        </p:spPr>
        <p:txBody>
          <a:bodyPr>
            <a:normAutofit lnSpcReduction="10000"/>
          </a:bodyPr>
          <a:lstStyle/>
          <a:p>
            <a:pPr algn="ctr">
              <a:buNone/>
            </a:pPr>
            <a:r>
              <a:rPr lang="en-US" sz="1800" b="1" dirty="0" smtClean="0">
                <a:solidFill>
                  <a:srgbClr val="003300"/>
                </a:solidFill>
              </a:rPr>
              <a:t>         </a:t>
            </a:r>
            <a:r>
              <a:rPr lang="ru-RU" sz="1800" b="1" dirty="0" smtClean="0">
                <a:solidFill>
                  <a:srgbClr val="003300"/>
                </a:solidFill>
                <a:effectLst>
                  <a:outerShdw blurRad="38100" dist="38100" dir="2700000" algn="tl">
                    <a:srgbClr val="000000">
                      <a:alpha val="43137"/>
                    </a:srgbClr>
                  </a:outerShdw>
                </a:effectLst>
              </a:rPr>
              <a:t>В </a:t>
            </a:r>
            <a:r>
              <a:rPr lang="ru-RU" sz="1800" b="1" dirty="0">
                <a:solidFill>
                  <a:srgbClr val="003300"/>
                </a:solidFill>
                <a:effectLst>
                  <a:outerShdw blurRad="38100" dist="38100" dir="2700000" algn="tl">
                    <a:srgbClr val="000000">
                      <a:alpha val="43137"/>
                    </a:srgbClr>
                  </a:outerShdw>
                </a:effectLst>
              </a:rPr>
              <a:t>детском саду при изготовлении игрушек можно использовать лесные грецкие, земляные и кедровые орехи, фисташки.</a:t>
            </a:r>
          </a:p>
          <a:p>
            <a:pPr>
              <a:buNone/>
            </a:pPr>
            <a:r>
              <a:rPr lang="en-US" sz="1400" b="1" dirty="0" smtClean="0">
                <a:solidFill>
                  <a:srgbClr val="003300"/>
                </a:solidFill>
              </a:rPr>
              <a:t>             </a:t>
            </a:r>
            <a:r>
              <a:rPr lang="ru-RU" sz="1400" b="1" dirty="0" smtClean="0">
                <a:solidFill>
                  <a:srgbClr val="003300"/>
                </a:solidFill>
              </a:rPr>
              <a:t>Лесные </a:t>
            </a:r>
            <a:r>
              <a:rPr lang="ru-RU" sz="1400" b="1" dirty="0">
                <a:solidFill>
                  <a:srgbClr val="003300"/>
                </a:solidFill>
              </a:rPr>
              <a:t>орехи распространены в лесах средней полосы. Их используют в качестве материала для изготовления голов игрушечных </a:t>
            </a:r>
            <a:r>
              <a:rPr lang="ru-RU" sz="1400" b="1" dirty="0" smtClean="0">
                <a:solidFill>
                  <a:srgbClr val="003300"/>
                </a:solidFill>
              </a:rPr>
              <a:t>человечков</a:t>
            </a:r>
            <a:r>
              <a:rPr lang="en-US" sz="1400" b="1" dirty="0">
                <a:solidFill>
                  <a:srgbClr val="003300"/>
                </a:solidFill>
              </a:rPr>
              <a:t>.</a:t>
            </a:r>
            <a:endParaRPr lang="en-US" sz="1400" b="1" dirty="0" smtClean="0">
              <a:solidFill>
                <a:srgbClr val="003300"/>
              </a:solidFill>
            </a:endParaRPr>
          </a:p>
          <a:p>
            <a:pPr>
              <a:buNone/>
            </a:pPr>
            <a:r>
              <a:rPr lang="en-US" sz="1400" b="1" dirty="0" smtClean="0">
                <a:solidFill>
                  <a:srgbClr val="003300"/>
                </a:solidFill>
              </a:rPr>
              <a:t>             </a:t>
            </a:r>
            <a:r>
              <a:rPr lang="ru-RU" sz="1400" b="1" dirty="0" smtClean="0">
                <a:solidFill>
                  <a:srgbClr val="003300"/>
                </a:solidFill>
              </a:rPr>
              <a:t>Кедровые </a:t>
            </a:r>
            <a:r>
              <a:rPr lang="ru-RU" sz="1400" b="1" dirty="0">
                <a:solidFill>
                  <a:srgbClr val="003300"/>
                </a:solidFill>
              </a:rPr>
              <a:t>орехи могут пригодиться как дополнительный материал при изготовлении лапок зверьков, кулачков лесных человечков; они легко прокалываются шилом, легко </a:t>
            </a:r>
            <a:r>
              <a:rPr lang="ru-RU" sz="1400" b="1" dirty="0" smtClean="0">
                <a:solidFill>
                  <a:srgbClr val="003300"/>
                </a:solidFill>
              </a:rPr>
              <a:t>склеиваются</a:t>
            </a:r>
            <a:r>
              <a:rPr lang="en-US" sz="1400" b="1" dirty="0" smtClean="0">
                <a:solidFill>
                  <a:srgbClr val="003300"/>
                </a:solidFill>
              </a:rPr>
              <a:t>.</a:t>
            </a:r>
          </a:p>
          <a:p>
            <a:pPr>
              <a:buNone/>
            </a:pPr>
            <a:r>
              <a:rPr lang="en-US" sz="1400" b="1" dirty="0" smtClean="0">
                <a:solidFill>
                  <a:srgbClr val="003300"/>
                </a:solidFill>
              </a:rPr>
              <a:t>            </a:t>
            </a:r>
            <a:r>
              <a:rPr lang="ru-RU" sz="1400" b="1" dirty="0" smtClean="0">
                <a:solidFill>
                  <a:srgbClr val="003300"/>
                </a:solidFill>
              </a:rPr>
              <a:t>Скорлупа </a:t>
            </a:r>
            <a:r>
              <a:rPr lang="ru-RU" sz="1400" b="1" dirty="0">
                <a:solidFill>
                  <a:srgbClr val="003300"/>
                </a:solidFill>
              </a:rPr>
              <a:t>грецких орехов (в виде половинок) используется для поделки лодочек, тележек, черепах, жуков и т.п. Обе половинки скорлупы пригодны для изготовления, например, головы Деда-мороза.</a:t>
            </a:r>
          </a:p>
          <a:p>
            <a:pPr>
              <a:buNone/>
            </a:pPr>
            <a:r>
              <a:rPr lang="en-US" sz="1400" b="1" dirty="0" smtClean="0">
                <a:solidFill>
                  <a:srgbClr val="003300"/>
                </a:solidFill>
              </a:rPr>
              <a:t>             </a:t>
            </a:r>
            <a:r>
              <a:rPr lang="ru-RU" sz="1400" b="1" dirty="0" smtClean="0">
                <a:solidFill>
                  <a:srgbClr val="003300"/>
                </a:solidFill>
              </a:rPr>
              <a:t>Земляные </a:t>
            </a:r>
            <a:r>
              <a:rPr lang="ru-RU" sz="1400" b="1" dirty="0">
                <a:solidFill>
                  <a:srgbClr val="003300"/>
                </a:solidFill>
              </a:rPr>
              <a:t>орехи очень удобны в работе по изготовлению игрушек; они легко прокалываются, режутся, т.к. скорлупа у них легкая и тонкая. Из земляных орехов получаются оригинальные фигурки животных (собачка, кошка). Хранить орехи можно в сухом помещении, т.к. их скорлупа не твердеет при высыхании.</a:t>
            </a:r>
          </a:p>
          <a:p>
            <a:endParaRPr lang="ru-RU" sz="1400" b="1" dirty="0">
              <a:solidFill>
                <a:srgbClr val="003300"/>
              </a:solidFill>
            </a:endParaRPr>
          </a:p>
        </p:txBody>
      </p:sp>
      <p:pic>
        <p:nvPicPr>
          <p:cNvPr id="3074" name="Picture 2" descr="G:\ПережогинаЮлияАнатольевна\папка для Юли НЕ ТРОГАТЬ\Рабочий МАТЕРИАЛ по работе\природный материал\369408.jpeg"/>
          <p:cNvPicPr>
            <a:picLocks noGrp="1" noChangeAspect="1" noChangeArrowheads="1"/>
          </p:cNvPicPr>
          <p:nvPr>
            <p:ph sz="half" idx="1"/>
          </p:nvPr>
        </p:nvPicPr>
        <p:blipFill>
          <a:blip r:embed="rId2"/>
          <a:srcRect/>
          <a:stretch>
            <a:fillRect/>
          </a:stretch>
        </p:blipFill>
        <p:spPr bwMode="auto">
          <a:xfrm>
            <a:off x="357158" y="4286256"/>
            <a:ext cx="3214710" cy="1952623"/>
          </a:xfrm>
          <a:prstGeom prst="rect">
            <a:avLst/>
          </a:prstGeom>
          <a:ln>
            <a:noFill/>
          </a:ln>
          <a:effectLst>
            <a:softEdge rad="112500"/>
          </a:effectLst>
        </p:spPr>
      </p:pic>
      <p:pic>
        <p:nvPicPr>
          <p:cNvPr id="3076" name="Picture 4" descr="G:\ПережогинаЮлияАнатольевна\папка для Юли НЕ ТРОГАТЬ\Рабочий МАТЕРИАЛ по работе\природный материал\uchenye-vyyasnili-chto-orehi-snizhayut-risk-razvitiya-kolorektalnogo-raka_1.jpeg"/>
          <p:cNvPicPr>
            <a:picLocks noChangeAspect="1" noChangeArrowheads="1"/>
          </p:cNvPicPr>
          <p:nvPr/>
        </p:nvPicPr>
        <p:blipFill>
          <a:blip r:embed="rId3"/>
          <a:srcRect/>
          <a:stretch>
            <a:fillRect/>
          </a:stretch>
        </p:blipFill>
        <p:spPr bwMode="auto">
          <a:xfrm>
            <a:off x="428596" y="1857364"/>
            <a:ext cx="3143272" cy="1947863"/>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smtClean="0">
                <a:solidFill>
                  <a:srgbClr val="003300"/>
                </a:solidFill>
                <a:effectLst>
                  <a:outerShdw blurRad="38100" dist="38100" dir="2700000" algn="tl">
                    <a:srgbClr val="000000">
                      <a:alpha val="43137"/>
                    </a:srgbClr>
                  </a:outerShdw>
                </a:effectLst>
                <a:latin typeface="Arial Narrow" pitchFamily="34" charset="0"/>
              </a:rPr>
              <a:t>Семена</a:t>
            </a:r>
            <a:r>
              <a:rPr lang="ru-RU" dirty="0"/>
              <a:t/>
            </a:r>
            <a:br>
              <a:rPr lang="ru-RU" dirty="0"/>
            </a:br>
            <a:endParaRPr lang="ru-RU" dirty="0"/>
          </a:p>
        </p:txBody>
      </p:sp>
      <p:sp>
        <p:nvSpPr>
          <p:cNvPr id="4" name="Содержимое 3"/>
          <p:cNvSpPr>
            <a:spLocks noGrp="1"/>
          </p:cNvSpPr>
          <p:nvPr>
            <p:ph sz="half" idx="2"/>
          </p:nvPr>
        </p:nvSpPr>
        <p:spPr>
          <a:xfrm>
            <a:off x="3929058" y="1600200"/>
            <a:ext cx="4757742" cy="4614882"/>
          </a:xfrm>
        </p:spPr>
        <p:txBody>
          <a:bodyPr>
            <a:normAutofit fontScale="77500" lnSpcReduction="20000"/>
          </a:bodyPr>
          <a:lstStyle/>
          <a:p>
            <a:pPr>
              <a:buNone/>
            </a:pPr>
            <a:r>
              <a:rPr lang="en-US" b="1" dirty="0" smtClean="0">
                <a:solidFill>
                  <a:srgbClr val="003300"/>
                </a:solidFill>
              </a:rPr>
              <a:t>          </a:t>
            </a:r>
            <a:r>
              <a:rPr lang="ru-RU" b="1" dirty="0" smtClean="0">
                <a:solidFill>
                  <a:srgbClr val="003300"/>
                </a:solidFill>
              </a:rPr>
              <a:t>Ценным </a:t>
            </a:r>
            <a:r>
              <a:rPr lang="ru-RU" b="1" dirty="0">
                <a:solidFill>
                  <a:srgbClr val="003300"/>
                </a:solidFill>
              </a:rPr>
              <a:t>дополнением к игрушкам из природного материала могут быть семена деревьев, цветов, овощей, например семена клена, ясеня. Они известны детям как крылатки. Из них можно сделать крылья для стрекозы, уши для зайца, плавники для рыб, а из семян липы хорошо получается антенна для космонавта, лапы животных; из семян арбуза, дыни, подсолнуха, крупных семян таких цветов, как </a:t>
            </a:r>
            <a:r>
              <a:rPr lang="ru-RU" b="1" dirty="0" err="1">
                <a:solidFill>
                  <a:srgbClr val="003300"/>
                </a:solidFill>
              </a:rPr>
              <a:t>зарянка</a:t>
            </a:r>
            <a:r>
              <a:rPr lang="ru-RU" b="1" dirty="0">
                <a:solidFill>
                  <a:srgbClr val="003300"/>
                </a:solidFill>
              </a:rPr>
              <a:t>, лазоревые цветы, можно смастерить глаза. Собирать семена лучше осенью.</a:t>
            </a:r>
          </a:p>
          <a:p>
            <a:endParaRPr lang="ru-RU" dirty="0"/>
          </a:p>
        </p:txBody>
      </p:sp>
      <p:pic>
        <p:nvPicPr>
          <p:cNvPr id="4099" name="Picture 3" descr="G:\ПережогинаЮлияАнатольевна\папка для Юли НЕ ТРОГАТЬ\Рабочий МАТЕРИАЛ по работе\природный материал\5992a5f6.jpg"/>
          <p:cNvPicPr>
            <a:picLocks noGrp="1" noChangeAspect="1" noChangeArrowheads="1"/>
          </p:cNvPicPr>
          <p:nvPr>
            <p:ph sz="half" idx="1"/>
          </p:nvPr>
        </p:nvPicPr>
        <p:blipFill>
          <a:blip r:embed="rId2"/>
          <a:srcRect/>
          <a:stretch>
            <a:fillRect/>
          </a:stretch>
        </p:blipFill>
        <p:spPr bwMode="auto">
          <a:xfrm>
            <a:off x="285720" y="928670"/>
            <a:ext cx="2428892" cy="1643074"/>
          </a:xfrm>
          <a:prstGeom prst="rect">
            <a:avLst/>
          </a:prstGeom>
          <a:ln>
            <a:noFill/>
          </a:ln>
          <a:effectLst>
            <a:softEdge rad="112500"/>
          </a:effectLst>
        </p:spPr>
      </p:pic>
      <p:pic>
        <p:nvPicPr>
          <p:cNvPr id="4100" name="Picture 4" descr="G:\ПережогинаЮлияАнатольевна\папка для Юли НЕ ТРОГАТЬ\Рабочий МАТЕРИАЛ по работе\природный материал\imgpreview (9).jpg"/>
          <p:cNvPicPr>
            <a:picLocks noChangeAspect="1" noChangeArrowheads="1"/>
          </p:cNvPicPr>
          <p:nvPr/>
        </p:nvPicPr>
        <p:blipFill>
          <a:blip r:embed="rId3"/>
          <a:srcRect/>
          <a:stretch>
            <a:fillRect/>
          </a:stretch>
        </p:blipFill>
        <p:spPr bwMode="auto">
          <a:xfrm>
            <a:off x="1142976" y="2786058"/>
            <a:ext cx="2476501" cy="1785950"/>
          </a:xfrm>
          <a:prstGeom prst="rect">
            <a:avLst/>
          </a:prstGeom>
          <a:ln>
            <a:noFill/>
          </a:ln>
          <a:effectLst>
            <a:softEdge rad="112500"/>
          </a:effectLst>
        </p:spPr>
      </p:pic>
      <p:pic>
        <p:nvPicPr>
          <p:cNvPr id="4101" name="Picture 5" descr="G:\ПережогинаЮлияАнатольевна\папка для Юли НЕ ТРОГАТЬ\Рабочий МАТЕРИАЛ по работе\природный материал\imgpreview (10).jpg"/>
          <p:cNvPicPr>
            <a:picLocks noChangeAspect="1" noChangeArrowheads="1"/>
          </p:cNvPicPr>
          <p:nvPr/>
        </p:nvPicPr>
        <p:blipFill>
          <a:blip r:embed="rId4"/>
          <a:srcRect/>
          <a:stretch>
            <a:fillRect/>
          </a:stretch>
        </p:blipFill>
        <p:spPr bwMode="auto">
          <a:xfrm>
            <a:off x="285720" y="4714884"/>
            <a:ext cx="2428892" cy="1714512"/>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a:solidFill>
                  <a:srgbClr val="003300"/>
                </a:solidFill>
                <a:effectLst>
                  <a:outerShdw blurRad="38100" dist="38100" dir="2700000" algn="tl">
                    <a:srgbClr val="000000">
                      <a:alpha val="43137"/>
                    </a:srgbClr>
                  </a:outerShdw>
                </a:effectLst>
                <a:latin typeface="Arial Narrow" pitchFamily="34" charset="0"/>
              </a:rPr>
              <a:t>Шиповник, </a:t>
            </a:r>
            <a:r>
              <a:rPr lang="ru-RU" sz="8000" b="1" dirty="0" smtClean="0">
                <a:solidFill>
                  <a:srgbClr val="003300"/>
                </a:solidFill>
                <a:effectLst>
                  <a:outerShdw blurRad="38100" dist="38100" dir="2700000" algn="tl">
                    <a:srgbClr val="000000">
                      <a:alpha val="43137"/>
                    </a:srgbClr>
                  </a:outerShdw>
                </a:effectLst>
                <a:latin typeface="Arial Narrow" pitchFamily="34" charset="0"/>
              </a:rPr>
              <a:t>рябина</a:t>
            </a:r>
            <a:r>
              <a:rPr lang="ru-RU" dirty="0"/>
              <a:t/>
            </a:r>
            <a:br>
              <a:rPr lang="ru-RU" dirty="0"/>
            </a:br>
            <a:endParaRPr lang="ru-RU" dirty="0"/>
          </a:p>
        </p:txBody>
      </p:sp>
      <p:sp>
        <p:nvSpPr>
          <p:cNvPr id="4" name="Содержимое 3"/>
          <p:cNvSpPr>
            <a:spLocks noGrp="1"/>
          </p:cNvSpPr>
          <p:nvPr>
            <p:ph sz="half" idx="2"/>
          </p:nvPr>
        </p:nvSpPr>
        <p:spPr>
          <a:xfrm>
            <a:off x="3500430" y="1600200"/>
            <a:ext cx="5186370" cy="4525963"/>
          </a:xfrm>
        </p:spPr>
        <p:txBody>
          <a:bodyPr>
            <a:noAutofit/>
          </a:bodyPr>
          <a:lstStyle/>
          <a:p>
            <a:pPr>
              <a:buNone/>
            </a:pPr>
            <a:r>
              <a:rPr lang="en-US" sz="1800" b="1" dirty="0" smtClean="0">
                <a:solidFill>
                  <a:srgbClr val="003300"/>
                </a:solidFill>
              </a:rPr>
              <a:t>          </a:t>
            </a:r>
            <a:r>
              <a:rPr lang="ru-RU" sz="1800" b="1" dirty="0" smtClean="0">
                <a:solidFill>
                  <a:srgbClr val="003300"/>
                </a:solidFill>
              </a:rPr>
              <a:t>Разнообразные </a:t>
            </a:r>
            <a:r>
              <a:rPr lang="ru-RU" sz="1800" b="1" dirty="0">
                <a:solidFill>
                  <a:srgbClr val="003300"/>
                </a:solidFill>
              </a:rPr>
              <a:t>и интересные игрушки можно изготовить из плодов шиповника и ягод рябины. Ценным качеством данного материала является доступность использования его в работе. Плоды шиповника и рябины легко накалываются, поэтому техника изготовления игрушек из этого материала несложная.</a:t>
            </a:r>
          </a:p>
          <a:p>
            <a:pPr>
              <a:buNone/>
            </a:pPr>
            <a:r>
              <a:rPr lang="en-US" sz="1800" b="1" dirty="0" smtClean="0">
                <a:solidFill>
                  <a:srgbClr val="003300"/>
                </a:solidFill>
              </a:rPr>
              <a:t>         </a:t>
            </a:r>
            <a:r>
              <a:rPr lang="ru-RU" sz="1800" b="1" dirty="0" smtClean="0">
                <a:solidFill>
                  <a:srgbClr val="003300"/>
                </a:solidFill>
              </a:rPr>
              <a:t>Работать </a:t>
            </a:r>
            <a:r>
              <a:rPr lang="ru-RU" sz="1800" b="1" dirty="0">
                <a:solidFill>
                  <a:srgbClr val="003300"/>
                </a:solidFill>
              </a:rPr>
              <a:t>с этим материалом лучше летом, т.к. свежие ягоды и плоды легко прокалываются сосновыми иглами, проволочками, спичками.</a:t>
            </a:r>
          </a:p>
          <a:p>
            <a:pPr>
              <a:buNone/>
            </a:pPr>
            <a:r>
              <a:rPr lang="en-US" sz="1800" b="1" dirty="0" smtClean="0">
                <a:solidFill>
                  <a:srgbClr val="003300"/>
                </a:solidFill>
              </a:rPr>
              <a:t>          </a:t>
            </a:r>
            <a:r>
              <a:rPr lang="ru-RU" sz="1800" b="1" dirty="0" smtClean="0">
                <a:solidFill>
                  <a:srgbClr val="003300"/>
                </a:solidFill>
              </a:rPr>
              <a:t>Для </a:t>
            </a:r>
            <a:r>
              <a:rPr lang="ru-RU" sz="1800" b="1" dirty="0">
                <a:solidFill>
                  <a:srgbClr val="003300"/>
                </a:solidFill>
              </a:rPr>
              <a:t>хранения ягоды непригодны, т.к. при высыхании они твердеют и теряют форму.</a:t>
            </a:r>
          </a:p>
          <a:p>
            <a:pPr>
              <a:buNone/>
            </a:pPr>
            <a:r>
              <a:rPr lang="en-US" sz="1800" b="1" dirty="0" smtClean="0">
                <a:solidFill>
                  <a:srgbClr val="003300"/>
                </a:solidFill>
              </a:rPr>
              <a:t>          </a:t>
            </a:r>
            <a:r>
              <a:rPr lang="ru-RU" sz="1800" b="1" dirty="0" smtClean="0">
                <a:solidFill>
                  <a:srgbClr val="003300"/>
                </a:solidFill>
              </a:rPr>
              <a:t>Из </a:t>
            </a:r>
            <a:r>
              <a:rPr lang="ru-RU" sz="1800" b="1" dirty="0">
                <a:solidFill>
                  <a:srgbClr val="003300"/>
                </a:solidFill>
              </a:rPr>
              <a:t>плодов шиповника и ягод рябины можно сделать различные игрушки: гномиков и маленьких человечков, собак и котят, осликов, яркие бусы и др.</a:t>
            </a:r>
          </a:p>
        </p:txBody>
      </p:sp>
      <p:pic>
        <p:nvPicPr>
          <p:cNvPr id="5122" name="Picture 2" descr="G:\ПережогинаЮлияАнатольевна\папка для Юли НЕ ТРОГАТЬ\Рабочий МАТЕРИАЛ по работе\природный материал\imgpreview (7).jpg"/>
          <p:cNvPicPr>
            <a:picLocks noGrp="1" noChangeAspect="1" noChangeArrowheads="1"/>
          </p:cNvPicPr>
          <p:nvPr>
            <p:ph sz="half" idx="1"/>
          </p:nvPr>
        </p:nvPicPr>
        <p:blipFill>
          <a:blip r:embed="rId2"/>
          <a:srcRect/>
          <a:stretch>
            <a:fillRect/>
          </a:stretch>
        </p:blipFill>
        <p:spPr bwMode="auto">
          <a:xfrm>
            <a:off x="428596" y="1928802"/>
            <a:ext cx="2765425" cy="1928826"/>
          </a:xfrm>
          <a:prstGeom prst="rect">
            <a:avLst/>
          </a:prstGeom>
          <a:ln>
            <a:noFill/>
          </a:ln>
          <a:effectLst>
            <a:softEdge rad="112500"/>
          </a:effectLst>
        </p:spPr>
      </p:pic>
      <p:pic>
        <p:nvPicPr>
          <p:cNvPr id="5123" name="Picture 3" descr="G:\ПережогинаЮлияАнатольевна\папка для Юли НЕ ТРОГАТЬ\Рабочий МАТЕРИАЛ по работе\природный материал\imgpreview (8).jpg"/>
          <p:cNvPicPr>
            <a:picLocks noChangeAspect="1" noChangeArrowheads="1"/>
          </p:cNvPicPr>
          <p:nvPr/>
        </p:nvPicPr>
        <p:blipFill>
          <a:blip r:embed="rId3"/>
          <a:srcRect/>
          <a:stretch>
            <a:fillRect/>
          </a:stretch>
        </p:blipFill>
        <p:spPr bwMode="auto">
          <a:xfrm>
            <a:off x="428596" y="4286256"/>
            <a:ext cx="2714644" cy="1857388"/>
          </a:xfrm>
          <a:prstGeom prst="rect">
            <a:avLst/>
          </a:prstGeom>
          <a:ln>
            <a:noFill/>
          </a:ln>
          <a:effectLst>
            <a:softEdge rad="112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8000" b="1" dirty="0" smtClean="0">
                <a:solidFill>
                  <a:srgbClr val="003300"/>
                </a:solidFill>
                <a:effectLst>
                  <a:outerShdw blurRad="38100" dist="38100" dir="2700000" algn="tl">
                    <a:srgbClr val="000000">
                      <a:alpha val="43137"/>
                    </a:srgbClr>
                  </a:outerShdw>
                </a:effectLst>
                <a:latin typeface="Arial Narrow" pitchFamily="34" charset="0"/>
              </a:rPr>
              <a:t>Желуди</a:t>
            </a:r>
            <a:r>
              <a:rPr lang="ru-RU" dirty="0"/>
              <a:t/>
            </a:r>
            <a:br>
              <a:rPr lang="ru-RU" dirty="0"/>
            </a:br>
            <a:endParaRPr lang="ru-RU" dirty="0"/>
          </a:p>
        </p:txBody>
      </p:sp>
      <p:sp>
        <p:nvSpPr>
          <p:cNvPr id="4" name="Содержимое 3"/>
          <p:cNvSpPr>
            <a:spLocks noGrp="1"/>
          </p:cNvSpPr>
          <p:nvPr>
            <p:ph sz="half" idx="2"/>
          </p:nvPr>
        </p:nvSpPr>
        <p:spPr>
          <a:xfrm>
            <a:off x="3571868" y="1600200"/>
            <a:ext cx="5114932" cy="4757758"/>
          </a:xfrm>
        </p:spPr>
        <p:txBody>
          <a:bodyPr>
            <a:normAutofit fontScale="40000" lnSpcReduction="20000"/>
          </a:bodyPr>
          <a:lstStyle/>
          <a:p>
            <a:pPr>
              <a:buNone/>
            </a:pPr>
            <a:r>
              <a:rPr lang="en-US" sz="3400" b="1" dirty="0" smtClean="0">
                <a:solidFill>
                  <a:srgbClr val="003300"/>
                </a:solidFill>
              </a:rPr>
              <a:t>              </a:t>
            </a:r>
            <a:r>
              <a:rPr lang="ru-RU" sz="3400" b="1" dirty="0" smtClean="0">
                <a:solidFill>
                  <a:srgbClr val="003300"/>
                </a:solidFill>
              </a:rPr>
              <a:t>Плоды </a:t>
            </a:r>
            <a:r>
              <a:rPr lang="ru-RU" sz="3400" b="1" dirty="0">
                <a:solidFill>
                  <a:srgbClr val="003300"/>
                </a:solidFill>
              </a:rPr>
              <a:t>дуба - желуди - бывают разной формы и величины. В одного конца они окружены сильно разросшейся чашечкой - плюской. Желуди созревают поздней осенью, в сентябре, октябре. Их рекомендуют собирать, когда они созрели и падают с дерева. Для изготовления игрушек из желудей их не следует собирать незрелыми или загнившими. Одновременно с желудями следует собирать и их чашечки (плюски), на которых они держатся. Плюски - очень хороший материал в дополнение к желудям, их часто используют для различных поделок. Желуди следует собирать разные по размерам и форме. В работе по изготовлению игрушек следует использовать свежие желуди, т.к. они дольше сохраняются и с ними легче работать (высохшие желуди легко раскалываются при обработке).</a:t>
            </a:r>
          </a:p>
          <a:p>
            <a:pPr>
              <a:buNone/>
            </a:pPr>
            <a:r>
              <a:rPr lang="en-US" sz="3400" b="1" dirty="0" smtClean="0">
                <a:solidFill>
                  <a:srgbClr val="003300"/>
                </a:solidFill>
              </a:rPr>
              <a:t>              </a:t>
            </a:r>
            <a:r>
              <a:rPr lang="ru-RU" sz="3400" b="1" dirty="0" smtClean="0">
                <a:solidFill>
                  <a:srgbClr val="003300"/>
                </a:solidFill>
              </a:rPr>
              <a:t>Желуди </a:t>
            </a:r>
            <a:r>
              <a:rPr lang="ru-RU" sz="3400" b="1" dirty="0">
                <a:solidFill>
                  <a:srgbClr val="003300"/>
                </a:solidFill>
              </a:rPr>
              <a:t>очень удобны для изготовления фигурок забавных человечков, животных, различных деталей к игрушкам их другого природного материала. Из продолговатых желудей делают жирафа, цаплю, лошадку, ослика, причем туловище можно смастерить их большого продолговатого желудя, а головку - из маленького, круглого. При изготовлении забавных человечков, имитирующих движения людей (для этого применяют веточки, палочки т.п.), плюски можно использовать в качестве шапочек для этих человечков.</a:t>
            </a:r>
          </a:p>
          <a:p>
            <a:endParaRPr lang="ru-RU" dirty="0"/>
          </a:p>
        </p:txBody>
      </p:sp>
      <p:pic>
        <p:nvPicPr>
          <p:cNvPr id="6146" name="Picture 2" descr="G:\ПережогинаЮлияАнатольевна\папка для Юли НЕ ТРОГАТЬ\Рабочий МАТЕРИАЛ по работе\природный материал\7czz1bddtbou2jm.jpg"/>
          <p:cNvPicPr>
            <a:picLocks noGrp="1" noChangeAspect="1" noChangeArrowheads="1"/>
          </p:cNvPicPr>
          <p:nvPr>
            <p:ph sz="half" idx="1"/>
          </p:nvPr>
        </p:nvPicPr>
        <p:blipFill>
          <a:blip r:embed="rId2"/>
          <a:srcRect/>
          <a:stretch>
            <a:fillRect/>
          </a:stretch>
        </p:blipFill>
        <p:spPr bwMode="auto">
          <a:xfrm>
            <a:off x="500034" y="1643050"/>
            <a:ext cx="2714644" cy="2000264"/>
          </a:xfrm>
          <a:prstGeom prst="rect">
            <a:avLst/>
          </a:prstGeom>
          <a:ln>
            <a:noFill/>
          </a:ln>
          <a:effectLst>
            <a:softEdge rad="112500"/>
          </a:effectLst>
        </p:spPr>
      </p:pic>
      <p:pic>
        <p:nvPicPr>
          <p:cNvPr id="6147" name="Picture 3" descr="G:\ПережогинаЮлияАнатольевна\папка для Юли НЕ ТРОГАТЬ\Рабочий МАТЕРИАЛ по работе\природный материал\1.jpg"/>
          <p:cNvPicPr>
            <a:picLocks noChangeAspect="1" noChangeArrowheads="1"/>
          </p:cNvPicPr>
          <p:nvPr/>
        </p:nvPicPr>
        <p:blipFill>
          <a:blip r:embed="rId3"/>
          <a:srcRect/>
          <a:stretch>
            <a:fillRect/>
          </a:stretch>
        </p:blipFill>
        <p:spPr bwMode="auto">
          <a:xfrm>
            <a:off x="500034" y="4214818"/>
            <a:ext cx="2690816" cy="2000264"/>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8000" b="1" dirty="0" smtClean="0">
                <a:solidFill>
                  <a:srgbClr val="003300"/>
                </a:solidFill>
                <a:effectLst>
                  <a:outerShdw blurRad="38100" dist="38100" dir="2700000" algn="tl">
                    <a:srgbClr val="000000">
                      <a:alpha val="43137"/>
                    </a:srgbClr>
                  </a:outerShdw>
                </a:effectLst>
                <a:latin typeface="Arial Narrow" pitchFamily="34" charset="0"/>
              </a:rPr>
              <a:t/>
            </a:r>
            <a:br>
              <a:rPr lang="en-US" sz="8000" b="1" dirty="0" smtClean="0">
                <a:solidFill>
                  <a:srgbClr val="003300"/>
                </a:solidFill>
                <a:effectLst>
                  <a:outerShdw blurRad="38100" dist="38100" dir="2700000" algn="tl">
                    <a:srgbClr val="000000">
                      <a:alpha val="43137"/>
                    </a:srgbClr>
                  </a:outerShdw>
                </a:effectLst>
                <a:latin typeface="Arial Narrow" pitchFamily="34" charset="0"/>
              </a:rPr>
            </a:br>
            <a:r>
              <a:rPr lang="ru-RU" sz="8000" b="1" dirty="0" smtClean="0">
                <a:solidFill>
                  <a:srgbClr val="003300"/>
                </a:solidFill>
                <a:effectLst>
                  <a:outerShdw blurRad="38100" dist="38100" dir="2700000" algn="tl">
                    <a:srgbClr val="000000">
                      <a:alpha val="43137"/>
                    </a:srgbClr>
                  </a:outerShdw>
                </a:effectLst>
                <a:latin typeface="Arial Narrow" pitchFamily="34" charset="0"/>
              </a:rPr>
              <a:t>Каштан</a:t>
            </a:r>
            <a:r>
              <a:rPr lang="ru-RU" dirty="0"/>
              <a:t/>
            </a:r>
            <a:br>
              <a:rPr lang="ru-RU" dirty="0"/>
            </a:br>
            <a:endParaRPr lang="ru-RU" dirty="0"/>
          </a:p>
        </p:txBody>
      </p:sp>
      <p:sp>
        <p:nvSpPr>
          <p:cNvPr id="4" name="Содержимое 3"/>
          <p:cNvSpPr>
            <a:spLocks noGrp="1"/>
          </p:cNvSpPr>
          <p:nvPr>
            <p:ph sz="half" idx="2"/>
          </p:nvPr>
        </p:nvSpPr>
        <p:spPr>
          <a:xfrm>
            <a:off x="3929058" y="1600200"/>
            <a:ext cx="4757742" cy="4525963"/>
          </a:xfrm>
        </p:spPr>
        <p:txBody>
          <a:bodyPr>
            <a:normAutofit fontScale="77500" lnSpcReduction="20000"/>
          </a:bodyPr>
          <a:lstStyle/>
          <a:p>
            <a:pPr>
              <a:buNone/>
            </a:pPr>
            <a:r>
              <a:rPr lang="en-US" b="1" dirty="0" smtClean="0">
                <a:solidFill>
                  <a:srgbClr val="003300"/>
                </a:solidFill>
              </a:rPr>
              <a:t>         </a:t>
            </a:r>
          </a:p>
          <a:p>
            <a:pPr>
              <a:buNone/>
            </a:pPr>
            <a:r>
              <a:rPr lang="en-US" b="1" dirty="0">
                <a:solidFill>
                  <a:srgbClr val="003300"/>
                </a:solidFill>
              </a:rPr>
              <a:t> </a:t>
            </a:r>
            <a:r>
              <a:rPr lang="en-US" b="1" dirty="0" smtClean="0">
                <a:solidFill>
                  <a:srgbClr val="003300"/>
                </a:solidFill>
              </a:rPr>
              <a:t>        </a:t>
            </a:r>
            <a:r>
              <a:rPr lang="ru-RU" b="1" dirty="0" smtClean="0">
                <a:solidFill>
                  <a:srgbClr val="003300"/>
                </a:solidFill>
              </a:rPr>
              <a:t>Плоды </a:t>
            </a:r>
            <a:r>
              <a:rPr lang="ru-RU" b="1" dirty="0">
                <a:solidFill>
                  <a:srgbClr val="003300"/>
                </a:solidFill>
              </a:rPr>
              <a:t>каштана являются хорошим материалом для изготовления простейших игрушек. Они имеют красивую блестящую поверхность и ярко-коричневую окраску. Оболочка свежего каштана тонкая, легко прокалывается шилом. Целые плоды каштана можно использовать для изготовления головы и туловища кукол. Хранить каштаны желательно в прохладном месте.</a:t>
            </a:r>
          </a:p>
          <a:p>
            <a:endParaRPr lang="ru-RU" dirty="0"/>
          </a:p>
        </p:txBody>
      </p:sp>
      <p:pic>
        <p:nvPicPr>
          <p:cNvPr id="7170" name="Picture 2" descr="G:\ПережогинаЮлияАнатольевна\папка для Юли НЕ ТРОГАТЬ\Рабочий МАТЕРИАЛ по работе\природный материал\imgpreview (6).jpg"/>
          <p:cNvPicPr>
            <a:picLocks noGrp="1" noChangeAspect="1" noChangeArrowheads="1"/>
          </p:cNvPicPr>
          <p:nvPr>
            <p:ph sz="half" idx="1"/>
          </p:nvPr>
        </p:nvPicPr>
        <p:blipFill>
          <a:blip r:embed="rId2"/>
          <a:srcRect/>
          <a:stretch>
            <a:fillRect/>
          </a:stretch>
        </p:blipFill>
        <p:spPr bwMode="auto">
          <a:xfrm>
            <a:off x="357158" y="2214554"/>
            <a:ext cx="3286148" cy="3286148"/>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TotalTime>
  <Words>1090</Words>
  <Application>Microsoft Office PowerPoint</Application>
  <PresentationFormat>Экран (4:3)</PresentationFormat>
  <Paragraphs>44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ПРИРОДНЫЕ МАТЕРИАЛЫ </vt:lpstr>
      <vt:lpstr>В ходе подготовки к занятиям по конструированию я организую с детьми экскурсии по сбору природного материала.  Учу  их собирать материал так,  чтобы не нанести ущерб природе. Какой именно природный материал можно собирать,  как его собирать и хранить, я вас ознакомлю.</vt:lpstr>
      <vt:lpstr> Шишки </vt:lpstr>
      <vt:lpstr> Хвоя </vt:lpstr>
      <vt:lpstr>Орехи </vt:lpstr>
      <vt:lpstr>Семена </vt:lpstr>
      <vt:lpstr>Шиповник, рябина </vt:lpstr>
      <vt:lpstr>Желуди </vt:lpstr>
      <vt:lpstr> Каштан </vt:lpstr>
      <vt:lpstr>Листья</vt:lpstr>
      <vt:lpstr>Птичьи перья </vt:lpstr>
      <vt:lpstr>Ракушки </vt:lpstr>
      <vt:lpstr>Спасибо за внимание!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МБОУ ЦО №20</cp:lastModifiedBy>
  <cp:revision>14</cp:revision>
  <dcterms:modified xsi:type="dcterms:W3CDTF">2022-03-31T06:51:59Z</dcterms:modified>
</cp:coreProperties>
</file>