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3" r:id="rId5"/>
    <p:sldId id="264" r:id="rId6"/>
    <p:sldId id="265" r:id="rId7"/>
    <p:sldId id="271" r:id="rId8"/>
    <p:sldId id="266" r:id="rId9"/>
    <p:sldId id="267" r:id="rId10"/>
    <p:sldId id="270" r:id="rId11"/>
    <p:sldId id="268" r:id="rId12"/>
    <p:sldId id="269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CC0000"/>
    <a:srgbClr val="CC33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07.07.2019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07.07.2019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07.07.2019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07.07.2019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07.07.2019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07.07.2019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07.07.2019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07.07.2019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07.07.2019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07.07.2019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07.07.2019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07.07.2019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7" Type="http://schemas.openxmlformats.org/officeDocument/2006/relationships/image" Target="../media/image1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Users\User\Downloads\61b3fd06c48f1619024eb73f0bd7930a53a212df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000" dirty="0" smtClean="0">
                <a:cs typeface="FrankRuehl" pitchFamily="34" charset="-79"/>
              </a:rPr>
              <a:t>  </a:t>
            </a:r>
            <a:br>
              <a:rPr lang="ru-RU" sz="2000" dirty="0" smtClean="0">
                <a:cs typeface="FrankRuehl" pitchFamily="34" charset="-79"/>
              </a:rPr>
            </a:br>
            <a:r>
              <a:rPr lang="ru-RU" sz="2000" dirty="0" smtClean="0">
                <a:cs typeface="FrankRuehl" pitchFamily="34" charset="-79"/>
              </a:rPr>
              <a:t>        </a:t>
            </a:r>
            <a:r>
              <a:rPr lang="ru-RU" sz="2000" dirty="0" err="1" smtClean="0">
                <a:solidFill>
                  <a:srgbClr val="FF3300"/>
                </a:solidFill>
                <a:cs typeface="FrankRuehl" pitchFamily="34" charset="-79"/>
              </a:rPr>
              <a:t>ПоДготовила</a:t>
            </a:r>
            <a:r>
              <a:rPr lang="ru-RU" sz="2000" dirty="0" smtClean="0">
                <a:solidFill>
                  <a:srgbClr val="FF3300"/>
                </a:solidFill>
                <a:cs typeface="FrankRuehl" pitchFamily="34" charset="-79"/>
              </a:rPr>
              <a:t> : воспитатель </a:t>
            </a:r>
            <a:r>
              <a:rPr lang="ru-RU" sz="2000" dirty="0" err="1" smtClean="0">
                <a:solidFill>
                  <a:srgbClr val="FF3300"/>
                </a:solidFill>
                <a:cs typeface="FrankRuehl" pitchFamily="34" charset="-79"/>
              </a:rPr>
              <a:t>мбдоу</a:t>
            </a:r>
            <a:r>
              <a:rPr lang="ru-RU" sz="2000" dirty="0" smtClean="0">
                <a:solidFill>
                  <a:srgbClr val="FF3300"/>
                </a:solidFill>
                <a:cs typeface="FrankRuehl" pitchFamily="34" charset="-79"/>
              </a:rPr>
              <a:t> № 18 « радуга»</a:t>
            </a:r>
            <a:br>
              <a:rPr lang="ru-RU" sz="2000" dirty="0" smtClean="0">
                <a:solidFill>
                  <a:srgbClr val="FF3300"/>
                </a:solidFill>
                <a:cs typeface="FrankRuehl" pitchFamily="34" charset="-79"/>
              </a:rPr>
            </a:br>
            <a:r>
              <a:rPr lang="ru-RU" sz="2000" dirty="0" smtClean="0">
                <a:solidFill>
                  <a:srgbClr val="FF3300"/>
                </a:solidFill>
                <a:cs typeface="FrankRuehl" pitchFamily="34" charset="-79"/>
              </a:rPr>
              <a:t>                  города </a:t>
            </a:r>
            <a:r>
              <a:rPr lang="ru-RU" sz="2000" dirty="0" err="1" smtClean="0">
                <a:solidFill>
                  <a:srgbClr val="FF3300"/>
                </a:solidFill>
                <a:cs typeface="FrankRuehl" pitchFamily="34" charset="-79"/>
              </a:rPr>
              <a:t>тихорецка</a:t>
            </a:r>
            <a:r>
              <a:rPr lang="ru-RU" sz="2000" dirty="0" smtClean="0">
                <a:solidFill>
                  <a:srgbClr val="FF3300"/>
                </a:solidFill>
                <a:cs typeface="FrankRuehl" pitchFamily="34" charset="-79"/>
              </a:rPr>
              <a:t>  </a:t>
            </a:r>
            <a:r>
              <a:rPr lang="ru-RU" sz="2000" dirty="0" err="1" smtClean="0">
                <a:solidFill>
                  <a:srgbClr val="FF3300"/>
                </a:solidFill>
                <a:cs typeface="FrankRuehl" pitchFamily="34" charset="-79"/>
              </a:rPr>
              <a:t>пилюгина</a:t>
            </a:r>
            <a:r>
              <a:rPr lang="ru-RU" sz="2000" dirty="0" smtClean="0">
                <a:solidFill>
                  <a:srgbClr val="FF3300"/>
                </a:solidFill>
                <a:cs typeface="FrankRuehl" pitchFamily="34" charset="-79"/>
              </a:rPr>
              <a:t> т.а.</a:t>
            </a:r>
            <a:endParaRPr lang="ru-RU" sz="2000" dirty="0">
              <a:solidFill>
                <a:srgbClr val="FF3300"/>
              </a:solidFill>
              <a:cs typeface="FrankRuehl" pitchFamily="34" charset="-79"/>
            </a:endParaRPr>
          </a:p>
        </p:txBody>
      </p:sp>
      <p:sp>
        <p:nvSpPr>
          <p:cNvPr id="7" name="Текст 6"/>
          <p:cNvSpPr>
            <a:spLocks noGrp="1"/>
          </p:cNvSpPr>
          <p:nvPr>
            <p:ph type="body" idx="1"/>
          </p:nvPr>
        </p:nvSpPr>
        <p:spPr>
          <a:xfrm>
            <a:off x="285720" y="2906713"/>
            <a:ext cx="8208993" cy="1500187"/>
          </a:xfrm>
        </p:spPr>
        <p:txBody>
          <a:bodyPr>
            <a:noAutofit/>
          </a:bodyPr>
          <a:lstStyle/>
          <a:p>
            <a:pPr algn="ctr"/>
            <a:r>
              <a:rPr lang="ru-RU" sz="6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</a:t>
            </a:r>
            <a:r>
              <a:rPr lang="ru-RU" sz="6600" b="1" dirty="0" smtClean="0">
                <a:ln w="1905"/>
                <a:solidFill>
                  <a:srgbClr val="FF33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Лето прекрасное -   </a:t>
            </a:r>
          </a:p>
          <a:p>
            <a:pPr algn="ctr"/>
            <a:r>
              <a:rPr lang="ru-RU" sz="6600" b="1" dirty="0" smtClean="0">
                <a:ln w="1905"/>
                <a:solidFill>
                  <a:srgbClr val="FF33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 лето опасное </a:t>
            </a:r>
            <a:endParaRPr lang="ru-RU" sz="6600" dirty="0">
              <a:solidFill>
                <a:srgbClr val="FF33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361555" y="2967335"/>
            <a:ext cx="1847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ru-RU" sz="5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C:\Users\User\Downloads\61b3fd06c48f1619024eb73f0bd7930a53a212df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CC0000"/>
                </a:solidFill>
              </a:rPr>
              <a:t>Очень опасно!</a:t>
            </a:r>
            <a:endParaRPr lang="ru-RU" b="1" i="1" dirty="0">
              <a:solidFill>
                <a:srgbClr val="CC0000"/>
              </a:solidFill>
            </a:endParaRPr>
          </a:p>
        </p:txBody>
      </p:sp>
      <p:pic>
        <p:nvPicPr>
          <p:cNvPr id="4" name="Picture 3" descr="C:\Users\User\Downloads\0003-003-Piljuli-i-tabletki-tajkom-nelzja-glotat.jpg"/>
          <p:cNvPicPr>
            <a:picLocks noChangeAspect="1" noChangeArrowheads="1"/>
          </p:cNvPicPr>
          <p:nvPr/>
        </p:nvPicPr>
        <p:blipFill>
          <a:blip r:embed="rId3"/>
          <a:srcRect l="14844" t="7291" r="11718" b="27083"/>
          <a:stretch>
            <a:fillRect/>
          </a:stretch>
        </p:blipFill>
        <p:spPr bwMode="auto">
          <a:xfrm>
            <a:off x="428596" y="1643050"/>
            <a:ext cx="3071834" cy="2444929"/>
          </a:xfrm>
          <a:prstGeom prst="rect">
            <a:avLst/>
          </a:prstGeom>
          <a:noFill/>
        </p:spPr>
      </p:pic>
      <p:pic>
        <p:nvPicPr>
          <p:cNvPr id="4098" name="Picture 2" descr="C:\Users\User\Downloads\0011-012-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929190" y="1714488"/>
            <a:ext cx="3089574" cy="2357454"/>
          </a:xfrm>
          <a:prstGeom prst="rect">
            <a:avLst/>
          </a:prstGeom>
          <a:noFill/>
        </p:spPr>
      </p:pic>
      <p:pic>
        <p:nvPicPr>
          <p:cNvPr id="6" name="Picture 2" descr="C:\Users\User\Downloads\img9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285984" y="4214818"/>
            <a:ext cx="3802175" cy="229078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C:\Users\User\Downloads\61b3fd06c48f1619024eb73f0bd7930a53a212df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CC0000"/>
                </a:solidFill>
              </a:rPr>
              <a:t>Будь внимателен и осторожен!</a:t>
            </a:r>
            <a:endParaRPr lang="ru-RU" b="1" i="1" dirty="0">
              <a:solidFill>
                <a:srgbClr val="CC0000"/>
              </a:solidFill>
            </a:endParaRPr>
          </a:p>
        </p:txBody>
      </p:sp>
      <p:pic>
        <p:nvPicPr>
          <p:cNvPr id="2050" name="Picture 2" descr="C:\Users\User\Downloads\image-12.jpg"/>
          <p:cNvPicPr>
            <a:picLocks noChangeAspect="1" noChangeArrowheads="1"/>
          </p:cNvPicPr>
          <p:nvPr/>
        </p:nvPicPr>
        <p:blipFill>
          <a:blip r:embed="rId3"/>
          <a:srcRect l="21874" t="30556" r="20833" b="12500"/>
          <a:stretch>
            <a:fillRect/>
          </a:stretch>
        </p:blipFill>
        <p:spPr bwMode="auto">
          <a:xfrm>
            <a:off x="214282" y="1214422"/>
            <a:ext cx="3737427" cy="2786082"/>
          </a:xfrm>
          <a:prstGeom prst="rect">
            <a:avLst/>
          </a:prstGeom>
          <a:noFill/>
        </p:spPr>
      </p:pic>
      <p:pic>
        <p:nvPicPr>
          <p:cNvPr id="2051" name="Picture 3" descr="C:\Users\User\Downloads\img8.jpg"/>
          <p:cNvPicPr>
            <a:picLocks noChangeAspect="1" noChangeArrowheads="1"/>
          </p:cNvPicPr>
          <p:nvPr/>
        </p:nvPicPr>
        <p:blipFill>
          <a:blip r:embed="rId4"/>
          <a:srcRect l="24218" t="27083" r="24219" b="11458"/>
          <a:stretch>
            <a:fillRect/>
          </a:stretch>
        </p:blipFill>
        <p:spPr bwMode="auto">
          <a:xfrm>
            <a:off x="4572000" y="1214422"/>
            <a:ext cx="3643338" cy="2714644"/>
          </a:xfrm>
          <a:prstGeom prst="rect">
            <a:avLst/>
          </a:prstGeom>
          <a:noFill/>
        </p:spPr>
      </p:pic>
      <p:pic>
        <p:nvPicPr>
          <p:cNvPr id="2052" name="Picture 4" descr="C:\Users\User\Downloads\0004-004-Pravila-bezopasnogo-povedenija.jpg"/>
          <p:cNvPicPr>
            <a:picLocks noChangeAspect="1" noChangeArrowheads="1"/>
          </p:cNvPicPr>
          <p:nvPr/>
        </p:nvPicPr>
        <p:blipFill>
          <a:blip r:embed="rId5"/>
          <a:srcRect l="13281" t="4166" r="10156" b="7291"/>
          <a:stretch>
            <a:fillRect/>
          </a:stretch>
        </p:blipFill>
        <p:spPr bwMode="auto">
          <a:xfrm>
            <a:off x="2571736" y="4071942"/>
            <a:ext cx="3643338" cy="264320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C:\Users\User\Downloads\61b3fd06c48f1619024eb73f0bd7930a53a212df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CC0000"/>
                </a:solidFill>
              </a:rPr>
              <a:t>Чтобы быть здоровым</a:t>
            </a:r>
            <a:endParaRPr lang="ru-RU" b="1" i="1" dirty="0">
              <a:solidFill>
                <a:srgbClr val="CC0000"/>
              </a:solidFill>
            </a:endParaRPr>
          </a:p>
        </p:txBody>
      </p:sp>
      <p:pic>
        <p:nvPicPr>
          <p:cNvPr id="3075" name="Picture 3" descr="C:\Users\User\Downloads\img7.jpg"/>
          <p:cNvPicPr>
            <a:picLocks noChangeAspect="1" noChangeArrowheads="1"/>
          </p:cNvPicPr>
          <p:nvPr/>
        </p:nvPicPr>
        <p:blipFill>
          <a:blip r:embed="rId3"/>
          <a:srcRect l="42187" t="4166" r="6250" b="10416"/>
          <a:stretch>
            <a:fillRect/>
          </a:stretch>
        </p:blipFill>
        <p:spPr bwMode="auto">
          <a:xfrm>
            <a:off x="6072198" y="1500174"/>
            <a:ext cx="2127940" cy="2500330"/>
          </a:xfrm>
          <a:prstGeom prst="rect">
            <a:avLst/>
          </a:prstGeom>
          <a:noFill/>
        </p:spPr>
      </p:pic>
      <p:pic>
        <p:nvPicPr>
          <p:cNvPr id="3076" name="Picture 4" descr="C:\Users\User\Downloads\ruki1.jpg"/>
          <p:cNvPicPr>
            <a:picLocks noChangeAspect="1" noChangeArrowheads="1"/>
          </p:cNvPicPr>
          <p:nvPr/>
        </p:nvPicPr>
        <p:blipFill>
          <a:blip r:embed="rId4"/>
          <a:srcRect l="3717" t="5660" r="47955" b="5660"/>
          <a:stretch>
            <a:fillRect/>
          </a:stretch>
        </p:blipFill>
        <p:spPr bwMode="auto">
          <a:xfrm>
            <a:off x="785786" y="1500174"/>
            <a:ext cx="2214578" cy="2602129"/>
          </a:xfrm>
          <a:prstGeom prst="rect">
            <a:avLst/>
          </a:prstGeom>
          <a:noFill/>
        </p:spPr>
      </p:pic>
      <p:pic>
        <p:nvPicPr>
          <p:cNvPr id="3078" name="Picture 6" descr="C:\Users\User\Downloads\img34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786050" y="4143380"/>
            <a:ext cx="3319465" cy="24226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C:\Users\User\Downloads\61b3fd06c48f1619024eb73f0bd7930a53a212df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CC0000"/>
                </a:solidFill>
              </a:rPr>
              <a:t>Лето - прекрасная пора!</a:t>
            </a:r>
            <a:endParaRPr lang="ru-RU" b="1" i="1" dirty="0">
              <a:solidFill>
                <a:srgbClr val="CC0000"/>
              </a:solidFill>
            </a:endParaRPr>
          </a:p>
        </p:txBody>
      </p:sp>
      <p:pic>
        <p:nvPicPr>
          <p:cNvPr id="3076" name="Picture 4" descr="C:\Users\User\Downloads\hello_html_128781f8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4071942"/>
            <a:ext cx="3000396" cy="2493278"/>
          </a:xfrm>
          <a:prstGeom prst="rect">
            <a:avLst/>
          </a:prstGeom>
          <a:noFill/>
        </p:spPr>
      </p:pic>
      <p:pic>
        <p:nvPicPr>
          <p:cNvPr id="3077" name="Picture 5" descr="C:\Users\User\Downloads\0_da813_f42d4b8b_orig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0" y="1000108"/>
            <a:ext cx="3071834" cy="301565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078" name="Picture 6" descr="C:\Users\User\Downloads\12329132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flipH="1">
            <a:off x="3143240" y="3286124"/>
            <a:ext cx="4071966" cy="3571876"/>
          </a:xfrm>
          <a:prstGeom prst="rect">
            <a:avLst/>
          </a:prstGeom>
          <a:noFill/>
        </p:spPr>
      </p:pic>
      <p:pic>
        <p:nvPicPr>
          <p:cNvPr id="3079" name="Picture 7" descr="C:\Users\User\Downloads\122738168_18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384824" y="1000108"/>
            <a:ext cx="2759176" cy="27512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User\Downloads\61b3fd06c48f1619024eb73f0bd7930a53a212df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CC0000"/>
                </a:solidFill>
              </a:rPr>
              <a:t>Лето - опасная пора !</a:t>
            </a:r>
            <a:endParaRPr lang="ru-RU" b="1" i="1" dirty="0">
              <a:solidFill>
                <a:srgbClr val="CC0000"/>
              </a:solidFill>
            </a:endParaRPr>
          </a:p>
        </p:txBody>
      </p:sp>
      <p:pic>
        <p:nvPicPr>
          <p:cNvPr id="4100" name="Picture 4" descr="C:\Users\User\Downloads\8329057-illustration-of-a-kid-with-a-bandaged-knee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20786170">
            <a:off x="532162" y="1755511"/>
            <a:ext cx="2367252" cy="299231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101" name="Picture 5" descr="C:\Users\User\Downloads\5873191_stock-vector-injured-boy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485317">
            <a:off x="6195941" y="1725939"/>
            <a:ext cx="2401810" cy="294415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102" name="Picture 6" descr="C:\Users\User\Downloads\22ce04ccf4588a7d06451d098b9ae7a6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571868" y="4357694"/>
            <a:ext cx="2357454" cy="221501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103" name="Picture 7" descr="C:\Users\User\Downloads\0009-008-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714744" y="1357298"/>
            <a:ext cx="2071702" cy="278605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C:\Users\User\Downloads\61b3fd06c48f1619024eb73f0bd7930a53a212df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CC0000"/>
                </a:solidFill>
              </a:rPr>
              <a:t>Строго соблюдайте правила дорожного движения !</a:t>
            </a:r>
            <a:endParaRPr lang="ru-RU" b="1" i="1" dirty="0">
              <a:solidFill>
                <a:srgbClr val="CC0000"/>
              </a:solidFill>
            </a:endParaRPr>
          </a:p>
        </p:txBody>
      </p:sp>
      <p:pic>
        <p:nvPicPr>
          <p:cNvPr id="5122" name="Picture 2" descr="C:\Users\User\Downloads\s12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4214818"/>
            <a:ext cx="2679941" cy="24530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123" name="Picture 3" descr="C:\Users\User\Downloads\kartinki-pro-pdd-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20" y="1500174"/>
            <a:ext cx="2571768" cy="24560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124" name="Picture 4" descr="C:\Users\User\Downloads\s1200 (1)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286116" y="2571744"/>
            <a:ext cx="2463155" cy="24288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125" name="Picture 5" descr="C:\Users\User\Downloads\2900ba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flipH="1">
            <a:off x="6143636" y="1571612"/>
            <a:ext cx="2643206" cy="24288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126" name="Picture 6" descr="C:\Users\User\Downloads\maxresdefault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flipH="1">
            <a:off x="6143636" y="4286256"/>
            <a:ext cx="2643206" cy="24267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cxnSp>
        <p:nvCxnSpPr>
          <p:cNvPr id="10" name="Прямая соединительная линия 9"/>
          <p:cNvCxnSpPr/>
          <p:nvPr/>
        </p:nvCxnSpPr>
        <p:spPr>
          <a:xfrm rot="5400000">
            <a:off x="321439" y="1464455"/>
            <a:ext cx="2571768" cy="2500330"/>
          </a:xfrm>
          <a:prstGeom prst="line">
            <a:avLst/>
          </a:prstGeom>
          <a:ln w="76200">
            <a:solidFill>
              <a:srgbClr val="FF33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rot="10800000" flipV="1">
            <a:off x="357158" y="4143380"/>
            <a:ext cx="2571768" cy="2500330"/>
          </a:xfrm>
          <a:prstGeom prst="line">
            <a:avLst/>
          </a:prstGeom>
          <a:ln w="76200">
            <a:solidFill>
              <a:srgbClr val="FF33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rot="5400000">
            <a:off x="3214678" y="2571744"/>
            <a:ext cx="2571768" cy="2571768"/>
          </a:xfrm>
          <a:prstGeom prst="line">
            <a:avLst/>
          </a:prstGeom>
          <a:ln w="76200">
            <a:solidFill>
              <a:srgbClr val="FF33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214282" y="1428736"/>
            <a:ext cx="2857520" cy="2643206"/>
          </a:xfrm>
          <a:prstGeom prst="line">
            <a:avLst/>
          </a:prstGeom>
          <a:ln w="76200">
            <a:solidFill>
              <a:srgbClr val="FF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>
            <a:off x="3214678" y="2571744"/>
            <a:ext cx="2571768" cy="2500330"/>
          </a:xfrm>
          <a:prstGeom prst="line">
            <a:avLst/>
          </a:prstGeom>
          <a:ln w="76200">
            <a:solidFill>
              <a:srgbClr val="FF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285720" y="4214818"/>
            <a:ext cx="2643206" cy="2357430"/>
          </a:xfrm>
          <a:prstGeom prst="line">
            <a:avLst/>
          </a:prstGeom>
          <a:ln w="76200">
            <a:solidFill>
              <a:srgbClr val="FF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C:\Users\User\Downloads\61b3fd06c48f1619024eb73f0bd7930a53a212df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CC0000"/>
                </a:solidFill>
              </a:rPr>
              <a:t>Не играйте с огнем</a:t>
            </a:r>
            <a:endParaRPr lang="ru-RU" b="1" i="1" dirty="0">
              <a:solidFill>
                <a:srgbClr val="CC0000"/>
              </a:solidFill>
            </a:endParaRPr>
          </a:p>
        </p:txBody>
      </p:sp>
      <p:pic>
        <p:nvPicPr>
          <p:cNvPr id="1026" name="Picture 2" descr="C:\Users\User\Downloads\pic (102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1500174"/>
            <a:ext cx="2560184" cy="2428892"/>
          </a:xfrm>
          <a:prstGeom prst="rect">
            <a:avLst/>
          </a:prstGeom>
          <a:noFill/>
        </p:spPr>
      </p:pic>
      <p:pic>
        <p:nvPicPr>
          <p:cNvPr id="1027" name="Picture 3" descr="C:\Users\User\Downloads\памятка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188065" y="1500174"/>
            <a:ext cx="2455901" cy="2571768"/>
          </a:xfrm>
          <a:prstGeom prst="rect">
            <a:avLst/>
          </a:prstGeom>
          <a:noFill/>
        </p:spPr>
      </p:pic>
      <p:pic>
        <p:nvPicPr>
          <p:cNvPr id="1028" name="Picture 4" descr="C:\Users\User\Downloads\stixi-dlya-detej-pravila-pozharnoj-bezopasnosti-2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214678" y="3429000"/>
            <a:ext cx="2643206" cy="2745513"/>
          </a:xfrm>
          <a:prstGeom prst="rect">
            <a:avLst/>
          </a:prstGeom>
          <a:noFill/>
        </p:spPr>
      </p:pic>
      <p:cxnSp>
        <p:nvCxnSpPr>
          <p:cNvPr id="7" name="Прямая соединительная линия 6"/>
          <p:cNvCxnSpPr/>
          <p:nvPr/>
        </p:nvCxnSpPr>
        <p:spPr>
          <a:xfrm rot="10800000" flipV="1">
            <a:off x="357158" y="1500174"/>
            <a:ext cx="2571768" cy="2500330"/>
          </a:xfrm>
          <a:prstGeom prst="line">
            <a:avLst/>
          </a:prstGeom>
          <a:ln w="76200">
            <a:solidFill>
              <a:srgbClr val="FF33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rot="5400000">
            <a:off x="6179355" y="1393017"/>
            <a:ext cx="2571768" cy="2500330"/>
          </a:xfrm>
          <a:prstGeom prst="line">
            <a:avLst/>
          </a:prstGeom>
          <a:ln w="76200">
            <a:solidFill>
              <a:srgbClr val="FF33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5400000">
            <a:off x="3071802" y="3500438"/>
            <a:ext cx="2714644" cy="2571768"/>
          </a:xfrm>
          <a:prstGeom prst="line">
            <a:avLst/>
          </a:prstGeom>
          <a:ln w="76200">
            <a:solidFill>
              <a:srgbClr val="FF33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285720" y="1500174"/>
            <a:ext cx="2714644" cy="2500330"/>
          </a:xfrm>
          <a:prstGeom prst="line">
            <a:avLst/>
          </a:prstGeom>
          <a:ln w="76200">
            <a:solidFill>
              <a:srgbClr val="FF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rot="16200000" flipH="1">
            <a:off x="3178959" y="3464719"/>
            <a:ext cx="2786082" cy="2714644"/>
          </a:xfrm>
          <a:prstGeom prst="line">
            <a:avLst/>
          </a:prstGeom>
          <a:ln w="76200">
            <a:solidFill>
              <a:srgbClr val="FF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 rot="16200000" flipH="1">
            <a:off x="6072198" y="1428736"/>
            <a:ext cx="2571768" cy="2571768"/>
          </a:xfrm>
          <a:prstGeom prst="line">
            <a:avLst/>
          </a:prstGeom>
          <a:ln w="76200">
            <a:solidFill>
              <a:srgbClr val="FF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C:\Users\User\Downloads\61b3fd06c48f1619024eb73f0bd7930a53a212df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CC0000"/>
                </a:solidFill>
              </a:rPr>
              <a:t>Опасные грибы и ягоды</a:t>
            </a:r>
            <a:endParaRPr lang="ru-RU" b="1" i="1" dirty="0">
              <a:solidFill>
                <a:srgbClr val="CC0000"/>
              </a:solidFill>
            </a:endParaRPr>
          </a:p>
        </p:txBody>
      </p:sp>
      <p:pic>
        <p:nvPicPr>
          <p:cNvPr id="2050" name="Picture 2" descr="C:\Users\User\Downloads\103-2-1-kartinki-dlya-detej-po-bezopasnosti-e143954520677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2214554"/>
            <a:ext cx="3714776" cy="2428892"/>
          </a:xfrm>
          <a:prstGeom prst="rect">
            <a:avLst/>
          </a:prstGeom>
          <a:noFill/>
        </p:spPr>
      </p:pic>
      <p:pic>
        <p:nvPicPr>
          <p:cNvPr id="2051" name="Picture 3" descr="C:\Users\User\Downloads\1122784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43393" y="4170168"/>
            <a:ext cx="3957665" cy="2473541"/>
          </a:xfrm>
          <a:prstGeom prst="rect">
            <a:avLst/>
          </a:prstGeom>
          <a:noFill/>
        </p:spPr>
      </p:pic>
      <p:cxnSp>
        <p:nvCxnSpPr>
          <p:cNvPr id="6" name="Прямая соединительная линия 5"/>
          <p:cNvCxnSpPr/>
          <p:nvPr/>
        </p:nvCxnSpPr>
        <p:spPr>
          <a:xfrm>
            <a:off x="500034" y="2285992"/>
            <a:ext cx="3714776" cy="2357454"/>
          </a:xfrm>
          <a:prstGeom prst="line">
            <a:avLst/>
          </a:prstGeom>
          <a:ln w="76200">
            <a:solidFill>
              <a:srgbClr val="FF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4572000" y="4143380"/>
            <a:ext cx="3929090" cy="2500330"/>
          </a:xfrm>
          <a:prstGeom prst="line">
            <a:avLst/>
          </a:prstGeom>
          <a:ln w="76200">
            <a:solidFill>
              <a:srgbClr val="FF3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rot="10800000" flipV="1">
            <a:off x="500034" y="2214554"/>
            <a:ext cx="3714776" cy="2500330"/>
          </a:xfrm>
          <a:prstGeom prst="line">
            <a:avLst/>
          </a:prstGeom>
          <a:ln w="76200">
            <a:solidFill>
              <a:srgbClr val="FF33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rot="10800000" flipV="1">
            <a:off x="4500562" y="4214818"/>
            <a:ext cx="4000528" cy="2500330"/>
          </a:xfrm>
          <a:prstGeom prst="line">
            <a:avLst/>
          </a:prstGeom>
          <a:ln w="76200">
            <a:solidFill>
              <a:srgbClr val="FF33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C:\Users\User\Downloads\61b3fd06c48f1619024eb73f0bd7930a53a212df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CC0000"/>
                </a:solidFill>
              </a:rPr>
              <a:t>Опасности на улице</a:t>
            </a:r>
            <a:endParaRPr lang="ru-RU" b="1" i="1" dirty="0">
              <a:solidFill>
                <a:srgbClr val="CC0000"/>
              </a:solidFill>
            </a:endParaRPr>
          </a:p>
        </p:txBody>
      </p:sp>
      <p:pic>
        <p:nvPicPr>
          <p:cNvPr id="6145" name="Picture 1" descr="C:\Users\User\Downloads\5c728f4753ce696366195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1357298"/>
            <a:ext cx="3628987" cy="2584749"/>
          </a:xfrm>
          <a:prstGeom prst="rect">
            <a:avLst/>
          </a:prstGeom>
          <a:noFill/>
        </p:spPr>
      </p:pic>
      <p:pic>
        <p:nvPicPr>
          <p:cNvPr id="6" name="Picture 2" descr="C:\Users\User\Downloads\img6 (1).jpg"/>
          <p:cNvPicPr>
            <a:picLocks noChangeAspect="1" noChangeArrowheads="1"/>
          </p:cNvPicPr>
          <p:nvPr/>
        </p:nvPicPr>
        <p:blipFill>
          <a:blip r:embed="rId4"/>
          <a:srcRect l="14844" t="4166" r="15625" b="4166"/>
          <a:stretch>
            <a:fillRect/>
          </a:stretch>
        </p:blipFill>
        <p:spPr bwMode="auto">
          <a:xfrm>
            <a:off x="5072066" y="1428736"/>
            <a:ext cx="3643338" cy="2571768"/>
          </a:xfrm>
          <a:prstGeom prst="rect">
            <a:avLst/>
          </a:prstGeom>
          <a:noFill/>
        </p:spPr>
      </p:pic>
      <p:pic>
        <p:nvPicPr>
          <p:cNvPr id="6146" name="Picture 2" descr="C:\Users\User\Downloads\14bez.jpg"/>
          <p:cNvPicPr>
            <a:picLocks noChangeAspect="1" noChangeArrowheads="1"/>
          </p:cNvPicPr>
          <p:nvPr/>
        </p:nvPicPr>
        <p:blipFill>
          <a:blip r:embed="rId5" cstate="print"/>
          <a:srcRect l="3713" t="4298" r="2462" b="5533"/>
          <a:stretch>
            <a:fillRect/>
          </a:stretch>
        </p:blipFill>
        <p:spPr bwMode="auto">
          <a:xfrm>
            <a:off x="2428860" y="4071942"/>
            <a:ext cx="3643338" cy="264320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C:\Users\User\Downloads\61b3fd06c48f1619024eb73f0bd7930a53a212df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CC0000"/>
                </a:solidFill>
              </a:rPr>
              <a:t>Не разговаривай и не открывай дверь  посторонним людям</a:t>
            </a:r>
            <a:endParaRPr lang="ru-RU" b="1" i="1" dirty="0">
              <a:solidFill>
                <a:srgbClr val="CC0000"/>
              </a:solidFill>
            </a:endParaRPr>
          </a:p>
        </p:txBody>
      </p:sp>
      <p:pic>
        <p:nvPicPr>
          <p:cNvPr id="3075" name="Picture 3" descr="C:\Users\User\Downloads\plakaty5_page_0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2976" y="1643050"/>
            <a:ext cx="2286016" cy="2407206"/>
          </a:xfrm>
          <a:prstGeom prst="rect">
            <a:avLst/>
          </a:prstGeom>
          <a:noFill/>
        </p:spPr>
      </p:pic>
      <p:pic>
        <p:nvPicPr>
          <p:cNvPr id="3076" name="Picture 4" descr="C:\Users\User\Downloads\img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628" y="1785926"/>
            <a:ext cx="2214578" cy="2334285"/>
          </a:xfrm>
          <a:prstGeom prst="rect">
            <a:avLst/>
          </a:prstGeom>
          <a:noFill/>
        </p:spPr>
      </p:pic>
      <p:pic>
        <p:nvPicPr>
          <p:cNvPr id="3077" name="Picture 5" descr="C:\Users\User\Downloads\0023-017-Neznakomets.jpg"/>
          <p:cNvPicPr>
            <a:picLocks noChangeAspect="1" noChangeArrowheads="1"/>
          </p:cNvPicPr>
          <p:nvPr/>
        </p:nvPicPr>
        <p:blipFill>
          <a:blip r:embed="rId5" cstate="print"/>
          <a:srcRect b="7765"/>
          <a:stretch>
            <a:fillRect/>
          </a:stretch>
        </p:blipFill>
        <p:spPr bwMode="auto">
          <a:xfrm>
            <a:off x="2214546" y="4357694"/>
            <a:ext cx="3611357" cy="22754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C:\Users\User\Downloads\61b3fd06c48f1619024eb73f0bd7930a53a212df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CC0000"/>
                </a:solidFill>
              </a:rPr>
              <a:t>Как вести себя дома</a:t>
            </a:r>
            <a:endParaRPr lang="ru-RU" b="1" i="1" dirty="0">
              <a:solidFill>
                <a:srgbClr val="CC0000"/>
              </a:solidFill>
            </a:endParaRPr>
          </a:p>
        </p:txBody>
      </p:sp>
      <p:pic>
        <p:nvPicPr>
          <p:cNvPr id="4099" name="Picture 3" descr="C:\Users\User\Downloads\aa-600x424.jpg"/>
          <p:cNvPicPr>
            <a:picLocks noChangeAspect="1" noChangeArrowheads="1"/>
          </p:cNvPicPr>
          <p:nvPr/>
        </p:nvPicPr>
        <p:blipFill>
          <a:blip r:embed="rId3"/>
          <a:srcRect l="10000" t="2240" r="10000" b="5778"/>
          <a:stretch>
            <a:fillRect/>
          </a:stretch>
        </p:blipFill>
        <p:spPr bwMode="auto">
          <a:xfrm>
            <a:off x="5072066" y="1571612"/>
            <a:ext cx="3286148" cy="2286016"/>
          </a:xfrm>
          <a:prstGeom prst="rect">
            <a:avLst/>
          </a:prstGeom>
          <a:noFill/>
        </p:spPr>
      </p:pic>
      <p:pic>
        <p:nvPicPr>
          <p:cNvPr id="4100" name="Picture 4" descr="C:\Users\User\Downloads\img6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488" y="4286256"/>
            <a:ext cx="3143272" cy="2214578"/>
          </a:xfrm>
          <a:prstGeom prst="rect">
            <a:avLst/>
          </a:prstGeom>
          <a:noFill/>
        </p:spPr>
      </p:pic>
      <p:pic>
        <p:nvPicPr>
          <p:cNvPr id="1026" name="Picture 2" descr="C:\Users\User\Downloads\img13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14348" y="1643050"/>
            <a:ext cx="3071834" cy="21431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461</TotalTime>
  <Words>58</Words>
  <PresentationFormat>Экран (4:3)</PresentationFormat>
  <Paragraphs>14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           ПоДготовила : воспитатель мбдоу № 18 « радуга»                   города тихорецка  пилюгина т.а.</vt:lpstr>
      <vt:lpstr>Лето - прекрасная пора!</vt:lpstr>
      <vt:lpstr>Лето - опасная пора !</vt:lpstr>
      <vt:lpstr>Строго соблюдайте правила дорожного движения !</vt:lpstr>
      <vt:lpstr>Не играйте с огнем</vt:lpstr>
      <vt:lpstr>Опасные грибы и ягоды</vt:lpstr>
      <vt:lpstr>Опасности на улице</vt:lpstr>
      <vt:lpstr>Не разговаривай и не открывай дверь  посторонним людям</vt:lpstr>
      <vt:lpstr>Как вести себя дома</vt:lpstr>
      <vt:lpstr>Очень опасно!</vt:lpstr>
      <vt:lpstr>Будь внимателен и осторожен!</vt:lpstr>
      <vt:lpstr>Чтобы быть здоровым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47</cp:revision>
  <dcterms:created xsi:type="dcterms:W3CDTF">2019-07-04T19:27:59Z</dcterms:created>
  <dcterms:modified xsi:type="dcterms:W3CDTF">2019-07-07T18:16:45Z</dcterms:modified>
</cp:coreProperties>
</file>