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10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11" r:id="rId53"/>
    <p:sldId id="309" r:id="rId54"/>
    <p:sldId id="312" r:id="rId5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9F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0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521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883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444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2547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24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658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3518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828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394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007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72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899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580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6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99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35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607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FA653B9-3AAD-4CA9-A5A6-2E85EA110CF6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3834E-0A56-412D-ACCF-D04586BC11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11494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" Target="slide29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6.xml"/><Relationship Id="rId18" Type="http://schemas.openxmlformats.org/officeDocument/2006/relationships/slide" Target="slide36.xml"/><Relationship Id="rId26" Type="http://schemas.openxmlformats.org/officeDocument/2006/relationships/slide" Target="slide52.xml"/><Relationship Id="rId3" Type="http://schemas.openxmlformats.org/officeDocument/2006/relationships/slide" Target="slide6.xml"/><Relationship Id="rId21" Type="http://schemas.openxmlformats.org/officeDocument/2006/relationships/slide" Target="slide42.xml"/><Relationship Id="rId7" Type="http://schemas.openxmlformats.org/officeDocument/2006/relationships/slide" Target="slide14.xml"/><Relationship Id="rId12" Type="http://schemas.openxmlformats.org/officeDocument/2006/relationships/slide" Target="slide24.xml"/><Relationship Id="rId17" Type="http://schemas.openxmlformats.org/officeDocument/2006/relationships/slide" Target="slide34.xml"/><Relationship Id="rId25" Type="http://schemas.openxmlformats.org/officeDocument/2006/relationships/slide" Target="slide50.xml"/><Relationship Id="rId2" Type="http://schemas.openxmlformats.org/officeDocument/2006/relationships/slide" Target="slide4.xml"/><Relationship Id="rId16" Type="http://schemas.openxmlformats.org/officeDocument/2006/relationships/slide" Target="slide32.xml"/><Relationship Id="rId20" Type="http://schemas.openxmlformats.org/officeDocument/2006/relationships/slide" Target="slide4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2.xml"/><Relationship Id="rId24" Type="http://schemas.openxmlformats.org/officeDocument/2006/relationships/slide" Target="slide48.xml"/><Relationship Id="rId5" Type="http://schemas.openxmlformats.org/officeDocument/2006/relationships/slide" Target="slide10.xml"/><Relationship Id="rId15" Type="http://schemas.openxmlformats.org/officeDocument/2006/relationships/slide" Target="slide30.xml"/><Relationship Id="rId23" Type="http://schemas.openxmlformats.org/officeDocument/2006/relationships/slide" Target="slide46.xml"/><Relationship Id="rId10" Type="http://schemas.openxmlformats.org/officeDocument/2006/relationships/slide" Target="slide20.xml"/><Relationship Id="rId19" Type="http://schemas.openxmlformats.org/officeDocument/2006/relationships/slide" Target="slide38.xml"/><Relationship Id="rId4" Type="http://schemas.openxmlformats.org/officeDocument/2006/relationships/slide" Target="slide8.xml"/><Relationship Id="rId9" Type="http://schemas.openxmlformats.org/officeDocument/2006/relationships/slide" Target="slide18.xml"/><Relationship Id="rId14" Type="http://schemas.openxmlformats.org/officeDocument/2006/relationships/slide" Target="slide28.xml"/><Relationship Id="rId22" Type="http://schemas.openxmlformats.org/officeDocument/2006/relationships/slide" Target="slide44.xml"/><Relationship Id="rId27" Type="http://schemas.openxmlformats.org/officeDocument/2006/relationships/slide" Target="slide5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33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35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37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39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5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41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43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7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49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51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53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939051" y="-2400"/>
            <a:ext cx="10354117" cy="694036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ИГРА</a:t>
            </a:r>
          </a:p>
          <a:p>
            <a:pPr algn="ctr"/>
            <a:r>
              <a:rPr lang="ru-RU" sz="11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«Персональные </a:t>
            </a:r>
          </a:p>
          <a:p>
            <a:pPr algn="ctr"/>
            <a:r>
              <a:rPr lang="ru-RU" sz="11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данные в сети </a:t>
            </a:r>
          </a:p>
          <a:p>
            <a:pPr algn="ctr"/>
            <a:r>
              <a:rPr lang="ru-RU" sz="11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Интернет»</a:t>
            </a:r>
          </a:p>
        </p:txBody>
      </p:sp>
      <p:sp>
        <p:nvSpPr>
          <p:cNvPr id="4" name="Подзаголовок 1"/>
          <p:cNvSpPr txBox="1">
            <a:spLocks/>
          </p:cNvSpPr>
          <p:nvPr/>
        </p:nvSpPr>
        <p:spPr>
          <a:xfrm>
            <a:off x="1407886" y="5364284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426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35980" y="27715"/>
            <a:ext cx="11011382" cy="24014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4. </a:t>
            </a:r>
          </a:p>
          <a:p>
            <a:br>
              <a:rPr lang="ru-RU" sz="3600" dirty="0"/>
            </a:br>
            <a:r>
              <a:rPr lang="ru-RU" sz="3600" dirty="0"/>
              <a:t>В социальной сети с Вами познакомится ученик из</a:t>
            </a:r>
          </a:p>
          <a:p>
            <a:r>
              <a:rPr lang="ru-RU" sz="3600" dirty="0"/>
              <a:t>вашей школы, которого Вы ни разу не видели, и он</a:t>
            </a:r>
          </a:p>
          <a:p>
            <a:r>
              <a:rPr lang="ru-RU" sz="3600" dirty="0"/>
              <a:t>пригласил Вас встретится с ним в парке. Что делать?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37404" y="400079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</p:spTree>
    <p:extLst>
      <p:ext uri="{BB962C8B-B14F-4D97-AF65-F5344CB8AC3E}">
        <p14:creationId xmlns:p14="http://schemas.microsoft.com/office/powerpoint/2010/main" val="2988402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70704" y="461665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4.</a:t>
            </a:r>
          </a:p>
          <a:p>
            <a:br>
              <a:rPr lang="ru-RU" sz="3600" dirty="0"/>
            </a:br>
            <a:r>
              <a:rPr lang="ru-RU" sz="3600" dirty="0"/>
              <a:t>Предложу встретиться вместе с нашими родителями, в многолюдном месте.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926771" y="4164049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9F56875-9485-49C3-9BAB-5D5350B08C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530" y="3346464"/>
            <a:ext cx="3758184" cy="339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754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354956" y="357388"/>
            <a:ext cx="11694289" cy="30918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5. </a:t>
            </a:r>
          </a:p>
          <a:p>
            <a:br>
              <a:rPr lang="ru-RU" sz="3600" dirty="0"/>
            </a:br>
            <a:r>
              <a:rPr lang="ru-RU" sz="3600" dirty="0"/>
              <a:t>В социальной сети в группе размещена реклама о продаже смартфона со скидкой 90 процентов. Для покупки телефона  необходимо отправить деньги администратору группы. Как Вы поступите?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86933" y="4111741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</p:spTree>
    <p:extLst>
      <p:ext uri="{BB962C8B-B14F-4D97-AF65-F5344CB8AC3E}">
        <p14:creationId xmlns:p14="http://schemas.microsoft.com/office/powerpoint/2010/main" val="707729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5.</a:t>
            </a:r>
          </a:p>
          <a:p>
            <a:br>
              <a:rPr lang="ru-RU" sz="3600" dirty="0"/>
            </a:br>
            <a:r>
              <a:rPr lang="ru-RU" sz="3600" dirty="0"/>
              <a:t>Не буду отправлять деньги, это мошенники! Заблокирую группу и оставлю жалобу на сообщество.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695277" y="3932554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5" name="Picture 2" descr="ÐÐ°ÑÑÐ¸Ð½ÐºÐ¸ Ð¿Ð¾ Ð·Ð°Ð¿ÑÐ¾ÑÑ ÑÐºÐ¸Ð´ÐºÐ° 90 Ð¿ÑÐ¾ÑÐµÐ½ÑÐ¾Ð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344" y="3587610"/>
            <a:ext cx="6106128" cy="305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091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1. </a:t>
            </a:r>
          </a:p>
          <a:p>
            <a:br>
              <a:rPr lang="ru-RU" sz="3600" dirty="0"/>
            </a:br>
            <a:r>
              <a:rPr lang="ru-RU" sz="5400" dirty="0"/>
              <a:t>Программа для борьбы с вредоносными файлами называется...</a:t>
            </a:r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</p:spTree>
    <p:extLst>
      <p:ext uri="{BB962C8B-B14F-4D97-AF65-F5344CB8AC3E}">
        <p14:creationId xmlns:p14="http://schemas.microsoft.com/office/powerpoint/2010/main" val="12543481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1.</a:t>
            </a:r>
          </a:p>
          <a:p>
            <a:br>
              <a:rPr lang="ru-RU" sz="3600" dirty="0"/>
            </a:br>
            <a:r>
              <a:rPr lang="ru-RU" sz="7200" dirty="0"/>
              <a:t>Антивирус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CA4F2B-D550-42A2-8104-0863E7EA4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654" y="1661814"/>
            <a:ext cx="4469576" cy="29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09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2. </a:t>
            </a:r>
          </a:p>
          <a:p>
            <a:br>
              <a:rPr lang="ru-RU" sz="3600" dirty="0"/>
            </a:br>
            <a:r>
              <a:rPr lang="ru-RU" sz="5400" dirty="0"/>
              <a:t>Зачем люди создают вирусы?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</p:spTree>
    <p:extLst>
      <p:ext uri="{BB962C8B-B14F-4D97-AF65-F5344CB8AC3E}">
        <p14:creationId xmlns:p14="http://schemas.microsoft.com/office/powerpoint/2010/main" val="16219209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34533" y="596419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2.</a:t>
            </a:r>
          </a:p>
          <a:p>
            <a:br>
              <a:rPr lang="ru-RU" sz="3600" dirty="0"/>
            </a:br>
            <a:r>
              <a:rPr lang="ru-RU" sz="4800" dirty="0"/>
              <a:t>Чтобы навредить:</a:t>
            </a:r>
          </a:p>
          <a:p>
            <a:pPr marL="571500" indent="-571500">
              <a:buFontTx/>
              <a:buChar char="-"/>
            </a:pPr>
            <a:r>
              <a:rPr lang="ru-RU" sz="4800" dirty="0"/>
              <a:t>Сломать компьютер;</a:t>
            </a:r>
          </a:p>
          <a:p>
            <a:pPr marL="571500" indent="-571500">
              <a:buFontTx/>
              <a:buChar char="-"/>
            </a:pPr>
            <a:r>
              <a:rPr lang="ru-RU" sz="4800" dirty="0"/>
              <a:t>Украсть информацию;</a:t>
            </a:r>
          </a:p>
          <a:p>
            <a:pPr marL="571500" indent="-571500">
              <a:buFontTx/>
              <a:buChar char="-"/>
            </a:pPr>
            <a:r>
              <a:rPr lang="ru-RU" sz="4800" dirty="0"/>
              <a:t>Подменить данные и т.д.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761EDE-AAE4-4B20-884E-14D39BA1B9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502" y="4034320"/>
            <a:ext cx="3319941" cy="264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06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3. </a:t>
            </a:r>
          </a:p>
          <a:p>
            <a:br>
              <a:rPr lang="ru-RU" sz="3600" dirty="0"/>
            </a:br>
            <a:r>
              <a:rPr lang="ru-RU" sz="3600" dirty="0"/>
              <a:t>Почему вирус так называется?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</p:spTree>
    <p:extLst>
      <p:ext uri="{BB962C8B-B14F-4D97-AF65-F5344CB8AC3E}">
        <p14:creationId xmlns:p14="http://schemas.microsoft.com/office/powerpoint/2010/main" val="2298315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262359" y="0"/>
            <a:ext cx="11671139" cy="2152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3.</a:t>
            </a:r>
          </a:p>
          <a:p>
            <a:br>
              <a:rPr lang="ru-RU" sz="3600" dirty="0"/>
            </a:br>
            <a:r>
              <a:rPr lang="ru-RU" sz="3600" dirty="0"/>
              <a:t>Потому что он может распространяться и заражать другие компьютеры сети, как болезнь у человека может заражать других людей.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94335" y="408302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88A0CD-2AD4-4BC8-8EF0-8E1A1243B0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477" y="3429000"/>
            <a:ext cx="4234583" cy="337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981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8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dirty="0">
                <a:ln w="0"/>
                <a:solidFill>
                  <a:schemeClr val="tx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Деление на команды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B7D067A-85EB-4DE5-B43F-54317A58FA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7" y="1660124"/>
            <a:ext cx="10067277" cy="4555415"/>
          </a:xfrm>
        </p:spPr>
      </p:pic>
    </p:spTree>
    <p:extLst>
      <p:ext uri="{BB962C8B-B14F-4D97-AF65-F5344CB8AC3E}">
        <p14:creationId xmlns:p14="http://schemas.microsoft.com/office/powerpoint/2010/main" val="1196503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10668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4. </a:t>
            </a:r>
          </a:p>
          <a:p>
            <a:br>
              <a:rPr lang="ru-RU" sz="3600" dirty="0"/>
            </a:br>
            <a:r>
              <a:rPr lang="ru-RU" sz="4800" dirty="0"/>
              <a:t>Как вирус попадает на компьютер?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</p:spTree>
    <p:extLst>
      <p:ext uri="{BB962C8B-B14F-4D97-AF65-F5344CB8AC3E}">
        <p14:creationId xmlns:p14="http://schemas.microsoft.com/office/powerpoint/2010/main" val="36584150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94795" y="0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4.</a:t>
            </a:r>
          </a:p>
          <a:p>
            <a:r>
              <a:rPr lang="ru-RU" sz="4000" dirty="0"/>
              <a:t>-    Скачивается другой файл;</a:t>
            </a:r>
          </a:p>
          <a:p>
            <a:pPr marL="571500" indent="-571500">
              <a:buFontTx/>
              <a:buChar char="-"/>
            </a:pPr>
            <a:r>
              <a:rPr lang="ru-RU" sz="4000" dirty="0"/>
              <a:t>Подключается заражённый носитель;</a:t>
            </a:r>
          </a:p>
          <a:p>
            <a:pPr marL="571500" indent="-571500">
              <a:buFontTx/>
              <a:buChar char="-"/>
            </a:pPr>
            <a:r>
              <a:rPr lang="ru-RU" sz="4000" dirty="0"/>
              <a:t>Сайт, на котором вы находитесь в Интернете, содержит вредоносные скрипты.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794795" y="429137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D88441-6399-4411-9EA0-AB7D5B1F3E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423" y="4291370"/>
            <a:ext cx="3677493" cy="245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955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5. </a:t>
            </a:r>
          </a:p>
          <a:p>
            <a:br>
              <a:rPr lang="ru-RU" sz="3600" dirty="0"/>
            </a:br>
            <a:r>
              <a:rPr lang="ru-RU" sz="4800" dirty="0"/>
              <a:t>Что делать, если вирус уже находится на вашем компьютере?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</p:spTree>
    <p:extLst>
      <p:ext uri="{BB962C8B-B14F-4D97-AF65-F5344CB8AC3E}">
        <p14:creationId xmlns:p14="http://schemas.microsoft.com/office/powerpoint/2010/main" val="1055094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308658" y="110281"/>
            <a:ext cx="10082784" cy="36931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5.</a:t>
            </a:r>
          </a:p>
          <a:p>
            <a:br>
              <a:rPr lang="ru-RU" sz="3600" dirty="0"/>
            </a:br>
            <a:r>
              <a:rPr lang="ru-RU" sz="4800" dirty="0"/>
              <a:t>Необходимо запустить антивирус и попробовать вылечить компьютер.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-207549" y="411775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2836B1-CC05-4072-9C7D-A38FBD703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454" y="4022603"/>
            <a:ext cx="4095750" cy="272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902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1. </a:t>
            </a:r>
          </a:p>
          <a:p>
            <a:br>
              <a:rPr lang="ru-RU" sz="3600" dirty="0"/>
            </a:br>
            <a:r>
              <a:rPr lang="ru-RU" sz="3600" dirty="0"/>
              <a:t>Что такое персональные данные?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088816" y="380523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  <p:pic>
        <p:nvPicPr>
          <p:cNvPr id="20482" name="Picture 2" descr="ÐÐ°ÑÑÐ¸Ð½ÐºÐ¸ Ð¿Ð¾ Ð·Ð°Ð¿ÑÐ¾ÑÑ Ð¿ÐµÑÑÐ¾Ð½Ð°Ð»ÑÐ½ÑÐµ Ð´Ð°Ð½Ð½Ñ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446" y="3129318"/>
            <a:ext cx="3810000" cy="347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1260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505428" y="307051"/>
            <a:ext cx="10768314" cy="3813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1.</a:t>
            </a:r>
          </a:p>
          <a:p>
            <a:br>
              <a:rPr lang="ru-RU" sz="3600" dirty="0"/>
            </a:br>
            <a:r>
              <a:rPr lang="ru-RU" sz="3600" dirty="0"/>
              <a:t>Это абсолютно любая информация о конкретном человеке (физическом лице). Это те данные, которые позволяют нам узнать человека в толпе, идентифицировать и определить как конкретную личность.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505428" y="412058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5" name="Picture 2" descr="ÐÐ°ÑÑÐ¸Ð½ÐºÐ¸ Ð¿Ð¾ Ð·Ð°Ð¿ÑÐ¾ÑÑ Ð¿ÐµÑÑÐ¾Ð½Ð°Ð»ÑÐ½ÑÐµ Ð´Ð°Ð½Ð½Ñ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651" y="3843303"/>
            <a:ext cx="2900704" cy="264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3096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70704" y="26643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2. </a:t>
            </a:r>
          </a:p>
          <a:p>
            <a:br>
              <a:rPr lang="ru-RU" sz="3600" dirty="0"/>
            </a:br>
            <a:r>
              <a:rPr lang="ru-RU" sz="3600" dirty="0"/>
              <a:t>Можешь ли ты контролировать размещение своих фотографий в сети Интернет, если выкладываешь их в социальные сети?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70704" y="380523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</p:spTree>
    <p:extLst>
      <p:ext uri="{BB962C8B-B14F-4D97-AF65-F5344CB8AC3E}">
        <p14:creationId xmlns:p14="http://schemas.microsoft.com/office/powerpoint/2010/main" val="3409951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2.</a:t>
            </a:r>
          </a:p>
          <a:p>
            <a:br>
              <a:rPr lang="ru-RU" sz="3600" dirty="0"/>
            </a:br>
            <a:r>
              <a:rPr lang="ru-RU" sz="3600" dirty="0"/>
              <a:t>Нет!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1697295" y="417562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6FC6B1A-FA9D-458F-A2BB-F98B593CC0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715" y="3471863"/>
            <a:ext cx="5894720" cy="331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1092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60071" y="26643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3. </a:t>
            </a:r>
          </a:p>
          <a:p>
            <a:br>
              <a:rPr lang="ru-RU" sz="3600" dirty="0"/>
            </a:br>
            <a:r>
              <a:rPr lang="ru-RU" sz="3600" dirty="0"/>
              <a:t> Может ли твой друг заходить в твой аккаунт и отправлять от твоего имени сообщения?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232290" y="368948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A158B1-C792-4E39-8854-295A1B679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264" y="2760124"/>
            <a:ext cx="6016483" cy="399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533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679048" y="110282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3.</a:t>
            </a:r>
          </a:p>
          <a:p>
            <a:br>
              <a:rPr lang="ru-RU" sz="3600" dirty="0"/>
            </a:br>
            <a:r>
              <a:rPr lang="ru-RU" sz="3600" dirty="0"/>
              <a:t>Нет. Имея доступ к твоему аккаунту друг может иметь доступ не только к тем файлам, которые ты разрешил смотреть, но и ко всем остальным данных.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359612" y="400200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</p:spTree>
    <p:extLst>
      <p:ext uri="{BB962C8B-B14F-4D97-AF65-F5344CB8AC3E}">
        <p14:creationId xmlns:p14="http://schemas.microsoft.com/office/powerpoint/2010/main" val="1839197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598062"/>
              </p:ext>
            </p:extLst>
          </p:nvPr>
        </p:nvGraphicFramePr>
        <p:xfrm>
          <a:off x="97655" y="48991"/>
          <a:ext cx="11775443" cy="6809009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3064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2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2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421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5406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>
                          <a:solidFill>
                            <a:srgbClr val="FF000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Мошенники и преступники в Интернете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3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4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5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6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5026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>
                          <a:solidFill>
                            <a:srgbClr val="FFC00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Вредоносные программы</a:t>
                      </a:r>
                      <a:endParaRPr lang="ru-RU" sz="3200" b="1" kern="1200" dirty="0">
                        <a:solidFill>
                          <a:srgbClr val="FFC00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7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8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9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0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1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0508">
                <a:tc>
                  <a:txBody>
                    <a:bodyPr/>
                    <a:lstStyle/>
                    <a:p>
                      <a:pPr algn="ctr"/>
                      <a:r>
                        <a:rPr lang="ru-RU" sz="3200" b="1" kern="1200" dirty="0">
                          <a:solidFill>
                            <a:srgbClr val="FFFF0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Персональные данные</a:t>
                      </a:r>
                      <a:endParaRPr lang="ru-RU" sz="3200" b="1" kern="1200" dirty="0">
                        <a:solidFill>
                          <a:srgbClr val="FFFF0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2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3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4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5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6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9904">
                <a:tc>
                  <a:txBody>
                    <a:bodyPr/>
                    <a:lstStyle/>
                    <a:p>
                      <a:pPr algn="ctr"/>
                      <a:r>
                        <a:rPr lang="ru-RU" sz="4000" b="1" kern="1200" dirty="0">
                          <a:solidFill>
                            <a:srgbClr val="92D050"/>
                          </a:solidFill>
                          <a:effectLst>
                            <a:innerShdw blurRad="114300">
                              <a:prstClr val="black"/>
                            </a:innerShdw>
                          </a:effectLst>
                        </a:rPr>
                        <a:t>Ребусы</a:t>
                      </a:r>
                      <a:endParaRPr lang="ru-RU" sz="4000" b="1" kern="1200" dirty="0">
                        <a:solidFill>
                          <a:srgbClr val="92D050"/>
                        </a:solidFill>
                        <a:effectLst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7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8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19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0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1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9138"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>
                          <a:solidFill>
                            <a:schemeClr val="tx2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  <a:innerShdw blurRad="114300">
                              <a:prstClr val="black"/>
                            </a:innerShdw>
                          </a:effectLst>
                        </a:rPr>
                        <a:t>Этикет в Интернете</a:t>
                      </a:r>
                      <a:endParaRPr lang="ru-RU" sz="3600" b="1" kern="1200" dirty="0">
                        <a:solidFill>
                          <a:schemeClr val="tx2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  <a:innerShdw blurRad="114300">
                            <a:prstClr val="black"/>
                          </a:inn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2" action="ppaction://hlinksldjump"/>
                        </a:rPr>
                        <a:t>10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3" action="ppaction://hlinksldjump"/>
                        </a:rPr>
                        <a:t>20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4" action="ppaction://hlinksldjump"/>
                        </a:rPr>
                        <a:t>30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5" action="ppaction://hlinksldjump"/>
                        </a:rPr>
                        <a:t>40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glow rad="228600">
                              <a:schemeClr val="accent2">
                                <a:satMod val="175000"/>
                                <a:alpha val="40000"/>
                              </a:schemeClr>
                            </a:glow>
                          </a:effectLst>
                          <a:hlinkClick r:id="rId26" action="ppaction://hlinksldjump"/>
                        </a:rPr>
                        <a:t>50</a:t>
                      </a:r>
                      <a:endParaRPr lang="ru-RU" sz="5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glow rad="228600">
                            <a:schemeClr val="accent2">
                              <a:satMod val="175000"/>
                              <a:alpha val="40000"/>
                            </a:schemeClr>
                          </a:glow>
                        </a:effectLst>
                      </a:endParaRPr>
                    </a:p>
                  </a:txBody>
                  <a:tcPr anchor="ctr">
                    <a:solidFill>
                      <a:schemeClr val="tx1">
                        <a:lumMod val="50000"/>
                        <a:alpha val="5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Овал 1">
            <a:hlinkClick r:id="rId27" action="ppaction://hlinksldjump"/>
          </p:cNvPr>
          <p:cNvSpPr/>
          <p:nvPr/>
        </p:nvSpPr>
        <p:spPr>
          <a:xfrm>
            <a:off x="11582400" y="6222124"/>
            <a:ext cx="420414" cy="4204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6910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3999" y="1244600"/>
            <a:ext cx="10444223" cy="2644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4. </a:t>
            </a:r>
          </a:p>
          <a:p>
            <a:br>
              <a:rPr lang="ru-RU" sz="3600" dirty="0"/>
            </a:br>
            <a:r>
              <a:rPr lang="ru-RU" sz="3600" dirty="0"/>
              <a:t>Вы хотите опубликовать в Интернете свою фотографию и фотографии своих одноклассников. Можно ли это сделать?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</p:spTree>
    <p:extLst>
      <p:ext uri="{BB962C8B-B14F-4D97-AF65-F5344CB8AC3E}">
        <p14:creationId xmlns:p14="http://schemas.microsoft.com/office/powerpoint/2010/main" val="12804965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70704" y="35335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4.</a:t>
            </a:r>
          </a:p>
          <a:p>
            <a:br>
              <a:rPr lang="ru-RU" sz="3600" dirty="0"/>
            </a:br>
            <a:r>
              <a:rPr lang="ru-RU" sz="3600" dirty="0"/>
              <a:t>Можно, с согласия одноклассников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116543" y="4048301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sp>
        <p:nvSpPr>
          <p:cNvPr id="2" name="Прямоугольная выноска 1"/>
          <p:cNvSpPr/>
          <p:nvPr/>
        </p:nvSpPr>
        <p:spPr>
          <a:xfrm>
            <a:off x="3576577" y="2580613"/>
            <a:ext cx="4653023" cy="1551549"/>
          </a:xfrm>
          <a:prstGeom prst="wedgeRectCallout">
            <a:avLst>
              <a:gd name="adj1" fmla="val 63744"/>
              <a:gd name="adj2" fmla="val 289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Чужие фотки без спроса не выкладывай!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993145-92FD-4460-A9F4-7A19A16175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640" y="4277388"/>
            <a:ext cx="4587359" cy="257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439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73620" y="289367"/>
            <a:ext cx="10420025" cy="27594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5. </a:t>
            </a:r>
          </a:p>
          <a:p>
            <a:br>
              <a:rPr lang="ru-RU" sz="3600" dirty="0"/>
            </a:br>
            <a:r>
              <a:rPr lang="ru-RU" sz="3600" dirty="0"/>
              <a:t>Какая персональная информация, размещенная на онлайн-ресурсе, должна быть удалена из поисковой системы по запросу пользователя?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59612" y="3805233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632" y="3048800"/>
            <a:ext cx="5064607" cy="369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2671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598025" y="67744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5.</a:t>
            </a:r>
          </a:p>
          <a:p>
            <a:br>
              <a:rPr lang="ru-RU" sz="3600" dirty="0"/>
            </a:br>
            <a:r>
              <a:rPr lang="ru-RU" sz="3600" dirty="0"/>
              <a:t>Номер паспорта или любого другого официального документа пользователя.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598025" y="3932554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286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617" y="3304710"/>
            <a:ext cx="4731915" cy="323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19268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3600" dirty="0"/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02" y="939006"/>
            <a:ext cx="10902269" cy="403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212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  <p:sp>
        <p:nvSpPr>
          <p:cNvPr id="12" name="Прямоугольник 11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02" y="939006"/>
            <a:ext cx="10902269" cy="40358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64941" y="4235402"/>
            <a:ext cx="661912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strike="sngStrike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</a:t>
            </a:r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         Р  У  С</a:t>
            </a:r>
          </a:p>
        </p:txBody>
      </p:sp>
    </p:spTree>
    <p:extLst>
      <p:ext uri="{BB962C8B-B14F-4D97-AF65-F5344CB8AC3E}">
        <p14:creationId xmlns:p14="http://schemas.microsoft.com/office/powerpoint/2010/main" val="8880113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05162" y="4558690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54" y="946176"/>
            <a:ext cx="11888632" cy="434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0076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4" y="946176"/>
            <a:ext cx="11888632" cy="4348047"/>
          </a:xfrm>
          <a:prstGeom prst="rect">
            <a:avLst/>
          </a:prstGeom>
        </p:spPr>
      </p:pic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5654" y="4491095"/>
            <a:ext cx="104429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КЛАВ      И     </a:t>
            </a:r>
            <a:r>
              <a:rPr lang="ru-RU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</a:t>
            </a:r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ТУРА</a:t>
            </a:r>
          </a:p>
        </p:txBody>
      </p:sp>
    </p:spTree>
    <p:extLst>
      <p:ext uri="{BB962C8B-B14F-4D97-AF65-F5344CB8AC3E}">
        <p14:creationId xmlns:p14="http://schemas.microsoft.com/office/powerpoint/2010/main" val="40632910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187501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681" y="962576"/>
            <a:ext cx="8660947" cy="410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078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9681" y="962576"/>
            <a:ext cx="8660947" cy="410583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5654" y="4491095"/>
            <a:ext cx="104429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         НИТО   Р</a:t>
            </a:r>
          </a:p>
        </p:txBody>
      </p:sp>
    </p:spTree>
    <p:extLst>
      <p:ext uri="{BB962C8B-B14F-4D97-AF65-F5344CB8AC3E}">
        <p14:creationId xmlns:p14="http://schemas.microsoft.com/office/powerpoint/2010/main" val="709099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1. </a:t>
            </a:r>
          </a:p>
          <a:p>
            <a:endParaRPr lang="ru-RU" sz="3600" dirty="0"/>
          </a:p>
          <a:p>
            <a:r>
              <a:rPr lang="ru-RU" sz="3600" dirty="0"/>
              <a:t>Вас просят указать реквизиты банковской карты и номер на обратной стороне. Что вы сделаете?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  <p:pic>
        <p:nvPicPr>
          <p:cNvPr id="2" name="Picture 2" descr="ÐÐ°ÑÑÐ¸Ð½ÐºÐ¸ Ð¿Ð¾ Ð·Ð°Ð¿ÑÐ¾ÑÑ Ð±Ð°Ð½ÐºÐ¾Ð²ÑÐºÐ°Ñ ÐºÐ°ÑÑÐ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340" y="3419164"/>
            <a:ext cx="3310294" cy="331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5989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01" y="923329"/>
            <a:ext cx="11038342" cy="423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106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01" y="923329"/>
            <a:ext cx="11038342" cy="423072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78241" y="4362784"/>
            <a:ext cx="1044290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	    РИТ       	 ЕЛ 	Ь НА Я</a:t>
            </a:r>
          </a:p>
        </p:txBody>
      </p:sp>
    </p:spTree>
    <p:extLst>
      <p:ext uri="{BB962C8B-B14F-4D97-AF65-F5344CB8AC3E}">
        <p14:creationId xmlns:p14="http://schemas.microsoft.com/office/powerpoint/2010/main" val="29665049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  <p:pic>
        <p:nvPicPr>
          <p:cNvPr id="2050" name="Picture 2" descr="ÐÐ°ÑÑÐ¸Ð½ÐºÐ¸ Ð¿Ð¾ Ð·Ð°Ð¿ÑÐ¾ÑÑ ÑÐµÐ±ÑÑ ÑÐ»Ð¾Ð²Ð¾ Ð¿ÑÐ¾Ð³ÑÐ°Ð¼Ð¼Ð¸ÑÐ¾Ð²Ð°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0" b="22374"/>
          <a:stretch/>
        </p:blipFill>
        <p:spPr bwMode="auto">
          <a:xfrm>
            <a:off x="145143" y="1808701"/>
            <a:ext cx="11919317" cy="282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1575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9" name="Picture 2" descr="ÐÐ°ÑÑÐ¸Ð½ÐºÐ¸ Ð¿Ð¾ Ð·Ð°Ð¿ÑÐ¾ÑÑ ÑÐµÐ±ÑÑ ÑÐ»Ð¾Ð²Ð¾ Ð¿ÑÐ¾Ð³ÑÐ°Ð¼Ð¼Ð¸ÑÐ¾Ð²Ð°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0" b="22374"/>
          <a:stretch/>
        </p:blipFill>
        <p:spPr bwMode="auto">
          <a:xfrm>
            <a:off x="145143" y="1808701"/>
            <a:ext cx="11919317" cy="2821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64401" y="4210347"/>
            <a:ext cx="114808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 РОГ РА М </a:t>
            </a:r>
            <a:r>
              <a:rPr lang="ru-RU" sz="72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72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ИР ОВА НИ Е </a:t>
            </a:r>
          </a:p>
        </p:txBody>
      </p:sp>
    </p:spTree>
    <p:extLst>
      <p:ext uri="{BB962C8B-B14F-4D97-AF65-F5344CB8AC3E}">
        <p14:creationId xmlns:p14="http://schemas.microsoft.com/office/powerpoint/2010/main" val="20936001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1. </a:t>
            </a:r>
          </a:p>
          <a:p>
            <a:br>
              <a:rPr lang="ru-RU" sz="3600" dirty="0"/>
            </a:br>
            <a:r>
              <a:rPr lang="ru-RU" sz="3600" dirty="0"/>
              <a:t>Что такое сетевой этикет?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</p:spTree>
    <p:extLst>
      <p:ext uri="{BB962C8B-B14F-4D97-AF65-F5344CB8AC3E}">
        <p14:creationId xmlns:p14="http://schemas.microsoft.com/office/powerpoint/2010/main" val="41089647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13772" y="596418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1.</a:t>
            </a:r>
          </a:p>
          <a:p>
            <a:br>
              <a:rPr lang="ru-RU" sz="3600" dirty="0"/>
            </a:br>
            <a:r>
              <a:rPr lang="ru-RU" sz="3600" dirty="0"/>
              <a:t>Это правила поведения в Интернете.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1433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291" y="2309997"/>
            <a:ext cx="5715000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49267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2. </a:t>
            </a:r>
          </a:p>
          <a:p>
            <a:br>
              <a:rPr lang="ru-RU" sz="3600" dirty="0"/>
            </a:br>
            <a:r>
              <a:rPr lang="ru-RU" sz="3600" dirty="0"/>
              <a:t>Нужно ли в Интернете соблюдать правила русского языка?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</p:spTree>
    <p:extLst>
      <p:ext uri="{BB962C8B-B14F-4D97-AF65-F5344CB8AC3E}">
        <p14:creationId xmlns:p14="http://schemas.microsoft.com/office/powerpoint/2010/main" val="4090107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2.</a:t>
            </a:r>
          </a:p>
          <a:p>
            <a:br>
              <a:rPr lang="ru-RU" sz="3600" dirty="0"/>
            </a:br>
            <a:r>
              <a:rPr lang="ru-RU" sz="3600" dirty="0"/>
              <a:t>Конечно, да.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05910" y="4326094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15364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9" t="8875" r="12260" b="15038"/>
          <a:stretch/>
        </p:blipFill>
        <p:spPr bwMode="auto">
          <a:xfrm>
            <a:off x="6493397" y="3471862"/>
            <a:ext cx="4051139" cy="346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25520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3. </a:t>
            </a:r>
          </a:p>
          <a:p>
            <a:br>
              <a:rPr lang="ru-RU" sz="3600" dirty="0"/>
            </a:br>
            <a:r>
              <a:rPr lang="ru-RU" sz="3600" dirty="0"/>
              <a:t>В Интернете кто-то выражает мнение, противоположное моему. Как реагировать?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</p:spTree>
    <p:extLst>
      <p:ext uri="{BB962C8B-B14F-4D97-AF65-F5344CB8AC3E}">
        <p14:creationId xmlns:p14="http://schemas.microsoft.com/office/powerpoint/2010/main" val="34580164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505427" y="318626"/>
            <a:ext cx="10270603" cy="42186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3.</a:t>
            </a:r>
          </a:p>
          <a:p>
            <a:br>
              <a:rPr lang="ru-RU" sz="3600" dirty="0"/>
            </a:br>
            <a:r>
              <a:rPr lang="ru-RU" sz="3600" dirty="0"/>
              <a:t>Каждый имеет право на своё мнение, а в Интернете мы общаемся с реальными людьми. Даже если я не согласен, я всё равно уважаю других комментаторов.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51267" y="4117749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16386" name="Picture 2" descr="ÐÐ°ÑÑÐ¸Ð½ÐºÐ¸ Ð¿Ð¾ Ð·Ð°Ð¿ÑÐ¾ÑÑ Ð¿Ð¾Ð»ÑÐ·Ð¾Ð²Ð°ÑÐµÐ»Ñ ÐºÐ¾Ð¼Ð¿ÑÑÑÐµÑ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111" y="3106499"/>
            <a:ext cx="5146079" cy="375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22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1.</a:t>
            </a:r>
          </a:p>
          <a:p>
            <a:br>
              <a:rPr lang="ru-RU" sz="3600" dirty="0"/>
            </a:br>
            <a:r>
              <a:rPr lang="ru-RU" sz="3600" dirty="0"/>
              <a:t>Не буду отвечать тому, кто просит это сделать, заблокирую его. Пожалуюсь на мошенничество администрации сайта.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5" name="Picture 2" descr="ÐÐ°ÑÑÐ¸Ð½ÐºÐ¸ Ð¿Ð¾ Ð·Ð°Ð¿ÑÐ¾ÑÑ Ð±Ð°Ð½ÐºÐ¾Ð²ÑÐºÐ°Ñ ÐºÐ°ÑÑÐ°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340" y="3419164"/>
            <a:ext cx="3310294" cy="331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408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4. </a:t>
            </a:r>
          </a:p>
          <a:p>
            <a:br>
              <a:rPr lang="ru-RU" sz="3600" dirty="0"/>
            </a:br>
            <a:r>
              <a:rPr lang="ru-RU" sz="3600" dirty="0"/>
              <a:t>Мы можем использовать смайлики и </a:t>
            </a:r>
            <a:r>
              <a:rPr lang="ru-RU" sz="3600" dirty="0" err="1"/>
              <a:t>эмоджи</a:t>
            </a:r>
            <a:r>
              <a:rPr lang="ru-RU" sz="3600" dirty="0"/>
              <a:t> для передачи эмоций. Что означает эта картинка?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718427" y="3987098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  <p:pic>
        <p:nvPicPr>
          <p:cNvPr id="174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444" y="3584897"/>
            <a:ext cx="4417671" cy="283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7135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4.</a:t>
            </a:r>
          </a:p>
          <a:p>
            <a:br>
              <a:rPr lang="ru-RU" sz="3600" dirty="0"/>
            </a:br>
            <a:r>
              <a:rPr lang="ru-RU" sz="3600" dirty="0"/>
              <a:t>Очень смешно!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637404" y="4117749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444" y="3584897"/>
            <a:ext cx="4417671" cy="283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89534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5. </a:t>
            </a:r>
          </a:p>
          <a:p>
            <a:br>
              <a:rPr lang="ru-RU" sz="3600" dirty="0"/>
            </a:br>
            <a:r>
              <a:rPr lang="ru-RU" sz="3600" dirty="0"/>
              <a:t>А что означает этот </a:t>
            </a:r>
            <a:r>
              <a:rPr lang="ru-RU" sz="3600" dirty="0" err="1"/>
              <a:t>смайл</a:t>
            </a:r>
            <a:r>
              <a:rPr lang="ru-RU" sz="3600" dirty="0"/>
              <a:t>? :-/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</p:spTree>
    <p:extLst>
      <p:ext uri="{BB962C8B-B14F-4D97-AF65-F5344CB8AC3E}">
        <p14:creationId xmlns:p14="http://schemas.microsoft.com/office/powerpoint/2010/main" val="100063367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Ответ 5.</a:t>
            </a:r>
          </a:p>
          <a:p>
            <a:br>
              <a:rPr lang="ru-RU" sz="3600" dirty="0"/>
            </a:br>
            <a:r>
              <a:rPr lang="ru-RU" sz="3600" dirty="0"/>
              <a:t>Это недовольство или озадаченность.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50 баллов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  <p:pic>
        <p:nvPicPr>
          <p:cNvPr id="18434" name="Picture 2" descr="ÐÐ°ÑÑÐ¸Ð½ÐºÐ¸ Ð¿Ð¾ Ð·Ð°Ð¿ÑÐ¾ÑÑ Ð¾Ð·Ð°Ð´Ð°ÑÐµÐ½Ð½ÑÐ¹ ÑÐ¼Ð°Ð¹Ð»Ð¸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189" y="3275636"/>
            <a:ext cx="3103958" cy="310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9554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8" y="409903"/>
            <a:ext cx="11025350" cy="623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0800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1524000" y="1244601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2. </a:t>
            </a:r>
          </a:p>
          <a:p>
            <a:br>
              <a:rPr lang="ru-RU" sz="3600" dirty="0"/>
            </a:br>
            <a:r>
              <a:rPr lang="ru-RU" sz="3600" dirty="0"/>
              <a:t>Вы вместе с родителями отправляетесь в отпуск. Что нельзя делать?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3241707" y="41429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ED9B4C-88C7-40D6-BBF0-60C0DA9D79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175" y="3880342"/>
            <a:ext cx="3268428" cy="281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33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725346" y="461665"/>
            <a:ext cx="10687291" cy="1510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600" dirty="0"/>
              <a:t>Ответ 2.</a:t>
            </a:r>
          </a:p>
          <a:p>
            <a:pPr algn="just"/>
            <a:br>
              <a:rPr lang="ru-RU" sz="3600" dirty="0"/>
            </a:br>
            <a:r>
              <a:rPr lang="ru-RU" sz="3600" dirty="0"/>
              <a:t>Нельзя выкладывать информацию об отъезде в сеть, иначе преступники могут во время вашего отсутствия забраться в вашу квартиру.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4248705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</p:spTree>
    <p:extLst>
      <p:ext uri="{BB962C8B-B14F-4D97-AF65-F5344CB8AC3E}">
        <p14:creationId xmlns:p14="http://schemas.microsoft.com/office/powerpoint/2010/main" val="3902477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470704" y="461665"/>
            <a:ext cx="9144000" cy="2227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dirty="0"/>
              <a:t>Вопрос 3. </a:t>
            </a:r>
          </a:p>
          <a:p>
            <a:br>
              <a:rPr lang="ru-RU" sz="3600" dirty="0"/>
            </a:br>
            <a:r>
              <a:rPr lang="ru-RU" sz="3600" dirty="0"/>
              <a:t>Друг в социальной сети просит у вас в долг крупную сумму, причём просит перевести деньги в электронном виде. Что нужно делать?</a:t>
            </a:r>
          </a:p>
        </p:txBody>
      </p:sp>
      <p:sp>
        <p:nvSpPr>
          <p:cNvPr id="9" name="Прямоугольник 8">
            <a:hlinkClick r:id="rId2" action="ppaction://hlinksldjump"/>
          </p:cNvPr>
          <p:cNvSpPr/>
          <p:nvPr/>
        </p:nvSpPr>
        <p:spPr>
          <a:xfrm>
            <a:off x="1119514" y="4000796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Узнать ответ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82F804-F987-4ED2-AF10-54A04602C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298" y="4377616"/>
            <a:ext cx="47529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78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4"/>
          <p:cNvSpPr txBox="1">
            <a:spLocks/>
          </p:cNvSpPr>
          <p:nvPr/>
        </p:nvSpPr>
        <p:spPr>
          <a:xfrm>
            <a:off x="505427" y="-1"/>
            <a:ext cx="11057682" cy="40164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600" dirty="0"/>
              <a:t>Ответ 3.</a:t>
            </a:r>
          </a:p>
          <a:p>
            <a:pPr algn="just"/>
            <a:br>
              <a:rPr lang="ru-RU" sz="3600" dirty="0"/>
            </a:br>
            <a:r>
              <a:rPr lang="ru-RU" sz="3600" dirty="0"/>
              <a:t>Получив просьбу дать в долг, положить деньги на телефон, заплатить за Интернет... перезвоните и уточните, действительно ли знакомый нуждается в деньгах. Если у вас нет его номера, подумайте, стал бы этот человек просить у вас денег? 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95291" y="0"/>
            <a:ext cx="3196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30 баллов</a:t>
            </a:r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116543" y="4210347"/>
            <a:ext cx="3923190" cy="17618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Обратно!</a:t>
            </a:r>
          </a:p>
        </p:txBody>
      </p:sp>
    </p:spTree>
    <p:extLst>
      <p:ext uri="{BB962C8B-B14F-4D97-AF65-F5344CB8AC3E}">
        <p14:creationId xmlns:p14="http://schemas.microsoft.com/office/powerpoint/2010/main" val="24449013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713</TotalTime>
  <Words>1012</Words>
  <Application>Microsoft Office PowerPoint</Application>
  <PresentationFormat>Широкоэкранный</PresentationFormat>
  <Paragraphs>229</Paragraphs>
  <Slides>54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8" baseType="lpstr">
      <vt:lpstr>Arial</vt:lpstr>
      <vt:lpstr>Century Gothic</vt:lpstr>
      <vt:lpstr>Wingdings 3</vt:lpstr>
      <vt:lpstr>Ион</vt:lpstr>
      <vt:lpstr>Презентация PowerPoint</vt:lpstr>
      <vt:lpstr>Деление на команды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Космическая презентация</dc:title>
  <dc:creator>Няша</dc:creator>
  <cp:lastModifiedBy>26 Школа</cp:lastModifiedBy>
  <cp:revision>89</cp:revision>
  <dcterms:created xsi:type="dcterms:W3CDTF">2018-04-06T17:58:55Z</dcterms:created>
  <dcterms:modified xsi:type="dcterms:W3CDTF">2021-08-24T08:29:33Z</dcterms:modified>
</cp:coreProperties>
</file>