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61" r:id="rId2"/>
    <p:sldId id="291" r:id="rId3"/>
    <p:sldId id="277" r:id="rId4"/>
    <p:sldId id="270" r:id="rId5"/>
    <p:sldId id="276" r:id="rId6"/>
    <p:sldId id="271" r:id="rId7"/>
    <p:sldId id="269" r:id="rId8"/>
    <p:sldId id="265" r:id="rId9"/>
    <p:sldId id="283" r:id="rId10"/>
    <p:sldId id="273" r:id="rId11"/>
    <p:sldId id="272" r:id="rId12"/>
    <p:sldId id="266" r:id="rId13"/>
    <p:sldId id="284" r:id="rId14"/>
    <p:sldId id="274" r:id="rId15"/>
    <p:sldId id="267" r:id="rId16"/>
    <p:sldId id="287" r:id="rId17"/>
    <p:sldId id="275" r:id="rId18"/>
    <p:sldId id="268" r:id="rId19"/>
    <p:sldId id="285" r:id="rId20"/>
    <p:sldId id="288" r:id="rId21"/>
    <p:sldId id="289" r:id="rId22"/>
    <p:sldId id="290" r:id="rId23"/>
    <p:sldId id="278" r:id="rId24"/>
    <p:sldId id="279" r:id="rId25"/>
    <p:sldId id="281" r:id="rId26"/>
    <p:sldId id="282" r:id="rId27"/>
    <p:sldId id="286" r:id="rId28"/>
  </p:sldIdLst>
  <p:sldSz cx="9144000" cy="6858000" type="screen4x3"/>
  <p:notesSz cx="6858000" cy="9144000"/>
  <p:embeddedFontLst>
    <p:embeddedFont>
      <p:font typeface="Matilda" charset="0"/>
      <p:regular r:id="rId29"/>
    </p:embeddedFont>
    <p:embeddedFont>
      <p:font typeface="Calibri" pitchFamily="34" charset="0"/>
      <p:regular r:id="rId30"/>
      <p:bold r:id="rId31"/>
      <p:italic r:id="rId32"/>
      <p:boldItalic r:id="rId33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E55A542-5772-482F-8EE8-EF6C3BD9ED4B}">
          <p14:sldIdLst>
            <p14:sldId id="261"/>
            <p14:sldId id="291"/>
            <p14:sldId id="277"/>
            <p14:sldId id="270"/>
            <p14:sldId id="276"/>
            <p14:sldId id="271"/>
            <p14:sldId id="269"/>
            <p14:sldId id="265"/>
            <p14:sldId id="283"/>
            <p14:sldId id="273"/>
            <p14:sldId id="272"/>
            <p14:sldId id="266"/>
            <p14:sldId id="284"/>
            <p14:sldId id="274"/>
            <p14:sldId id="267"/>
            <p14:sldId id="287"/>
            <p14:sldId id="275"/>
            <p14:sldId id="268"/>
            <p14:sldId id="285"/>
            <p14:sldId id="288"/>
            <p14:sldId id="289"/>
            <p14:sldId id="290"/>
            <p14:sldId id="278"/>
            <p14:sldId id="279"/>
            <p14:sldId id="281"/>
            <p14:sldId id="282"/>
            <p14:sldId id="286"/>
          </p14:sldIdLst>
        </p14:section>
        <p14:section name="Раздел без заголовка" id="{0D101B02-AE50-457D-AD3F-8B4C330CFFED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660066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588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19.10.2018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6"/>
          <p:cNvGrpSpPr/>
          <p:nvPr/>
        </p:nvGrpSpPr>
        <p:grpSpPr>
          <a:xfrm>
            <a:off x="1240787" y="332656"/>
            <a:ext cx="6768752" cy="6525957"/>
            <a:chOff x="1094780" y="2627584"/>
            <a:chExt cx="7483943" cy="8144098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08158" y="2627584"/>
              <a:ext cx="7165477" cy="241977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60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accent6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atilda" pitchFamily="2" charset="0"/>
                  <a:cs typeface="Arial" charset="0"/>
                </a:rPr>
                <a:t>Путешествие на воздушном шаре </a:t>
              </a:r>
              <a:endPara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094780" y="8198271"/>
              <a:ext cx="7483943" cy="2573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tilda" pitchFamily="2" charset="0"/>
                  <a:cs typeface="Arial" charset="0"/>
                </a:rPr>
                <a:t>Презентация к занятию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0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tilda" pitchFamily="2" charset="0"/>
                  <a:cs typeface="Arial" charset="0"/>
                </a:rPr>
                <a:t>«Введение в дополнительную общеобразовательную (общеразвивающую) программу «Живая глина»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tilda" pitchFamily="2" charset="0"/>
                  <a:cs typeface="Arial" charset="0"/>
                </a:rPr>
                <a:t>Автор : Веникова Евгения Ивановна, педагог дополнительного образования 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400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tilda" pitchFamily="2" charset="0"/>
                  <a:cs typeface="Arial" charset="0"/>
                </a:rPr>
                <a:t> МБУДО «Центр внешкольной работы» Города Губкина  Белгородской  </a:t>
              </a:r>
              <a:r>
                <a:rPr lang="ru-RU" sz="1400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tilda" pitchFamily="2" charset="0"/>
                  <a:cs typeface="Arial" charset="0"/>
                </a:rPr>
                <a:t>области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  <a:cs typeface="Arial" charset="0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atilda" pitchFamily="2" charset="0"/>
                  <a:cs typeface="Arial" charset="0"/>
                </a:rPr>
                <a:t>2018</a:t>
              </a:r>
              <a:endParaRPr lang="ru-RU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  <a:cs typeface="Arial" charset="0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885" y="2139024"/>
            <a:ext cx="267402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879823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Город Киров и Дымковская слобода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340768"/>
            <a:ext cx="6768752" cy="4769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485230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196750"/>
            <a:ext cx="6994400" cy="4654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467660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Дымковская глиняная игрушка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40768"/>
            <a:ext cx="6912768" cy="4234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7854905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7017139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Elka_-_Na_bolshom_vozdushnom_share_svadebki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17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290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739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717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404664"/>
            <a:ext cx="9721080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деревня Филимоново </a:t>
            </a:r>
            <a:b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</a:b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Тульская 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область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448778"/>
            <a:ext cx="6288700" cy="471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9613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12974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Ф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илимоновская глиняная игрушка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700808"/>
            <a:ext cx="6613674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652973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7017139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Elka_-_Na_bolshom_vozdushnom_share_svadebki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17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290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21467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717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Город Каргополь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/>
            </a:r>
            <a:b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</a:b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Архангельская </a:t>
            </a:r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область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35998"/>
            <a:ext cx="6978602" cy="4041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815376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375" y="465138"/>
            <a:ext cx="8229600" cy="1143000"/>
          </a:xfrm>
        </p:spPr>
        <p:txBody>
          <a:bodyPr/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Каргопольская глиняная игрушка</a:t>
            </a:r>
            <a:endParaRPr lang="ru-RU" sz="4000" dirty="0"/>
          </a:p>
        </p:txBody>
      </p:sp>
      <p:sp>
        <p:nvSpPr>
          <p:cNvPr id="3" name="AutoShape 2" descr="ÐÐ°ÑÑÐ¸Ð½ÐºÐ¸ Ð¿Ð¾ Ð·Ð°Ð¿ÑÐ¾ÑÑ ÑÑÐ°ÑÐ¾Ð¾ÑÐºÐ¾Ð»ÑÑÐºÐ°Ñ Ð³Ð»Ð¸Ð½ÑÐ½Ð°Ñ Ð¸Ð³ÑÑÑÐºÐ°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ÐÐ°ÑÑÐ¸Ð½ÐºÐ¸ Ð¿Ð¾ Ð·Ð°Ð¿ÑÐ¾ÑÑ ÑÑÐ°ÑÐ¾Ð¾ÑÐºÐ¾Ð»ÑÑÐºÐ°Ñ Ð³Ð»Ð¸Ð½ÑÐ½Ð°Ñ Ð¸Ð³ÑÑÑÐºÐ°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ÐÐ°ÑÑÐ¸Ð½ÐºÐ¸ Ð¿Ð¾ Ð·Ð°Ð¿ÑÐ¾ÑÑ ÑÑÐ°ÑÐ¾Ð¾ÑÐºÐ¾Ð»ÑÑÐºÐ°Ñ Ð³Ð»Ð¸Ð½ÑÐ½Ð°Ñ Ð¸Ð³ÑÑÑÐºÐ°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268760"/>
            <a:ext cx="6372820" cy="4785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907087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7017139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Elka_-_Na_bolshom_vozdushnom_share_svadebki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17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290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739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717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24744"/>
            <a:ext cx="5456954" cy="43279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zvuki-prirody-fleyta-utrenniy-les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727.75"/>
                  <p14:fade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62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77102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7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1132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ea typeface="+mn-ea"/>
                <a:cs typeface="Arial" charset="0"/>
              </a:rPr>
              <a:t>Птичка Счастья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139" y="1916832"/>
            <a:ext cx="4861158" cy="3644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916832"/>
            <a:ext cx="4861158" cy="3644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0218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8A0000"/>
                </a:solidFill>
                <a:latin typeface="Matilda" pitchFamily="2" charset="0"/>
              </a:rPr>
              <a:t>Правила  </a:t>
            </a:r>
            <a:r>
              <a:rPr lang="ru-RU" sz="3600" b="1" dirty="0">
                <a:solidFill>
                  <a:srgbClr val="8A0000"/>
                </a:solidFill>
                <a:latin typeface="Matilda" pitchFamily="2" charset="0"/>
              </a:rPr>
              <a:t>техники безопасности работы с </a:t>
            </a:r>
            <a:r>
              <a:rPr lang="ru-RU" sz="3600" b="1" dirty="0" smtClean="0">
                <a:solidFill>
                  <a:srgbClr val="8A0000"/>
                </a:solidFill>
                <a:latin typeface="Matilda" pitchFamily="2" charset="0"/>
              </a:rPr>
              <a:t>глиной </a:t>
            </a:r>
            <a:r>
              <a:rPr lang="ru-RU" dirty="0">
                <a:solidFill>
                  <a:srgbClr val="8A0000"/>
                </a:solidFill>
              </a:rPr>
              <a:t/>
            </a:r>
            <a:br>
              <a:rPr lang="ru-RU" dirty="0">
                <a:solidFill>
                  <a:srgbClr val="8A0000"/>
                </a:solidFill>
              </a:rPr>
            </a:br>
            <a:endParaRPr lang="ru-RU" dirty="0">
              <a:solidFill>
                <a:srgbClr val="8A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1600200"/>
            <a:ext cx="7067128" cy="4525963"/>
          </a:xfrm>
        </p:spPr>
        <p:txBody>
          <a:bodyPr/>
          <a:lstStyle/>
          <a:p>
            <a:pPr marL="0" lvl="0">
              <a:spcBef>
                <a:spcPct val="0"/>
              </a:spcBef>
            </a:pPr>
            <a:r>
              <a:rPr lang="ru-RU" sz="2400" dirty="0">
                <a:latin typeface="Matilda" pitchFamily="2" charset="0"/>
                <a:ea typeface="+mj-ea"/>
                <a:cs typeface="+mj-cs"/>
              </a:rPr>
              <a:t>При лепке из глины, лицо руками не трогаем, глаза не трем, в рот глину не берем, об себя руки не вытираем.</a:t>
            </a:r>
          </a:p>
          <a:p>
            <a:pPr marL="0" lvl="0">
              <a:spcBef>
                <a:spcPct val="0"/>
              </a:spcBef>
            </a:pPr>
            <a:r>
              <a:rPr lang="ru-RU" sz="2400" dirty="0" smtClean="0">
                <a:latin typeface="Matilda" pitchFamily="2" charset="0"/>
                <a:ea typeface="+mj-ea"/>
                <a:cs typeface="+mj-cs"/>
              </a:rPr>
              <a:t>С </a:t>
            </a:r>
            <a:r>
              <a:rPr lang="ru-RU" sz="2400" dirty="0">
                <a:latin typeface="Matilda" pitchFamily="2" charset="0"/>
                <a:ea typeface="+mj-ea"/>
                <a:cs typeface="+mj-cs"/>
              </a:rPr>
              <a:t>инструментами обращаемся осторожно, помни что они острые, ими нельзя размахивать, чтобы не задеть себя и товарищей.</a:t>
            </a:r>
          </a:p>
          <a:p>
            <a:pPr marL="0" lvl="0">
              <a:spcBef>
                <a:spcPct val="0"/>
              </a:spcBef>
            </a:pPr>
            <a:r>
              <a:rPr lang="ru-RU" sz="2400" dirty="0">
                <a:latin typeface="Matilda" pitchFamily="2" charset="0"/>
                <a:ea typeface="+mj-ea"/>
                <a:cs typeface="+mj-cs"/>
              </a:rPr>
              <a:t>Работать на клеенке и доске для лепки.</a:t>
            </a:r>
          </a:p>
          <a:p>
            <a:pPr marL="0" lvl="0">
              <a:spcBef>
                <a:spcPct val="0"/>
              </a:spcBef>
            </a:pPr>
            <a:r>
              <a:rPr lang="ru-RU" sz="2400" dirty="0">
                <a:latin typeface="Matilda" pitchFamily="2" charset="0"/>
                <a:ea typeface="+mj-ea"/>
                <a:cs typeface="+mj-cs"/>
              </a:rPr>
              <a:t>Содержи рабочее место в чистоте и порядке .</a:t>
            </a:r>
          </a:p>
          <a:p>
            <a:pPr marL="0" lvl="0">
              <a:spcBef>
                <a:spcPct val="0"/>
              </a:spcBef>
            </a:pPr>
            <a:r>
              <a:rPr lang="ru-RU" sz="2400" dirty="0">
                <a:latin typeface="Matilda" pitchFamily="2" charset="0"/>
                <a:ea typeface="+mj-ea"/>
                <a:cs typeface="+mj-cs"/>
              </a:rPr>
              <a:t>Во время работы будьте внимательны. </a:t>
            </a:r>
          </a:p>
          <a:p>
            <a:pPr marL="0" lvl="0">
              <a:spcBef>
                <a:spcPct val="0"/>
              </a:spcBef>
            </a:pPr>
            <a:r>
              <a:rPr lang="ru-RU" sz="2400" dirty="0">
                <a:latin typeface="Matilda" pitchFamily="2" charset="0"/>
                <a:ea typeface="+mj-ea"/>
                <a:cs typeface="+mj-cs"/>
              </a:rPr>
              <a:t>После работы приведите в порядок свое рабочее место и инструменты.</a:t>
            </a:r>
          </a:p>
          <a:p>
            <a:pPr marL="0">
              <a:spcBef>
                <a:spcPct val="0"/>
              </a:spcBef>
            </a:pPr>
            <a:r>
              <a:rPr lang="ru-RU" sz="2400" dirty="0">
                <a:latin typeface="Matilda" pitchFamily="2" charset="0"/>
                <a:ea typeface="+mj-ea"/>
                <a:cs typeface="+mj-cs"/>
              </a:rPr>
              <a:t>После работы вымыть руки с мылом. </a:t>
            </a:r>
          </a:p>
        </p:txBody>
      </p:sp>
    </p:spTree>
    <p:extLst>
      <p:ext uri="{BB962C8B-B14F-4D97-AF65-F5344CB8AC3E}">
        <p14:creationId xmlns:p14="http://schemas.microsoft.com/office/powerpoint/2010/main" val="33542603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89062"/>
            <a:ext cx="2121926" cy="15914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1803420"/>
            <a:ext cx="2160241" cy="1622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3201275"/>
            <a:ext cx="2314227" cy="1739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3" y="4509120"/>
            <a:ext cx="2108883" cy="15882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7887" y="614105"/>
            <a:ext cx="2016224" cy="1518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587" y="1852951"/>
            <a:ext cx="2171710" cy="1624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247" y="2917176"/>
            <a:ext cx="2402193" cy="1807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587" y="4467962"/>
            <a:ext cx="2171710" cy="1629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14641" y="99279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20608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14641" y="340493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721828" y="488284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576732" y="92523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152293" y="22451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461824" y="31083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158428" y="457309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790387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594" y="492182"/>
            <a:ext cx="4106934" cy="5796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239717" y="582157"/>
            <a:ext cx="4471665" cy="2592288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54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ea typeface="+mn-ea"/>
                <a:cs typeface="Arial" charset="0"/>
              </a:rPr>
              <a:t>Альбом путешествия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9552" y="5157744"/>
            <a:ext cx="49685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Имя_________________</a:t>
            </a:r>
          </a:p>
          <a:p>
            <a:r>
              <a:rPr lang="ru-RU" sz="2800" dirty="0" smtClean="0"/>
              <a:t>Фамилия_____________</a:t>
            </a:r>
            <a:endParaRPr lang="ru-RU" sz="2800" dirty="0"/>
          </a:p>
        </p:txBody>
      </p:sp>
      <p:sp>
        <p:nvSpPr>
          <p:cNvPr id="5" name="AutoShape 2" descr="ÐÐ°ÑÑÐ¸Ð½ÐºÐ¸ Ð¿Ð¾ Ð·Ð°Ð¿ÑÐ¾ÑÑ ÐºÐ°ÑÑÐ¸Ð½ÐºÐ¸ Ð²Ð¾Ð·Ð´ÑÑÐ½Ð¾Ð³Ð¾ ÑÐ°ÑÐ° Ñ ÐºÐ¾ÑÐ·Ð¸Ð½Ð¾Ð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919" y="2132856"/>
            <a:ext cx="1524000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152794"/>
            <a:ext cx="2232248" cy="30049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07678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4067253"/>
            <a:ext cx="345638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/>
              <a:t>Характерные особенности</a:t>
            </a:r>
            <a:r>
              <a:rPr lang="ru-RU" sz="1400" dirty="0" smtClean="0"/>
              <a:t>: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вытянутые пропорции; 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яркая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роспись с характерными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ритмичными полосками; </a:t>
            </a:r>
          </a:p>
          <a:p>
            <a:pPr lvl="0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малиновые, зелёные и фиолетовые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цвета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жёлтому фону;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лепятся целиком из одного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куска глины; 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почти всегда со свистком.</a:t>
            </a:r>
          </a:p>
          <a:p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3548" y="642783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>
                <a:solidFill>
                  <a:srgbClr val="8A0000"/>
                </a:solidFill>
                <a:latin typeface="Matilda" pitchFamily="2" charset="0"/>
                <a:ea typeface="+mj-ea"/>
                <a:cs typeface="+mj-cs"/>
              </a:rPr>
              <a:t>Дымковская игрушка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5148065" y="878292"/>
            <a:ext cx="2592288" cy="25507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D9D9D9"/>
                </a:solidFill>
                <a:effectLst/>
                <a:latin typeface="Times New Roman" pitchFamily="18" charset="0"/>
                <a:cs typeface="Arial" pitchFamily="34" charset="0"/>
              </a:rPr>
              <a:t>Вклеить игрушку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1606181" y="3964032"/>
            <a:ext cx="2592288" cy="26333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D9D9D9"/>
                </a:solidFill>
                <a:effectLst/>
                <a:latin typeface="Times New Roman" pitchFamily="18" charset="0"/>
                <a:cs typeface="Arial" pitchFamily="34" charset="0"/>
              </a:rPr>
              <a:t>Вклеить игрушку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3579509"/>
            <a:ext cx="4955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8A0000"/>
                </a:solidFill>
                <a:latin typeface="Matilda" pitchFamily="2" charset="0"/>
                <a:ea typeface="+mj-ea"/>
                <a:cs typeface="+mj-cs"/>
              </a:rPr>
              <a:t>Филимоновская </a:t>
            </a:r>
            <a:r>
              <a:rPr lang="ru-RU" sz="2800" dirty="0">
                <a:solidFill>
                  <a:srgbClr val="8A0000"/>
                </a:solidFill>
                <a:latin typeface="Matilda" pitchFamily="2" charset="0"/>
                <a:ea typeface="+mj-ea"/>
                <a:cs typeface="+mj-cs"/>
              </a:rPr>
              <a:t>игрушка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052736"/>
            <a:ext cx="36724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Характерные особенности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  <a:endParaRPr lang="ru-RU" sz="1400" dirty="0">
              <a:latin typeface="Times New Roman"/>
              <a:ea typeface="Times New Roman"/>
            </a:endParaRPr>
          </a:p>
          <a:p>
            <a:pPr marL="285750" lvl="0" indent="-285750">
              <a:spcAft>
                <a:spcPts val="0"/>
              </a:spcAft>
              <a:buFont typeface="Wingdings" pitchFamily="2" charset="2"/>
              <a:buChar char="v"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многофигурные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композиции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; </a:t>
            </a:r>
            <a:endParaRPr lang="ru-RU" sz="1400" dirty="0">
              <a:latin typeface="Times New Roman"/>
              <a:ea typeface="Times New Roman"/>
            </a:endParaRPr>
          </a:p>
          <a:p>
            <a:pPr marL="285750" lvl="0" indent="-285750">
              <a:spcAft>
                <a:spcPts val="0"/>
              </a:spcAft>
              <a:buFont typeface="Wingdings" pitchFamily="2" charset="2"/>
              <a:buChar char="v"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в основе росписи –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геометрический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орнамент </a:t>
            </a:r>
            <a:endParaRPr lang="ru-RU" sz="1400" dirty="0">
              <a:latin typeface="Times New Roman"/>
              <a:ea typeface="Times New Roman"/>
            </a:endParaRPr>
          </a:p>
          <a:p>
            <a:pPr marL="180340" indent="-180340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и яркая,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контрастная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цветовая гамма,</a:t>
            </a:r>
            <a:endParaRPr lang="ru-RU" sz="1400" dirty="0">
              <a:latin typeface="Times New Roman"/>
              <a:ea typeface="Times New Roman"/>
            </a:endParaRPr>
          </a:p>
          <a:p>
            <a:pPr marL="285750" lvl="0" indent="-285750">
              <a:spcAft>
                <a:spcPts val="0"/>
              </a:spcAft>
              <a:buFont typeface="Wingdings" pitchFamily="2" charset="2"/>
              <a:buChar char="v"/>
            </a:pP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роспись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- крупный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геометрический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узор, </a:t>
            </a:r>
            <a:endParaRPr lang="ru-RU" sz="1400" dirty="0">
              <a:latin typeface="Times New Roman"/>
              <a:ea typeface="Times New Roman"/>
            </a:endParaRPr>
          </a:p>
          <a:p>
            <a:pPr marL="180340" indent="-180340"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сочетающийся с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гладкоокрашенными частями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;</a:t>
            </a:r>
            <a:endParaRPr lang="ru-RU" sz="1400" dirty="0">
              <a:latin typeface="Times New Roman"/>
              <a:ea typeface="Times New Roman"/>
            </a:endParaRPr>
          </a:p>
          <a:p>
            <a:pPr marL="285750" lvl="0" indent="-285750">
              <a:spcAft>
                <a:spcPts val="0"/>
              </a:spcAft>
              <a:buFont typeface="Wingdings" pitchFamily="2" charset="2"/>
              <a:buChar char="v"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нарядно 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орнаментируют </a:t>
            </a: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юбки, </a:t>
            </a:r>
            <a:endParaRPr lang="ru-RU" sz="1400" dirty="0">
              <a:latin typeface="Times New Roman"/>
              <a:ea typeface="Times New Roman"/>
            </a:endParaRPr>
          </a:p>
          <a:p>
            <a:pPr marL="285750" lvl="0" indent="-285750">
              <a:spcAft>
                <a:spcPts val="0"/>
              </a:spcAft>
              <a:buFont typeface="Wingdings" pitchFamily="2" charset="2"/>
              <a:buChar char="v"/>
            </a:pPr>
            <a:r>
              <a:rPr lang="ru-RU" sz="1400" dirty="0">
                <a:solidFill>
                  <a:srgbClr val="000000"/>
                </a:solidFill>
                <a:latin typeface="Times New Roman"/>
                <a:ea typeface="Times New Roman"/>
              </a:rPr>
              <a:t>фигуры животных.</a:t>
            </a:r>
            <a:endParaRPr lang="ru-RU" sz="14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082261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32040" y="4067253"/>
            <a:ext cx="345638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/>
              <a:t>Характерные особенности</a:t>
            </a:r>
            <a:r>
              <a:rPr lang="ru-RU" sz="1400" dirty="0" smtClean="0"/>
              <a:t>: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ехитрая форма, напоминает птичку;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несложные ангобные росписи в виде вертикальных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полос;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юбимая тема – изображение уточки;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почти всегда со свистком.</a:t>
            </a:r>
          </a:p>
          <a:p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3548" y="642783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8A0000"/>
                </a:solidFill>
                <a:latin typeface="Matilda" pitchFamily="2" charset="0"/>
                <a:ea typeface="+mj-ea"/>
                <a:cs typeface="+mj-cs"/>
              </a:rPr>
              <a:t>Каргопольская </a:t>
            </a:r>
            <a:r>
              <a:rPr lang="ru-RU" sz="2800" dirty="0">
                <a:solidFill>
                  <a:srgbClr val="8A0000"/>
                </a:solidFill>
                <a:latin typeface="Matilda" pitchFamily="2" charset="0"/>
                <a:ea typeface="+mj-ea"/>
                <a:cs typeface="+mj-cs"/>
              </a:rPr>
              <a:t>игрушка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53217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 </a:t>
            </a:r>
          </a:p>
        </p:txBody>
      </p:sp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5148065" y="878292"/>
            <a:ext cx="2592288" cy="2550707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D9D9D9"/>
                </a:solidFill>
                <a:effectLst/>
                <a:latin typeface="Times New Roman" pitchFamily="18" charset="0"/>
                <a:cs typeface="Arial" pitchFamily="34" charset="0"/>
              </a:rPr>
              <a:t>Вклеить игрушку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1606181" y="3964032"/>
            <a:ext cx="2592288" cy="263332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12700">
            <a:solidFill>
              <a:srgbClr val="4F81BD"/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2600" b="0" i="0" u="none" strike="noStrike" cap="none" normalizeH="0" baseline="0" dirty="0" smtClean="0">
              <a:ln>
                <a:noFill/>
              </a:ln>
              <a:solidFill>
                <a:srgbClr val="D9D9D9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rgbClr val="D9D9D9"/>
                </a:solidFill>
                <a:effectLst/>
                <a:latin typeface="Times New Roman" pitchFamily="18" charset="0"/>
                <a:cs typeface="Arial" pitchFamily="34" charset="0"/>
              </a:rPr>
              <a:t>Вклеить игрушку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47864" y="3579509"/>
            <a:ext cx="49550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8A0000"/>
                </a:solidFill>
                <a:latin typeface="Matilda" pitchFamily="2" charset="0"/>
                <a:ea typeface="+mj-ea"/>
                <a:cs typeface="+mj-cs"/>
              </a:rPr>
              <a:t>Старооскольская </a:t>
            </a:r>
            <a:r>
              <a:rPr lang="ru-RU" sz="2800" dirty="0">
                <a:solidFill>
                  <a:srgbClr val="8A0000"/>
                </a:solidFill>
                <a:latin typeface="Matilda" pitchFamily="2" charset="0"/>
                <a:ea typeface="+mj-ea"/>
                <a:cs typeface="+mj-cs"/>
              </a:rPr>
              <a:t>игрушка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259632" y="1166003"/>
            <a:ext cx="367240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1" dirty="0">
                <a:solidFill>
                  <a:srgbClr val="000000"/>
                </a:solidFill>
                <a:latin typeface="Times New Roman"/>
                <a:ea typeface="Times New Roman"/>
              </a:rPr>
              <a:t>Характерные особенности</a:t>
            </a:r>
            <a:r>
              <a:rPr lang="ru-RU" sz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: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фигуры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людей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мощные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коренастые; 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стоящие на двух ногах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олени, медведи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, птицы; 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основа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фигур белая;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цвета росписи - зеленый, голубой,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красный, черный; </a:t>
            </a: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простой узор: точки, черточки,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кресты, круги с крестом внутри,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400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683129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76672"/>
            <a:ext cx="2160240" cy="28803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20766"/>
            <a:ext cx="1944216" cy="26362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ÐÐ°ÑÑÐ¸Ð½ÐºÐ¸ Ð¿Ð¾ Ð·Ð°Ð¿ÑÐ¾ÑÑ ÐºÐ°ÑÐ³Ð¾Ð¿Ð¾Ð»ÑÑÐºÐ°Ñ Ð¸Ð³ÑÑÑÐºÐ° ÐºÐ°ÑÑÐ¸Ð½ÐºÐ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600400"/>
            <a:ext cx="2376264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00400"/>
            <a:ext cx="2469233" cy="24692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46494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692696"/>
            <a:ext cx="48245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rPr>
              <a:t>Спасибо за внимание!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17" y="2631688"/>
            <a:ext cx="1452998" cy="1956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29444" y="4869160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6000" b="1" dirty="0" smtClean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rPr>
              <a:t>Счастья </a:t>
            </a:r>
            <a:r>
              <a:rPr lang="ru-RU" sz="60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atilda" pitchFamily="2" charset="0"/>
                <a:cs typeface="Arial" charset="0"/>
              </a:rPr>
              <a:t>вам!!!</a:t>
            </a:r>
          </a:p>
        </p:txBody>
      </p:sp>
    </p:spTree>
    <p:extLst>
      <p:ext uri="{BB962C8B-B14F-4D97-AF65-F5344CB8AC3E}">
        <p14:creationId xmlns:p14="http://schemas.microsoft.com/office/powerpoint/2010/main" val="37838628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7017139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Elka_-_Na_bolshom_vozdushnom_share_svadebki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17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290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09798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717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084982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Глиняная игрушка и её история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700808"/>
            <a:ext cx="5785528" cy="432917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7143852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635446"/>
            <a:ext cx="1438102" cy="2672542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2636912"/>
            <a:ext cx="2743467" cy="223915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04" t="2708" r="7091" b="3100"/>
          <a:stretch/>
        </p:blipFill>
        <p:spPr>
          <a:xfrm>
            <a:off x="1475656" y="836712"/>
            <a:ext cx="1725495" cy="32403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1" t="6982" r="7216" b="12391"/>
          <a:stretch/>
        </p:blipFill>
        <p:spPr>
          <a:xfrm>
            <a:off x="3201151" y="647305"/>
            <a:ext cx="1985297" cy="19896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4" r="3459" b="4193"/>
          <a:stretch/>
        </p:blipFill>
        <p:spPr>
          <a:xfrm>
            <a:off x="6300193" y="816218"/>
            <a:ext cx="2454154" cy="232475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234" y="3933056"/>
            <a:ext cx="1833834" cy="231063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21167516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0368" y="404664"/>
            <a:ext cx="8229600" cy="1084982"/>
          </a:xfrm>
        </p:spPr>
        <p:txBody>
          <a:bodyPr/>
          <a:lstStyle/>
          <a:p>
            <a:r>
              <a:rPr lang="ru-RU" sz="4000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Обжиг в муфельной печи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268760"/>
            <a:ext cx="7007280" cy="46686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828024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Город Старый Оскол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124744"/>
            <a:ext cx="7151059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9864498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640960" cy="731114"/>
          </a:xfrm>
        </p:spPr>
        <p:txBody>
          <a:bodyPr/>
          <a:lstStyle/>
          <a:p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Старооскольская глиняная игрушка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Matilda" pitchFamily="2" charset="0"/>
              </a:rPr>
              <a:t>игрушка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Matilda" pitchFamily="2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351802"/>
            <a:ext cx="6030575" cy="4379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836542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7017139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Elka_-_Na_bolshom_vozdushnom_share_svadebki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17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02904" y="53012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7396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98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4717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7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74806"/>
      </a:hlink>
      <a:folHlink>
        <a:srgbClr val="97480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634</TotalTime>
  <Words>357</Words>
  <Application>Microsoft Office PowerPoint</Application>
  <PresentationFormat>Экран (4:3)</PresentationFormat>
  <Paragraphs>94</Paragraphs>
  <Slides>27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Times New Roman</vt:lpstr>
      <vt:lpstr>Wingdings</vt:lpstr>
      <vt:lpstr>Matilda</vt:lpstr>
      <vt:lpstr>Calibri</vt:lpstr>
      <vt:lpstr>1_Тема Office</vt:lpstr>
      <vt:lpstr>Презентация PowerPoint</vt:lpstr>
      <vt:lpstr>Презентация PowerPoint</vt:lpstr>
      <vt:lpstr>Презентация PowerPoint</vt:lpstr>
      <vt:lpstr>Глиняная игрушка и её история</vt:lpstr>
      <vt:lpstr>Презентация PowerPoint</vt:lpstr>
      <vt:lpstr>Обжиг в муфельной печи</vt:lpstr>
      <vt:lpstr>Город Старый Оскол</vt:lpstr>
      <vt:lpstr>Старооскольская глиняная игрушка игрушка</vt:lpstr>
      <vt:lpstr>Презентация PowerPoint</vt:lpstr>
      <vt:lpstr>Город Киров и Дымковская слобода</vt:lpstr>
      <vt:lpstr>Презентация PowerPoint</vt:lpstr>
      <vt:lpstr>Дымковская глиняная игрушка</vt:lpstr>
      <vt:lpstr>Презентация PowerPoint</vt:lpstr>
      <vt:lpstr>деревня Филимоново  Тульская область</vt:lpstr>
      <vt:lpstr>Филимоновская глиняная игрушка</vt:lpstr>
      <vt:lpstr>Презентация PowerPoint</vt:lpstr>
      <vt:lpstr>Город Каргополь  Архангельская область</vt:lpstr>
      <vt:lpstr>Каргопольская глиняная игрушка</vt:lpstr>
      <vt:lpstr>Презентация PowerPoint</vt:lpstr>
      <vt:lpstr>Птичка Счастья</vt:lpstr>
      <vt:lpstr>Правила  техники безопасности работы с глиной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Геометрические фантазии</dc:title>
  <dc:creator>Фокина Лидия Петровна</dc:creator>
  <cp:keywords>Шаблон презентации</cp:keywords>
  <cp:lastModifiedBy>Image&amp;Matros ®</cp:lastModifiedBy>
  <cp:revision>101</cp:revision>
  <dcterms:created xsi:type="dcterms:W3CDTF">2014-07-06T18:18:01Z</dcterms:created>
  <dcterms:modified xsi:type="dcterms:W3CDTF">2018-10-19T16:44:31Z</dcterms:modified>
</cp:coreProperties>
</file>