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58" r:id="rId3"/>
    <p:sldId id="260" r:id="rId4"/>
    <p:sldId id="261" r:id="rId5"/>
    <p:sldId id="257" r:id="rId6"/>
    <p:sldId id="274" r:id="rId7"/>
    <p:sldId id="256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1868"/>
    <a:srgbClr val="712B64"/>
    <a:srgbClr val="5E020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100" d="100"/>
          <a:sy n="100" d="100"/>
        </p:scale>
        <p:origin x="-1110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401F15-8543-4BCD-8A61-C1D91EF56728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8A8BEA-C49B-4E95-A305-68A6AAA70081}">
      <dgm:prSet phldrT="[Текст]"/>
      <dgm:spPr/>
      <dgm:t>
        <a:bodyPr/>
        <a:lstStyle/>
        <a:p>
          <a:r>
            <a:rPr lang="ru-RU" dirty="0" smtClean="0">
              <a:latin typeface="Arial Black" pitchFamily="34" charset="0"/>
            </a:rPr>
            <a:t>ДЕБАТЫ</a:t>
          </a:r>
          <a:endParaRPr lang="ru-RU" dirty="0">
            <a:latin typeface="Arial Black" pitchFamily="34" charset="0"/>
          </a:endParaRPr>
        </a:p>
      </dgm:t>
    </dgm:pt>
    <dgm:pt modelId="{44D17428-1D77-4B68-836D-BB9CC8B40394}" type="parTrans" cxnId="{ACFF010B-8585-41D7-ACF2-FBEEB0F2E9F8}">
      <dgm:prSet/>
      <dgm:spPr/>
      <dgm:t>
        <a:bodyPr/>
        <a:lstStyle/>
        <a:p>
          <a:endParaRPr lang="ru-RU"/>
        </a:p>
      </dgm:t>
    </dgm:pt>
    <dgm:pt modelId="{0B946C2C-4462-4DA0-880D-BEB510269B58}" type="sibTrans" cxnId="{ACFF010B-8585-41D7-ACF2-FBEEB0F2E9F8}">
      <dgm:prSet/>
      <dgm:spPr/>
      <dgm:t>
        <a:bodyPr/>
        <a:lstStyle/>
        <a:p>
          <a:endParaRPr lang="ru-RU"/>
        </a:p>
      </dgm:t>
    </dgm:pt>
    <dgm:pt modelId="{3B649B8A-6EF4-4112-A0AA-12DB5D62B2C4}">
      <dgm:prSet phldrT="[Текст]"/>
      <dgm:spPr/>
      <dgm:t>
        <a:bodyPr/>
        <a:lstStyle/>
        <a:p>
          <a:pPr algn="ctr"/>
          <a:r>
            <a:rPr lang="ru-RU" dirty="0" smtClean="0">
              <a:latin typeface="Arial Black" pitchFamily="34" charset="0"/>
            </a:rPr>
            <a:t>«ПРАВО ГОЛОСА»</a:t>
          </a:r>
          <a:endParaRPr lang="ru-RU" dirty="0">
            <a:latin typeface="Arial Black" pitchFamily="34" charset="0"/>
          </a:endParaRPr>
        </a:p>
      </dgm:t>
    </dgm:pt>
    <dgm:pt modelId="{6EC80308-E510-4EC1-BEB1-3B1C31736B02}" type="parTrans" cxnId="{8CC26AB3-03E3-4B22-8EB8-4A3578D6C335}">
      <dgm:prSet/>
      <dgm:spPr/>
      <dgm:t>
        <a:bodyPr/>
        <a:lstStyle/>
        <a:p>
          <a:endParaRPr lang="ru-RU"/>
        </a:p>
      </dgm:t>
    </dgm:pt>
    <dgm:pt modelId="{DEF5D3C8-76D3-46FE-9C1E-4405AAB4F49C}" type="sibTrans" cxnId="{8CC26AB3-03E3-4B22-8EB8-4A3578D6C335}">
      <dgm:prSet/>
      <dgm:spPr/>
      <dgm:t>
        <a:bodyPr/>
        <a:lstStyle/>
        <a:p>
          <a:endParaRPr lang="ru-RU"/>
        </a:p>
      </dgm:t>
    </dgm:pt>
    <dgm:pt modelId="{21D582C8-5FE5-4B20-B6B3-F9727F0DB132}" type="pres">
      <dgm:prSet presAssocID="{67401F15-8543-4BCD-8A61-C1D91EF567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288787-D037-494B-A27A-4AD7D8C93AC1}" type="pres">
      <dgm:prSet presAssocID="{FB8A8BEA-C49B-4E95-A305-68A6AAA70081}" presName="arrow" presStyleLbl="node1" presStyleIdx="0" presStyleCnt="2" custScaleY="87469" custRadScaleRad="114676" custRadScaleInc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9F24E9-4B0B-4E72-9FFF-B7B026A2C8AC}" type="pres">
      <dgm:prSet presAssocID="{3B649B8A-6EF4-4112-A0AA-12DB5D62B2C4}" presName="arrow" presStyleLbl="node1" presStyleIdx="1" presStyleCnt="2" custScaleY="128121" custRadScaleRad="76342" custRadScaleInc="-4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FF010B-8585-41D7-ACF2-FBEEB0F2E9F8}" srcId="{67401F15-8543-4BCD-8A61-C1D91EF56728}" destId="{FB8A8BEA-C49B-4E95-A305-68A6AAA70081}" srcOrd="0" destOrd="0" parTransId="{44D17428-1D77-4B68-836D-BB9CC8B40394}" sibTransId="{0B946C2C-4462-4DA0-880D-BEB510269B58}"/>
    <dgm:cxn modelId="{61EF8975-7EC9-4141-B0CB-729EAF0B0A05}" type="presOf" srcId="{3B649B8A-6EF4-4112-A0AA-12DB5D62B2C4}" destId="{559F24E9-4B0B-4E72-9FFF-B7B026A2C8AC}" srcOrd="0" destOrd="0" presId="urn:microsoft.com/office/officeart/2005/8/layout/arrow5"/>
    <dgm:cxn modelId="{F3A9EA99-A284-4F39-86CF-49A006A1A8FF}" type="presOf" srcId="{FB8A8BEA-C49B-4E95-A305-68A6AAA70081}" destId="{93288787-D037-494B-A27A-4AD7D8C93AC1}" srcOrd="0" destOrd="0" presId="urn:microsoft.com/office/officeart/2005/8/layout/arrow5"/>
    <dgm:cxn modelId="{8CC26AB3-03E3-4B22-8EB8-4A3578D6C335}" srcId="{67401F15-8543-4BCD-8A61-C1D91EF56728}" destId="{3B649B8A-6EF4-4112-A0AA-12DB5D62B2C4}" srcOrd="1" destOrd="0" parTransId="{6EC80308-E510-4EC1-BEB1-3B1C31736B02}" sibTransId="{DEF5D3C8-76D3-46FE-9C1E-4405AAB4F49C}"/>
    <dgm:cxn modelId="{F9EBC45E-BA31-4825-BD90-AFF2E5895EF1}" type="presOf" srcId="{67401F15-8543-4BCD-8A61-C1D91EF56728}" destId="{21D582C8-5FE5-4B20-B6B3-F9727F0DB132}" srcOrd="0" destOrd="0" presId="urn:microsoft.com/office/officeart/2005/8/layout/arrow5"/>
    <dgm:cxn modelId="{1C0F5F56-26B8-4300-88DA-4E1D563D017C}" type="presParOf" srcId="{21D582C8-5FE5-4B20-B6B3-F9727F0DB132}" destId="{93288787-D037-494B-A27A-4AD7D8C93AC1}" srcOrd="0" destOrd="0" presId="urn:microsoft.com/office/officeart/2005/8/layout/arrow5"/>
    <dgm:cxn modelId="{0A4DA972-80B3-49F7-AD92-802A493E9893}" type="presParOf" srcId="{21D582C8-5FE5-4B20-B6B3-F9727F0DB132}" destId="{559F24E9-4B0B-4E72-9FFF-B7B026A2C8AC}" srcOrd="1" destOrd="0" presId="urn:microsoft.com/office/officeart/2005/8/layout/arrow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5011AA-4CBC-41D9-BFA5-1FB9DB8B0988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79FA99B0-1CC9-47B1-A22B-D1A92F2E26E9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2"/>
              </a:solidFill>
              <a:latin typeface="Arial Black" pitchFamily="34" charset="0"/>
            </a:rPr>
            <a:t>Ситуация 1</a:t>
          </a:r>
          <a:endParaRPr lang="ru-RU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F45E036D-8E86-41C4-A4BE-3BC7C623A366}" type="parTrans" cxnId="{36A156B6-468A-4A56-8697-D8CBFFC3C5FE}">
      <dgm:prSet/>
      <dgm:spPr/>
      <dgm:t>
        <a:bodyPr/>
        <a:lstStyle/>
        <a:p>
          <a:endParaRPr lang="ru-RU"/>
        </a:p>
      </dgm:t>
    </dgm:pt>
    <dgm:pt modelId="{A5778B3B-5A22-4565-818E-6B68316736EC}" type="sibTrans" cxnId="{36A156B6-468A-4A56-8697-D8CBFFC3C5FE}">
      <dgm:prSet/>
      <dgm:spPr/>
      <dgm:t>
        <a:bodyPr/>
        <a:lstStyle/>
        <a:p>
          <a:endParaRPr lang="ru-RU"/>
        </a:p>
      </dgm:t>
    </dgm:pt>
    <dgm:pt modelId="{C04E9ECD-89AB-4B4A-91C6-2516EA5CCD62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2"/>
              </a:solidFill>
              <a:latin typeface="Arial Black" pitchFamily="34" charset="0"/>
            </a:rPr>
            <a:t>Ситуация 2</a:t>
          </a:r>
          <a:endParaRPr lang="ru-RU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5C18C95E-DD0B-4A04-92DD-4B1BD7D78512}" type="parTrans" cxnId="{4E6B47C2-BABB-410E-978A-7F3A4A66A88D}">
      <dgm:prSet/>
      <dgm:spPr/>
      <dgm:t>
        <a:bodyPr/>
        <a:lstStyle/>
        <a:p>
          <a:endParaRPr lang="ru-RU"/>
        </a:p>
      </dgm:t>
    </dgm:pt>
    <dgm:pt modelId="{337DC379-05AD-4D67-8699-14405CCF9EBE}" type="sibTrans" cxnId="{4E6B47C2-BABB-410E-978A-7F3A4A66A88D}">
      <dgm:prSet/>
      <dgm:spPr/>
      <dgm:t>
        <a:bodyPr/>
        <a:lstStyle/>
        <a:p>
          <a:endParaRPr lang="ru-RU"/>
        </a:p>
      </dgm:t>
    </dgm:pt>
    <dgm:pt modelId="{368745AE-1DD7-4773-8E4A-A312AAA02E1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2"/>
              </a:solidFill>
              <a:latin typeface="Arial Black" pitchFamily="34" charset="0"/>
            </a:rPr>
            <a:t>Ситуация 3</a:t>
          </a:r>
          <a:endParaRPr lang="ru-RU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7BF22105-3F40-458B-A6FD-FA47BCC489E2}" type="parTrans" cxnId="{7E98BB4D-3400-477B-9A7D-489310D93963}">
      <dgm:prSet/>
      <dgm:spPr/>
      <dgm:t>
        <a:bodyPr/>
        <a:lstStyle/>
        <a:p>
          <a:endParaRPr lang="ru-RU"/>
        </a:p>
      </dgm:t>
    </dgm:pt>
    <dgm:pt modelId="{2CD964E9-8DBE-4D21-9FF5-7D500DD7A742}" type="sibTrans" cxnId="{7E98BB4D-3400-477B-9A7D-489310D93963}">
      <dgm:prSet/>
      <dgm:spPr/>
      <dgm:t>
        <a:bodyPr/>
        <a:lstStyle/>
        <a:p>
          <a:endParaRPr lang="ru-RU"/>
        </a:p>
      </dgm:t>
    </dgm:pt>
    <dgm:pt modelId="{CC04AFCE-E207-4FC1-8DC5-B40D77E91EAD}" type="pres">
      <dgm:prSet presAssocID="{125011AA-4CBC-41D9-BFA5-1FB9DB8B0988}" presName="compositeShape" presStyleCnt="0">
        <dgm:presLayoutVars>
          <dgm:dir/>
          <dgm:resizeHandles/>
        </dgm:presLayoutVars>
      </dgm:prSet>
      <dgm:spPr/>
    </dgm:pt>
    <dgm:pt modelId="{B6978D48-0814-4933-96A5-1CF2355D5116}" type="pres">
      <dgm:prSet presAssocID="{125011AA-4CBC-41D9-BFA5-1FB9DB8B0988}" presName="pyramid" presStyleLbl="node1" presStyleIdx="0" presStyleCnt="1" custLinFactNeighborX="-45331" custLinFactNeighborY="-3774"/>
      <dgm:spPr/>
    </dgm:pt>
    <dgm:pt modelId="{AC9E9E3D-AD68-4991-A8CF-6761D89603A5}" type="pres">
      <dgm:prSet presAssocID="{125011AA-4CBC-41D9-BFA5-1FB9DB8B0988}" presName="theList" presStyleCnt="0"/>
      <dgm:spPr/>
    </dgm:pt>
    <dgm:pt modelId="{3734A7F3-D449-4B63-A7F6-EFEA9728D57F}" type="pres">
      <dgm:prSet presAssocID="{79FA99B0-1CC9-47B1-A22B-D1A92F2E26E9}" presName="aNode" presStyleLbl="fgAcc1" presStyleIdx="0" presStyleCnt="3" custLinFactNeighborX="-41252" custLinFactNeighborY="-8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5B30B-3912-4C89-960B-DB5F1EF4D998}" type="pres">
      <dgm:prSet presAssocID="{79FA99B0-1CC9-47B1-A22B-D1A92F2E26E9}" presName="aSpace" presStyleCnt="0"/>
      <dgm:spPr/>
    </dgm:pt>
    <dgm:pt modelId="{91153B1B-7194-48F9-AEC4-9FB08C551221}" type="pres">
      <dgm:prSet presAssocID="{C04E9ECD-89AB-4B4A-91C6-2516EA5CCD62}" presName="aNode" presStyleLbl="fgAcc1" presStyleIdx="1" presStyleCnt="3" custLinFactNeighborX="-20136" custLinFactNeighborY="19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0F520-74F2-4DC5-9D9B-9C2096497C26}" type="pres">
      <dgm:prSet presAssocID="{C04E9ECD-89AB-4B4A-91C6-2516EA5CCD62}" presName="aSpace" presStyleCnt="0"/>
      <dgm:spPr/>
    </dgm:pt>
    <dgm:pt modelId="{F7D977B1-C5F5-4181-9CB1-1E34D09ED8BA}" type="pres">
      <dgm:prSet presAssocID="{368745AE-1DD7-4773-8E4A-A312AAA02E1D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B052E-E9FF-448D-B99A-E644DB3F054C}" type="pres">
      <dgm:prSet presAssocID="{368745AE-1DD7-4773-8E4A-A312AAA02E1D}" presName="aSpace" presStyleCnt="0"/>
      <dgm:spPr/>
    </dgm:pt>
  </dgm:ptLst>
  <dgm:cxnLst>
    <dgm:cxn modelId="{4E6B47C2-BABB-410E-978A-7F3A4A66A88D}" srcId="{125011AA-4CBC-41D9-BFA5-1FB9DB8B0988}" destId="{C04E9ECD-89AB-4B4A-91C6-2516EA5CCD62}" srcOrd="1" destOrd="0" parTransId="{5C18C95E-DD0B-4A04-92DD-4B1BD7D78512}" sibTransId="{337DC379-05AD-4D67-8699-14405CCF9EBE}"/>
    <dgm:cxn modelId="{7E98BB4D-3400-477B-9A7D-489310D93963}" srcId="{125011AA-4CBC-41D9-BFA5-1FB9DB8B0988}" destId="{368745AE-1DD7-4773-8E4A-A312AAA02E1D}" srcOrd="2" destOrd="0" parTransId="{7BF22105-3F40-458B-A6FD-FA47BCC489E2}" sibTransId="{2CD964E9-8DBE-4D21-9FF5-7D500DD7A742}"/>
    <dgm:cxn modelId="{14680E1E-B3F3-4E19-8265-C2419A96C2B3}" type="presOf" srcId="{368745AE-1DD7-4773-8E4A-A312AAA02E1D}" destId="{F7D977B1-C5F5-4181-9CB1-1E34D09ED8BA}" srcOrd="0" destOrd="0" presId="urn:microsoft.com/office/officeart/2005/8/layout/pyramid2"/>
    <dgm:cxn modelId="{6D3B89DC-9213-4DB6-98E3-4ECA98F336BB}" type="presOf" srcId="{125011AA-4CBC-41D9-BFA5-1FB9DB8B0988}" destId="{CC04AFCE-E207-4FC1-8DC5-B40D77E91EAD}" srcOrd="0" destOrd="0" presId="urn:microsoft.com/office/officeart/2005/8/layout/pyramid2"/>
    <dgm:cxn modelId="{36A156B6-468A-4A56-8697-D8CBFFC3C5FE}" srcId="{125011AA-4CBC-41D9-BFA5-1FB9DB8B0988}" destId="{79FA99B0-1CC9-47B1-A22B-D1A92F2E26E9}" srcOrd="0" destOrd="0" parTransId="{F45E036D-8E86-41C4-A4BE-3BC7C623A366}" sibTransId="{A5778B3B-5A22-4565-818E-6B68316736EC}"/>
    <dgm:cxn modelId="{573AEB35-26C2-46BA-AFE7-AC406FC01B47}" type="presOf" srcId="{C04E9ECD-89AB-4B4A-91C6-2516EA5CCD62}" destId="{91153B1B-7194-48F9-AEC4-9FB08C551221}" srcOrd="0" destOrd="0" presId="urn:microsoft.com/office/officeart/2005/8/layout/pyramid2"/>
    <dgm:cxn modelId="{07F19F53-10F8-40EE-AF60-8CD04C5F373C}" type="presOf" srcId="{79FA99B0-1CC9-47B1-A22B-D1A92F2E26E9}" destId="{3734A7F3-D449-4B63-A7F6-EFEA9728D57F}" srcOrd="0" destOrd="0" presId="urn:microsoft.com/office/officeart/2005/8/layout/pyramid2"/>
    <dgm:cxn modelId="{444196A5-E470-45F4-ADDC-53EF92E6D94B}" type="presParOf" srcId="{CC04AFCE-E207-4FC1-8DC5-B40D77E91EAD}" destId="{B6978D48-0814-4933-96A5-1CF2355D5116}" srcOrd="0" destOrd="0" presId="urn:microsoft.com/office/officeart/2005/8/layout/pyramid2"/>
    <dgm:cxn modelId="{1274418D-EB62-4CDE-8545-6541902274E2}" type="presParOf" srcId="{CC04AFCE-E207-4FC1-8DC5-B40D77E91EAD}" destId="{AC9E9E3D-AD68-4991-A8CF-6761D89603A5}" srcOrd="1" destOrd="0" presId="urn:microsoft.com/office/officeart/2005/8/layout/pyramid2"/>
    <dgm:cxn modelId="{5F1B155E-842D-45AE-A87A-01B8233D0097}" type="presParOf" srcId="{AC9E9E3D-AD68-4991-A8CF-6761D89603A5}" destId="{3734A7F3-D449-4B63-A7F6-EFEA9728D57F}" srcOrd="0" destOrd="0" presId="urn:microsoft.com/office/officeart/2005/8/layout/pyramid2"/>
    <dgm:cxn modelId="{FE447232-C357-4966-9C2E-B83F5319EED5}" type="presParOf" srcId="{AC9E9E3D-AD68-4991-A8CF-6761D89603A5}" destId="{E005B30B-3912-4C89-960B-DB5F1EF4D998}" srcOrd="1" destOrd="0" presId="urn:microsoft.com/office/officeart/2005/8/layout/pyramid2"/>
    <dgm:cxn modelId="{B76213D3-878D-40C0-960C-E457E17531FB}" type="presParOf" srcId="{AC9E9E3D-AD68-4991-A8CF-6761D89603A5}" destId="{91153B1B-7194-48F9-AEC4-9FB08C551221}" srcOrd="2" destOrd="0" presId="urn:microsoft.com/office/officeart/2005/8/layout/pyramid2"/>
    <dgm:cxn modelId="{E3B39F58-486A-478D-B4DB-53B6E6E6B22B}" type="presParOf" srcId="{AC9E9E3D-AD68-4991-A8CF-6761D89603A5}" destId="{94D0F520-74F2-4DC5-9D9B-9C2096497C26}" srcOrd="3" destOrd="0" presId="urn:microsoft.com/office/officeart/2005/8/layout/pyramid2"/>
    <dgm:cxn modelId="{7D7A01C7-1427-4C23-B80C-7B3CEFB5A32F}" type="presParOf" srcId="{AC9E9E3D-AD68-4991-A8CF-6761D89603A5}" destId="{F7D977B1-C5F5-4181-9CB1-1E34D09ED8BA}" srcOrd="4" destOrd="0" presId="urn:microsoft.com/office/officeart/2005/8/layout/pyramid2"/>
    <dgm:cxn modelId="{9A406730-D4C7-499F-B6E0-74AE67E00FAF}" type="presParOf" srcId="{AC9E9E3D-AD68-4991-A8CF-6761D89603A5}" destId="{158B052E-E9FF-448D-B99A-E644DB3F054C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4B3A5-6B74-43F8-A701-B5E5CBD920FB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A7F251-44E2-4ACB-8D3C-3E66570852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7F251-44E2-4ACB-8D3C-3E665708528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7F251-44E2-4ACB-8D3C-3E665708528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5F9BB-515A-4BD9-B0C2-F356743A14E7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E150A-A1E1-4D4A-9856-1122F0CFD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Colors" Target="../diagrams/colors2.xml"/><Relationship Id="rId5" Type="http://schemas.openxmlformats.org/officeDocument/2006/relationships/diagramLayout" Target="../diagrams/layout1.xml"/><Relationship Id="rId10" Type="http://schemas.openxmlformats.org/officeDocument/2006/relationships/diagramQuickStyle" Target="../diagrams/quickStyle2.xml"/><Relationship Id="rId4" Type="http://schemas.openxmlformats.org/officeDocument/2006/relationships/diagramData" Target="../diagrams/data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93790400_12-p-svetlii-fon-dlya-prezentatsii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" y="0"/>
            <a:ext cx="9144021" cy="6858000"/>
          </a:xfrm>
          <a:prstGeom prst="rect">
            <a:avLst/>
          </a:prstGeom>
        </p:spPr>
      </p:pic>
      <p:pic>
        <p:nvPicPr>
          <p:cNvPr id="5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3"/>
          <a:srcRect t="21595" r="464" b="16666"/>
          <a:stretch>
            <a:fillRect/>
          </a:stretch>
        </p:blipFill>
        <p:spPr>
          <a:xfrm>
            <a:off x="1285852" y="500042"/>
            <a:ext cx="6572296" cy="3714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2071678"/>
            <a:ext cx="771530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«НАВСТРЕЧУ ДРУГ ДРУГУ»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572008"/>
            <a:ext cx="800105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Фестиваль педагогических идей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организация работы с родителями</a:t>
            </a: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</a:t>
            </a:r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5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Березовский ГО   2022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ПЕДАГОГИЧЕСКАЯ СИТУАЦИЯ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392909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обратился к маме одного из</a:t>
            </a:r>
          </a:p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воспитанников с рассказом о том, что нового</a:t>
            </a:r>
          </a:p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узнали на занятиях и предложил закрепить</a:t>
            </a:r>
          </a:p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изученный материал дома. Мама резко</a:t>
            </a:r>
          </a:p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ответила, что ей некогда заниматься с ребенком</a:t>
            </a:r>
          </a:p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 и, что это - обязанность воспитателя, за</a:t>
            </a:r>
          </a:p>
          <a:p>
            <a:pPr>
              <a:buNone/>
            </a:pPr>
            <a:r>
              <a:rPr lang="ru-RU" sz="3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которую ей платят деньги…</a:t>
            </a:r>
            <a:endParaRPr lang="ru-RU" sz="33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image134.png"/>
          <p:cNvPicPr>
            <a:picLocks noChangeAspect="1"/>
          </p:cNvPicPr>
          <p:nvPr/>
        </p:nvPicPr>
        <p:blipFill>
          <a:blip r:embed="rId3"/>
          <a:srcRect l="16996" t="493" r="13995" b="1994"/>
          <a:stretch>
            <a:fillRect/>
          </a:stretch>
        </p:blipFill>
        <p:spPr>
          <a:xfrm>
            <a:off x="3643306" y="4261408"/>
            <a:ext cx="1714512" cy="242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ПЕДАГОГИЧЕСКАЯ СИТУАЦИЯ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134.png"/>
          <p:cNvPicPr>
            <a:picLocks noGrp="1" noChangeAspect="1"/>
          </p:cNvPicPr>
          <p:nvPr>
            <p:ph idx="1"/>
          </p:nvPr>
        </p:nvPicPr>
        <p:blipFill>
          <a:blip r:embed="rId3"/>
          <a:srcRect l="16996" t="493" r="13995" b="1994"/>
          <a:stretch>
            <a:fillRect/>
          </a:stretch>
        </p:blipFill>
        <p:spPr>
          <a:xfrm>
            <a:off x="3786182" y="3143248"/>
            <a:ext cx="2101556" cy="29695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86314" y="4286256"/>
            <a:ext cx="1000132" cy="17859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Arial Black" pitchFamily="34" charset="0"/>
                <a:cs typeface="Times New Roman" pitchFamily="18" charset="0"/>
              </a:rPr>
              <a:t>2</a:t>
            </a:r>
            <a:endParaRPr lang="ru-RU" sz="60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785794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Забирая вечером ребенка из детского сада, родители возмущаются, что его одежда грязная и обвиняют педагога, что он плохо следит за его ребенком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29642" cy="392909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C00000"/>
                </a:solidFill>
                <a:cs typeface="Times New Roman" pitchFamily="18" charset="0"/>
              </a:rPr>
              <a:t>                       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ПЕДАГОГИЧЕСКАЯ СИТУАЦИЯ </a:t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2800" i="1" dirty="0" smtClean="0"/>
              <a:t> </a:t>
            </a:r>
            <a:r>
              <a:rPr lang="ru-RU" sz="3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Одну из воспитанниц родители приводят в группу после завтрака, из - за чего девочка постоянно пропускает утренние индивидуальные занятия и зарядку. На утверждение воспитателя о необходимости соблюдения режима дня ДОУ, родители отвечают, что имеют право приводить своего ребенка тогда, когда им удобно…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134.png"/>
          <p:cNvPicPr>
            <a:picLocks noGrp="1" noChangeAspect="1"/>
          </p:cNvPicPr>
          <p:nvPr>
            <p:ph idx="1"/>
          </p:nvPr>
        </p:nvPicPr>
        <p:blipFill>
          <a:blip r:embed="rId3"/>
          <a:srcRect l="16996" t="493" r="13995" b="1994"/>
          <a:stretch>
            <a:fillRect/>
          </a:stretch>
        </p:blipFill>
        <p:spPr>
          <a:xfrm>
            <a:off x="3571868" y="3929066"/>
            <a:ext cx="1858200" cy="26257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00562" y="4929198"/>
            <a:ext cx="928694" cy="157163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Arial Black" pitchFamily="34" charset="0"/>
                <a:cs typeface="Times New Roman" pitchFamily="18" charset="0"/>
              </a:rPr>
              <a:t>3</a:t>
            </a:r>
            <a:endParaRPr lang="ru-RU" sz="6000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364333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                      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                  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ПЕДАГОГИЧЕСКАЯ СИТУАЦИЯ 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400" i="1" dirty="0" smtClean="0"/>
              <a:t> </a:t>
            </a:r>
            <a:r>
              <a:rPr lang="ru-RU" sz="3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Маша, активная подвижная девочка, с трудом адаптируется в группе.</a:t>
            </a:r>
            <a:br>
              <a:rPr lang="ru-RU" sz="3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советует маме обратиться за помощью к детскому неврологу. Мама девочки приняла совет "в штыки" и обвинила воспитателя, что та не любит её ребёнка, сказав, что пойдет жаловаться к заведующей детского сада…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3" descr="image134.png"/>
          <p:cNvPicPr>
            <a:picLocks noChangeAspect="1"/>
          </p:cNvPicPr>
          <p:nvPr/>
        </p:nvPicPr>
        <p:blipFill>
          <a:blip r:embed="rId3"/>
          <a:srcRect l="16996" t="493" r="13995" b="1994"/>
          <a:stretch>
            <a:fillRect/>
          </a:stretch>
        </p:blipFill>
        <p:spPr>
          <a:xfrm>
            <a:off x="3071802" y="4000504"/>
            <a:ext cx="1887242" cy="266676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000496" y="5000636"/>
            <a:ext cx="857256" cy="17145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Arial Black" pitchFamily="34" charset="0"/>
                <a:cs typeface="Times New Roman" pitchFamily="18" charset="0"/>
              </a:rPr>
              <a:t>4</a:t>
            </a:r>
            <a:endParaRPr lang="ru-RU" sz="6000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>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ПЕДАГОГИЧЕСКАЯ СИТУАЦИЯ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/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группу поступил ребёнок с ОВЗ. Однако, выясняется, что не все родители согласны, чтобы их дети совместно посещали группу с ребёнком - инвалидом.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image134.png"/>
          <p:cNvPicPr>
            <a:picLocks noGrp="1" noChangeAspect="1"/>
          </p:cNvPicPr>
          <p:nvPr>
            <p:ph idx="1"/>
          </p:nvPr>
        </p:nvPicPr>
        <p:blipFill>
          <a:blip r:embed="rId3"/>
          <a:srcRect l="16996" t="493" r="13995" b="1994"/>
          <a:stretch>
            <a:fillRect/>
          </a:stretch>
        </p:blipFill>
        <p:spPr>
          <a:xfrm>
            <a:off x="3714744" y="3500438"/>
            <a:ext cx="1887242" cy="26667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4500570"/>
            <a:ext cx="928694" cy="164307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Arial Black" pitchFamily="34" charset="0"/>
                <a:cs typeface="Times New Roman" pitchFamily="18" charset="0"/>
              </a:rPr>
              <a:t>5</a:t>
            </a:r>
            <a:endParaRPr lang="ru-RU" sz="6000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pic>
        <p:nvPicPr>
          <p:cNvPr id="4" name="Содержимое 3" descr="1241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964390"/>
            <a:ext cx="7715304" cy="5786478"/>
          </a:xfrm>
          <a:effectLst>
            <a:softEdge rad="317500"/>
          </a:effectLst>
        </p:spPr>
      </p:pic>
      <p:sp>
        <p:nvSpPr>
          <p:cNvPr id="6" name="Овальная выноска 5"/>
          <p:cNvSpPr/>
          <p:nvPr/>
        </p:nvSpPr>
        <p:spPr>
          <a:xfrm>
            <a:off x="2071670" y="142852"/>
            <a:ext cx="2000264" cy="2071750"/>
          </a:xfrm>
          <a:prstGeom prst="wedgeEllipse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Благодарим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за отличную работу!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2609850" y="2428875"/>
            <a:ext cx="120650" cy="342900"/>
          </a:xfrm>
          <a:custGeom>
            <a:avLst/>
            <a:gdLst>
              <a:gd name="connsiteX0" fmla="*/ 47625 w 120650"/>
              <a:gd name="connsiteY0" fmla="*/ 0 h 342900"/>
              <a:gd name="connsiteX1" fmla="*/ 9525 w 120650"/>
              <a:gd name="connsiteY1" fmla="*/ 295275 h 342900"/>
              <a:gd name="connsiteX2" fmla="*/ 104775 w 120650"/>
              <a:gd name="connsiteY2" fmla="*/ 276225 h 342900"/>
              <a:gd name="connsiteX3" fmla="*/ 104775 w 12065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650" h="342900">
                <a:moveTo>
                  <a:pt x="47625" y="0"/>
                </a:moveTo>
                <a:cubicBezTo>
                  <a:pt x="23812" y="124619"/>
                  <a:pt x="0" y="249238"/>
                  <a:pt x="9525" y="295275"/>
                </a:cubicBezTo>
                <a:cubicBezTo>
                  <a:pt x="19050" y="341313"/>
                  <a:pt x="88900" y="268288"/>
                  <a:pt x="104775" y="276225"/>
                </a:cubicBezTo>
                <a:cubicBezTo>
                  <a:pt x="120650" y="284162"/>
                  <a:pt x="112712" y="313531"/>
                  <a:pt x="104775" y="342900"/>
                </a:cubicBezTo>
              </a:path>
            </a:pathLst>
          </a:cu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87642998_56-p-delovie-foni-dlya-prezentatsii-1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" y="0"/>
            <a:ext cx="9143999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285984" y="357166"/>
            <a:ext cx="5857916" cy="5214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84186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841868"/>
                </a:solidFill>
                <a:latin typeface="Times New Roman" pitchFamily="18" charset="0"/>
                <a:cs typeface="Times New Roman" pitchFamily="18" charset="0"/>
              </a:rPr>
              <a:t>ПОДВЕДЕНИЕ ИТОГОВ ФЕСТИВАЛЯ</a:t>
            </a:r>
            <a:endParaRPr lang="ru-RU" sz="2800" b="1" dirty="0" smtClean="0">
              <a:solidFill>
                <a:srgbClr val="712B6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712B6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12B6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ЗАОЧНЫЙ ЭТАП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Эссе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«Союз педагогов и родителей - залог счастливого детства»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2. Презентация опыта работы по организации работы с родителями (законными представителями)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ОЧНЫЙ ЭТАП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1.Проведение мастер – класса 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«Давайте рассуждать по-взрослому»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2.Участие в дебатах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«Право голоса»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3.Решение педагогических ситуаций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93790400_12-p-svetlii-fon-dlya-prezentatsii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" y="0"/>
            <a:ext cx="9144021" cy="6858000"/>
          </a:xfrm>
          <a:prstGeom prst="rect">
            <a:avLst/>
          </a:prstGeom>
        </p:spPr>
      </p:pic>
      <p:pic>
        <p:nvPicPr>
          <p:cNvPr id="5" name="Содержимое 8" descr="travail-d-équipe-des-syndicats-de-personnes-célébrant-le-logo-à-la-maison-en-forme-coeur-heureux-vague-familiale-happyness-eau-154881455.jpg"/>
          <p:cNvPicPr>
            <a:picLocks noChangeAspect="1"/>
          </p:cNvPicPr>
          <p:nvPr/>
        </p:nvPicPr>
        <p:blipFill>
          <a:blip r:embed="rId3"/>
          <a:srcRect t="21595" r="464" b="16666"/>
          <a:stretch>
            <a:fillRect/>
          </a:stretch>
        </p:blipFill>
        <p:spPr>
          <a:xfrm>
            <a:off x="1285852" y="500042"/>
            <a:ext cx="6572296" cy="3714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2071678"/>
            <a:ext cx="771530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«НАВСТРЕЧУ ДРУГ ДРУГУ»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572008"/>
            <a:ext cx="800105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Фестиваль педагогических идей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организация работы с родителями</a:t>
            </a: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(законными представителями)</a:t>
            </a:r>
            <a:endParaRPr lang="ru-RU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05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Березовский ГО   2022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1618451433_7-funart_pro-p-oboi-fon-strogii-fon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Рисунок 19" descr="1618541093_37-funart_pro-p-oboi-fon-delovoi-fon-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785794"/>
            <a:ext cx="6429420" cy="192882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фестиваля педагогических идей</a:t>
            </a:r>
            <a:b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«НАВСТРЕЧУ ДРУГ ДРУГУ»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 день 2)</a:t>
            </a:r>
            <a:r>
              <a:rPr lang="ru-RU" sz="28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4500562" y="1500174"/>
          <a:ext cx="435771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642910" y="2428868"/>
          <a:ext cx="4643470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42910" y="1857364"/>
            <a:ext cx="91440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2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00958" y="3857628"/>
            <a:ext cx="91440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1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8541093_37-funart_pro-p-oboi-fon-delovoi-fon-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debat-chto-takoe.jpg"/>
          <p:cNvPicPr>
            <a:picLocks noGrp="1" noChangeAspect="1"/>
          </p:cNvPicPr>
          <p:nvPr>
            <p:ph idx="1"/>
          </p:nvPr>
        </p:nvPicPr>
        <p:blipFill>
          <a:blip r:embed="rId3">
            <a:lum bright="-10000" contrast="20000"/>
          </a:blip>
          <a:srcRect r="339" b="6780"/>
          <a:stretch>
            <a:fillRect/>
          </a:stretch>
        </p:blipFill>
        <p:spPr>
          <a:xfrm>
            <a:off x="857224" y="1214422"/>
            <a:ext cx="7528267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Двойная стрелка влево/вправо 5"/>
          <p:cNvSpPr/>
          <p:nvPr/>
        </p:nvSpPr>
        <p:spPr>
          <a:xfrm>
            <a:off x="1928794" y="571480"/>
            <a:ext cx="5429288" cy="1357322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ПЕДАГОГИЧЕСКИЕ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214290"/>
            <a:ext cx="4229129" cy="2643206"/>
          </a:xfrm>
          <a:effectLst>
            <a:softEdge rad="317500"/>
          </a:effectLst>
        </p:spPr>
      </p:pic>
      <p:pic>
        <p:nvPicPr>
          <p:cNvPr id="5" name="Рисунок 4" descr="zelenye-glaza-krasivogo-otten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714752"/>
            <a:ext cx="4333905" cy="243782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kartinki24_ru_eyes_3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8542" y="214290"/>
            <a:ext cx="4229130" cy="264320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kartinki24_ru_eyes_4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1387" y="3571876"/>
            <a:ext cx="4229130" cy="264320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8541093_37-funart_pro-p-oboi-fon-delovoi-fon-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672414" cy="19288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участников педагогических дебатов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285992"/>
            <a:ext cx="7429552" cy="3352808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Уважительное отношение к оппоненту;</a:t>
            </a:r>
          </a:p>
          <a:p>
            <a:pPr algn="l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краткость и четкость изложения своей точки зрения;</a:t>
            </a:r>
          </a:p>
          <a:p>
            <a:pPr algn="l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аргументированность и конкретность выводов и предложений.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8541093_37-funart_pro-p-oboi-fon-delovoi-fon-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7"/>
            <a:ext cx="7558086" cy="92869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Современный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воспитатель – </a:t>
            </a:r>
            <a:b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профессия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призвание…</a:t>
            </a:r>
            <a:endParaRPr lang="ru-RU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age146-864x720.png"/>
          <p:cNvPicPr>
            <a:picLocks noChangeAspect="1"/>
          </p:cNvPicPr>
          <p:nvPr/>
        </p:nvPicPr>
        <p:blipFill>
          <a:blip r:embed="rId4"/>
          <a:srcRect r="1185" b="12252"/>
          <a:stretch>
            <a:fillRect/>
          </a:stretch>
        </p:blipFill>
        <p:spPr>
          <a:xfrm>
            <a:off x="1071538" y="1714488"/>
            <a:ext cx="5572164" cy="3957665"/>
          </a:xfrm>
          <a:prstGeom prst="rect">
            <a:avLst/>
          </a:prstGeom>
        </p:spPr>
      </p:pic>
      <p:sp>
        <p:nvSpPr>
          <p:cNvPr id="4098" name="AutoShape 2" descr="Вопрос клипарт (69 фото) » Рисунки для срисовки и не толь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image029-1-720x720.png"/>
          <p:cNvPicPr>
            <a:picLocks noChangeAspect="1"/>
          </p:cNvPicPr>
          <p:nvPr/>
        </p:nvPicPr>
        <p:blipFill>
          <a:blip r:embed="rId5"/>
          <a:srcRect l="18750" t="4166" r="22916" b="9374"/>
          <a:stretch>
            <a:fillRect/>
          </a:stretch>
        </p:blipFill>
        <p:spPr>
          <a:xfrm>
            <a:off x="7000892" y="1500174"/>
            <a:ext cx="1927965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8541093_37-funart_pro-p-oboi-fon-delovoi-fon-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8072494" cy="2424114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Родитель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партнер…</a:t>
            </a:r>
          </a:p>
          <a:p>
            <a:endParaRPr lang="ru-RU" dirty="0"/>
          </a:p>
        </p:txBody>
      </p:sp>
      <p:pic>
        <p:nvPicPr>
          <p:cNvPr id="8" name="Рисунок 7" descr="image009-2.png"/>
          <p:cNvPicPr>
            <a:picLocks noChangeAspect="1"/>
          </p:cNvPicPr>
          <p:nvPr/>
        </p:nvPicPr>
        <p:blipFill>
          <a:blip r:embed="rId4"/>
          <a:srcRect l="8771" t="8772" r="10526" b="7017"/>
          <a:stretch>
            <a:fillRect/>
          </a:stretch>
        </p:blipFill>
        <p:spPr>
          <a:xfrm>
            <a:off x="1952607" y="2285992"/>
            <a:ext cx="4381530" cy="3429024"/>
          </a:xfrm>
          <a:prstGeom prst="rect">
            <a:avLst/>
          </a:prstGeom>
        </p:spPr>
      </p:pic>
      <p:sp>
        <p:nvSpPr>
          <p:cNvPr id="4098" name="AutoShape 2" descr="Вопрос клипарт (69 фото) » Рисунки для срисовки и не тольк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image029-1-720x720.png"/>
          <p:cNvPicPr>
            <a:picLocks noChangeAspect="1"/>
          </p:cNvPicPr>
          <p:nvPr/>
        </p:nvPicPr>
        <p:blipFill>
          <a:blip r:embed="rId5"/>
          <a:srcRect l="18750" t="4166" r="22916" b="9374"/>
          <a:stretch>
            <a:fillRect/>
          </a:stretch>
        </p:blipFill>
        <p:spPr>
          <a:xfrm>
            <a:off x="7000892" y="1500174"/>
            <a:ext cx="1927965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mage_86010616094312151216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526" y="0"/>
            <a:ext cx="915952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639288632_11-papik-pro-p-gradient-klipart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32126"/>
          </a:xfrm>
          <a:prstGeom prst="rect">
            <a:avLst/>
          </a:prstGeom>
        </p:spPr>
      </p:pic>
      <p:pic>
        <p:nvPicPr>
          <p:cNvPr id="10" name="Рисунок 9" descr="anekdoty-pro-roditelej-2.jpg"/>
          <p:cNvPicPr>
            <a:picLocks noChangeAspect="1"/>
          </p:cNvPicPr>
          <p:nvPr/>
        </p:nvPicPr>
        <p:blipFill>
          <a:blip r:embed="rId3">
            <a:lum bright="-10000" contrast="20000"/>
          </a:blip>
          <a:srcRect l="8750" t="8860" r="11250" b="8860"/>
          <a:stretch>
            <a:fillRect/>
          </a:stretch>
        </p:blipFill>
        <p:spPr>
          <a:xfrm>
            <a:off x="428596" y="1357298"/>
            <a:ext cx="334110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357166"/>
            <a:ext cx="4357718" cy="1357322"/>
          </a:xfr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Segoe Print" pitchFamily="2" charset="0"/>
                <a:cs typeface="Times New Roman" pitchFamily="18" charset="0"/>
              </a:rPr>
              <a:t>СИТУАЦИИ!..</a:t>
            </a:r>
            <a:endParaRPr lang="ru-RU" b="1" i="1" dirty="0">
              <a:solidFill>
                <a:schemeClr val="bg1"/>
              </a:solidFill>
              <a:latin typeface="Segoe Print" pitchFamily="2" charset="0"/>
              <a:cs typeface="Times New Roman" pitchFamily="18" charset="0"/>
            </a:endParaRPr>
          </a:p>
        </p:txBody>
      </p:sp>
      <p:pic>
        <p:nvPicPr>
          <p:cNvPr id="5" name="Рисунок 4" descr="children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566" y="0"/>
            <a:ext cx="2019434" cy="5175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adbb8dae7bd481332a0e1eca08686e33.jpg"/>
          <p:cNvPicPr>
            <a:picLocks noChangeAspect="1"/>
          </p:cNvPicPr>
          <p:nvPr/>
        </p:nvPicPr>
        <p:blipFill>
          <a:blip r:embed="rId5">
            <a:lum bright="-10000" contrast="10000"/>
          </a:blip>
          <a:stretch>
            <a:fillRect/>
          </a:stretch>
        </p:blipFill>
        <p:spPr>
          <a:xfrm>
            <a:off x="3857620" y="2714620"/>
            <a:ext cx="3571900" cy="31313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192</Words>
  <Application>Microsoft Office PowerPoint</Application>
  <PresentationFormat>Экран (4:3)</PresentationFormat>
  <Paragraphs>55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ПРОГРАММА  фестиваля педагогических идей  «НАВСТРЕЧУ ДРУГ ДРУГУ»  ( день 2)    </vt:lpstr>
      <vt:lpstr>Слайд 3</vt:lpstr>
      <vt:lpstr>Слайд 4</vt:lpstr>
      <vt:lpstr>ПРАВИЛА  для участников педагогических дебатов</vt:lpstr>
      <vt:lpstr>Современный воспитатель –  профессия или призвание…</vt:lpstr>
      <vt:lpstr>Слайд 7</vt:lpstr>
      <vt:lpstr>Слайд 8</vt:lpstr>
      <vt:lpstr>СИТУАЦИИ!..</vt:lpstr>
      <vt:lpstr>ПЕДАГОГИЧЕСКАЯ СИТУАЦИЯ </vt:lpstr>
      <vt:lpstr>ПЕДАГОГИЧЕСКАЯ СИТУАЦИЯ </vt:lpstr>
      <vt:lpstr>                        ПЕДАГОГИЧЕСКАЯ СИТУАЦИЯ    Одну из воспитанниц родители приводят в группу после завтрака, из - за чего девочка постоянно пропускает утренние индивидуальные занятия и зарядку. На утверждение воспитателя о необходимости соблюдения режима дня ДОУ, родители отвечают, что имеют право приводить своего ребенка тогда, когда им удобно… </vt:lpstr>
      <vt:lpstr>                                              ПЕДАГОГИЧЕСКАЯ СИТУАЦИЯ    Маша, активная подвижная девочка, с трудом адаптируется в группе. Воспитатель советует маме обратиться за помощью к детскому неврологу. Мама девочки приняла совет "в штыки" и обвинила воспитателя, что та не любит её ребёнка, сказав, что пойдет жаловаться к заведующей детского сада…    </vt:lpstr>
      <vt:lpstr>                       ПЕДАГОГИЧЕСКАЯ СИТУАЦИЯ    В группу поступил ребёнок с ОВЗ. Однако, выясняется, что не все родители согласны, чтобы их дети совместно посещали группу с ребёнком - инвалидом.   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 для участников педагогических дебатов</dc:title>
  <dc:creator>Пользователь</dc:creator>
  <cp:lastModifiedBy>Пользователь</cp:lastModifiedBy>
  <cp:revision>47</cp:revision>
  <dcterms:created xsi:type="dcterms:W3CDTF">2022-03-18T03:27:24Z</dcterms:created>
  <dcterms:modified xsi:type="dcterms:W3CDTF">2022-03-29T10:07:31Z</dcterms:modified>
</cp:coreProperties>
</file>