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274" r:id="rId4"/>
    <p:sldId id="258" r:id="rId5"/>
    <p:sldId id="257" r:id="rId6"/>
    <p:sldId id="260" r:id="rId7"/>
    <p:sldId id="264" r:id="rId8"/>
    <p:sldId id="262" r:id="rId9"/>
    <p:sldId id="263" r:id="rId10"/>
    <p:sldId id="272" r:id="rId11"/>
    <p:sldId id="273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00"/>
    <a:srgbClr val="E8FEEB"/>
    <a:srgbClr val="DAFEDE"/>
    <a:srgbClr val="FEF0FA"/>
    <a:srgbClr val="FEE6F7"/>
    <a:srgbClr val="FEF2E8"/>
    <a:srgbClr val="FFFFC9"/>
    <a:srgbClr val="E3F3D1"/>
    <a:srgbClr val="FEF6F0"/>
    <a:srgbClr val="435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1440" autoAdjust="0"/>
  </p:normalViewPr>
  <p:slideViewPr>
    <p:cSldViewPr>
      <p:cViewPr varScale="1">
        <p:scale>
          <a:sx n="73" d="100"/>
          <a:sy n="73" d="100"/>
        </p:scale>
        <p:origin x="25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839B3-4B75-4DB2-BC1B-84055EFEC096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02B4F-4B06-4969-A05A-3DDF09B18B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702B4F-4B06-4969-A05A-3DDF09B18BE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480BA-569C-4C37-BFA4-803D39A319E8}" type="datetimeFigureOut">
              <a:rPr lang="ru-RU" smtClean="0"/>
              <a:pPr/>
              <a:t>25.10.2021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8531E-703C-43F9-B28E-9B8894845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8215370" cy="192882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435422"/>
                </a:solidFill>
                <a:latin typeface="Times New Roman" pitchFamily="18" charset="0"/>
                <a:cs typeface="Times New Roman" pitchFamily="18" charset="0"/>
              </a:rPr>
              <a:t>Воспитательное событие гражданско-патриотической направленности.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2786058"/>
            <a:ext cx="6400800" cy="1752600"/>
          </a:xfrm>
        </p:spPr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Цуканова Надежда Юрьевна</a:t>
            </a:r>
          </a:p>
          <a:p>
            <a:pPr lvl="0">
              <a:spcBef>
                <a:spcPct val="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lvl="0">
              <a:spcBef>
                <a:spcPct val="0"/>
              </a:spcBef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СШ № 6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8229600" cy="51115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этап: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8229600" cy="4525963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ru-RU" dirty="0"/>
              <a:t>  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Вручение сувениров ветеранам В.О.в., детям войны, вдовам солдат и труженикам тыла к празднику  9 Мая.</a:t>
            </a:r>
          </a:p>
        </p:txBody>
      </p:sp>
      <p:pic>
        <p:nvPicPr>
          <p:cNvPr id="10242" name="Picture 2" descr="C:\Users\Администратор\Desktop\подарок ветеранам 2019\20190508_135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071678"/>
            <a:ext cx="4500594" cy="3375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Администратор\Desktop\подарок ветеранам 2019\20190506_111555.jpg"/>
          <p:cNvPicPr>
            <a:picLocks noChangeAspect="1" noChangeArrowheads="1"/>
          </p:cNvPicPr>
          <p:nvPr/>
        </p:nvPicPr>
        <p:blipFill>
          <a:blip r:embed="rId3" cstate="print"/>
          <a:srcRect l="10714" r="8928"/>
          <a:stretch>
            <a:fillRect/>
          </a:stretch>
        </p:blipFill>
        <p:spPr bwMode="auto">
          <a:xfrm>
            <a:off x="1071538" y="2428868"/>
            <a:ext cx="275548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86248" y="4929198"/>
            <a:ext cx="4180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МБУК «ЦБС», библиотека - филиал №4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Администратор\Desktop\подарок ветеранам 2019\20190506_12350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0"/>
            <a:ext cx="4143372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Администратор\Desktop\подарок ветеранам 2019\20190430_1125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0"/>
            <a:ext cx="4071966" cy="321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подарок ветеранам 2019\20190508_135842.jpg"/>
          <p:cNvPicPr/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714348" y="3286124"/>
            <a:ext cx="4214842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Администратор\Desktop\подарок ветеранам 2019\20190508_1358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286124"/>
            <a:ext cx="4429156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0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Участие  в акциях: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«Георгиевская ленточка»,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«Бессмертный полк»,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акция-митинг.</a:t>
            </a:r>
          </a:p>
        </p:txBody>
      </p:sp>
      <p:pic>
        <p:nvPicPr>
          <p:cNvPr id="7171" name="Picture 3" descr="D:\МАМА\ФОТО ШКОЛА\2 кл 2017-18\акция поздравь ветерана 2018 2а\20180423_140959.jpg"/>
          <p:cNvPicPr>
            <a:picLocks noChangeAspect="1" noChangeArrowheads="1"/>
          </p:cNvPicPr>
          <p:nvPr/>
        </p:nvPicPr>
        <p:blipFill>
          <a:blip r:embed="rId2" cstate="print"/>
          <a:srcRect l="7965" t="27848"/>
          <a:stretch>
            <a:fillRect/>
          </a:stretch>
        </p:blipFill>
        <p:spPr bwMode="auto">
          <a:xfrm>
            <a:off x="857224" y="4286256"/>
            <a:ext cx="3857624" cy="2268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D:\МАМА\ФОТО ШКОЛА\2 кл 2017-18\9 МАЯ\20180508_084445.jpg"/>
          <p:cNvPicPr>
            <a:picLocks noChangeAspect="1" noChangeArrowheads="1"/>
          </p:cNvPicPr>
          <p:nvPr/>
        </p:nvPicPr>
        <p:blipFill>
          <a:blip r:embed="rId3" cstate="print"/>
          <a:srcRect l="5625" b="12499"/>
          <a:stretch>
            <a:fillRect/>
          </a:stretch>
        </p:blipFill>
        <p:spPr bwMode="auto">
          <a:xfrm>
            <a:off x="1000100" y="1785926"/>
            <a:ext cx="3500462" cy="2434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5" name="Picture 7" descr="D:\МАМА\ФОТО ШКОЛА\2 кл 2017-18\9 МАЯ\20180509_0918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85728"/>
            <a:ext cx="381002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 descr="D:\МАМА\ФОТО ШКОЛА\2 кл 2017-18\9 МАЯ\20180509_0932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286123"/>
            <a:ext cx="3786214" cy="2839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86808" cy="91759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Воспитательное событие «Подарок ветерану»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71435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Воспитательное событие проходит в 3 этапа: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этап. Знакомство, встречи детей на классных мероприятиях с ветеранами В.О.в., тружениками тыла, проживающими в микрорайоне школы, беседы в музее школы. Знакомство с историей возникновения и значение  «Вечного огня» (исследовательская работа).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этап. Изготовление сувенира.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 этап. Поздравление ветеранов, тружеников тыла и вручение подарков, сделанных своими руками.</a:t>
            </a:r>
          </a:p>
          <a:p>
            <a:pPr>
              <a:spcBef>
                <a:spcPts val="0"/>
              </a:spcBef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 bright="50000"/>
          </a:blip>
          <a:srcRect/>
          <a:stretch>
            <a:fillRect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1.1tv.ru/imgsize460x345/PR20091227110147.GIF"/>
          <p:cNvPicPr/>
          <p:nvPr/>
        </p:nvPicPr>
        <p:blipFill>
          <a:blip r:embed="rId3">
            <a:lum bright="40000"/>
          </a:blip>
          <a:srcRect l="7608" b="8695"/>
          <a:stretch>
            <a:fillRect/>
          </a:stretch>
        </p:blipFill>
        <p:spPr bwMode="auto">
          <a:xfrm>
            <a:off x="2428860" y="5072074"/>
            <a:ext cx="1928826" cy="178592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0"/>
            <a:ext cx="3571900" cy="28575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этап: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8786842" cy="502602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Знакомство, встречи детей на классных мероприятиях с ветеранами В.О.в., тружениками тыла, проживающими в микрорайоне школы, беседы в музее школы.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Включение тематических занятий во внеурочной деятельности.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Чтение произведений об участниках В.О.в.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Экскурсии к памятным местам в р.п. Лососина. Знакомство с историей создания памятников.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Знакомство с историей возникновения и значение  «Вечного огня» (исследовательская работа). 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Привлечение родителей к участию в мероприятиях. Встречи с родителями, рассказ о родственниках – участниках В.О.в.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Участие в акции «Спасибо деду за Победу!», «Бессмертный полк».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МАМА\ФОТО ШКОЛА\3 кл 2018-2019\музей Бесмертный полк\20190506_093630.jpg"/>
          <p:cNvPicPr>
            <a:picLocks noChangeAspect="1" noChangeArrowheads="1"/>
          </p:cNvPicPr>
          <p:nvPr/>
        </p:nvPicPr>
        <p:blipFill>
          <a:blip r:embed="rId4" cstate="print">
            <a:lum bright="30000"/>
          </a:blip>
          <a:srcRect/>
          <a:stretch>
            <a:fillRect/>
          </a:stretch>
        </p:blipFill>
        <p:spPr bwMode="auto">
          <a:xfrm>
            <a:off x="0" y="5072074"/>
            <a:ext cx="2381234" cy="1785926"/>
          </a:xfrm>
          <a:prstGeom prst="roundRect">
            <a:avLst/>
          </a:prstGeom>
          <a:noFill/>
        </p:spPr>
      </p:pic>
      <p:pic>
        <p:nvPicPr>
          <p:cNvPr id="1026" name="Picture 2" descr="D:\МАМА\ФОТО ШКОЛА\2 кл 2017-18\9 МАЯ\20180505_101931.jpg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4429125" y="5089908"/>
            <a:ext cx="2357454" cy="1768091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472518" cy="635798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43240" y="2500306"/>
            <a:ext cx="3429024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Социальные партнёры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3286124"/>
            <a:ext cx="2143140" cy="1071570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6182" y="714356"/>
            <a:ext cx="2143140" cy="1143008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Ветеранов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72264" y="1428736"/>
            <a:ext cx="2214578" cy="1071570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Школьный музей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1538" y="1428736"/>
            <a:ext cx="2071702" cy="1143008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Ветераны, труженики тыла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86578" y="3286124"/>
            <a:ext cx="2071702" cy="1071570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МБУК «ЦБС», библиотека - филиал №4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14744" y="4214818"/>
            <a:ext cx="2428892" cy="1143008"/>
          </a:xfrm>
          <a:prstGeom prst="roundRect">
            <a:avLst/>
          </a:prstGeom>
          <a:solidFill>
            <a:srgbClr val="FEF2E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школы</a:t>
            </a:r>
          </a:p>
        </p:txBody>
      </p:sp>
      <p:sp>
        <p:nvSpPr>
          <p:cNvPr id="12" name="Стрелка влево 11"/>
          <p:cNvSpPr/>
          <p:nvPr/>
        </p:nvSpPr>
        <p:spPr>
          <a:xfrm rot="20072019">
            <a:off x="3079825" y="1215477"/>
            <a:ext cx="714380" cy="198744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6200000">
            <a:off x="2080256" y="2786983"/>
            <a:ext cx="714380" cy="201365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2634447">
            <a:off x="2978364" y="4565078"/>
            <a:ext cx="714380" cy="192176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877548">
            <a:off x="5924335" y="1253240"/>
            <a:ext cx="714380" cy="198744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 rot="5400000">
            <a:off x="7100264" y="2829562"/>
            <a:ext cx="714380" cy="198744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8859949">
            <a:off x="6212840" y="4533332"/>
            <a:ext cx="714380" cy="198744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 rot="9157865" flipV="1">
            <a:off x="5828410" y="2376201"/>
            <a:ext cx="714380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 rot="5400000" flipV="1">
            <a:off x="4596027" y="2190527"/>
            <a:ext cx="569169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2014352" flipV="1">
            <a:off x="3096297" y="2336826"/>
            <a:ext cx="714380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 rot="20072019" flipV="1">
            <a:off x="3189802" y="3580364"/>
            <a:ext cx="714380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/>
          <p:cNvSpPr/>
          <p:nvPr/>
        </p:nvSpPr>
        <p:spPr>
          <a:xfrm rot="16200000" flipV="1">
            <a:off x="4523421" y="3834768"/>
            <a:ext cx="714380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лево 25"/>
          <p:cNvSpPr/>
          <p:nvPr/>
        </p:nvSpPr>
        <p:spPr>
          <a:xfrm rot="12956020" flipV="1">
            <a:off x="6010220" y="3585699"/>
            <a:ext cx="792327" cy="45719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472518" cy="5983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3500430" y="1928802"/>
            <a:ext cx="2786082" cy="1643074"/>
          </a:xfrm>
          <a:prstGeom prst="hexagon">
            <a:avLst/>
          </a:prstGeom>
          <a:solidFill>
            <a:srgbClr val="E8FEEB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организации воспитательного события</a:t>
            </a:r>
            <a:endParaRPr lang="ru-RU" sz="2000" dirty="0"/>
          </a:p>
        </p:txBody>
      </p:sp>
      <p:sp>
        <p:nvSpPr>
          <p:cNvPr id="5" name="Овал 4"/>
          <p:cNvSpPr/>
          <p:nvPr/>
        </p:nvSpPr>
        <p:spPr>
          <a:xfrm>
            <a:off x="6357950" y="1285860"/>
            <a:ext cx="2286016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Экскурсии к памятникам в р.п. Лососина</a:t>
            </a:r>
          </a:p>
        </p:txBody>
      </p:sp>
      <p:sp>
        <p:nvSpPr>
          <p:cNvPr id="6" name="Овал 5"/>
          <p:cNvSpPr/>
          <p:nvPr/>
        </p:nvSpPr>
        <p:spPr>
          <a:xfrm>
            <a:off x="3214678" y="4429132"/>
            <a:ext cx="3286148" cy="1071570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Включение в тематическое планирование внеурочной деятельности занятий, способствующих духовно-нравственному воспитанию</a:t>
            </a:r>
          </a:p>
        </p:txBody>
      </p:sp>
      <p:sp>
        <p:nvSpPr>
          <p:cNvPr id="7" name="Овал 6"/>
          <p:cNvSpPr/>
          <p:nvPr/>
        </p:nvSpPr>
        <p:spPr>
          <a:xfrm>
            <a:off x="6572264" y="2357430"/>
            <a:ext cx="2286016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Знакомство с историей создания памятников</a:t>
            </a:r>
          </a:p>
        </p:txBody>
      </p:sp>
      <p:sp>
        <p:nvSpPr>
          <p:cNvPr id="8" name="Овал 7"/>
          <p:cNvSpPr/>
          <p:nvPr/>
        </p:nvSpPr>
        <p:spPr>
          <a:xfrm>
            <a:off x="5643538" y="3571876"/>
            <a:ext cx="3500462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акциях: «Подарок ветерану», «Георгиевская ленточка», «Бессмертный полк»</a:t>
            </a:r>
          </a:p>
        </p:txBody>
      </p:sp>
      <p:sp>
        <p:nvSpPr>
          <p:cNvPr id="9" name="Овал 8"/>
          <p:cNvSpPr/>
          <p:nvPr/>
        </p:nvSpPr>
        <p:spPr>
          <a:xfrm>
            <a:off x="571472" y="3500438"/>
            <a:ext cx="3571900" cy="1143008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Встречи с родителями, рассказ о родственниках – участниках В.О.в. Участие в акции «Спасибо деду за Победу!»</a:t>
            </a:r>
          </a:p>
        </p:txBody>
      </p:sp>
      <p:sp>
        <p:nvSpPr>
          <p:cNvPr id="10" name="Овал 9"/>
          <p:cNvSpPr/>
          <p:nvPr/>
        </p:nvSpPr>
        <p:spPr>
          <a:xfrm>
            <a:off x="1000100" y="1357298"/>
            <a:ext cx="2286016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Посещение школьного музея </a:t>
            </a:r>
          </a:p>
        </p:txBody>
      </p:sp>
      <p:sp>
        <p:nvSpPr>
          <p:cNvPr id="11" name="Овал 10"/>
          <p:cNvSpPr/>
          <p:nvPr/>
        </p:nvSpPr>
        <p:spPr>
          <a:xfrm>
            <a:off x="714348" y="2428868"/>
            <a:ext cx="2571768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Встречи с ветеранами, тружениками тыла</a:t>
            </a:r>
          </a:p>
        </p:txBody>
      </p:sp>
      <p:sp>
        <p:nvSpPr>
          <p:cNvPr id="37" name="Овал 36"/>
          <p:cNvSpPr/>
          <p:nvPr/>
        </p:nvSpPr>
        <p:spPr>
          <a:xfrm>
            <a:off x="4643438" y="428604"/>
            <a:ext cx="2714644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классных часов с чтением книг об участниках В.О.в.</a:t>
            </a:r>
          </a:p>
        </p:txBody>
      </p:sp>
      <p:sp>
        <p:nvSpPr>
          <p:cNvPr id="38" name="Овал 37"/>
          <p:cNvSpPr/>
          <p:nvPr/>
        </p:nvSpPr>
        <p:spPr>
          <a:xfrm>
            <a:off x="2285984" y="500042"/>
            <a:ext cx="2286016" cy="1000132"/>
          </a:xfrm>
          <a:prstGeom prst="ellipse">
            <a:avLst/>
          </a:prstGeom>
          <a:solidFill>
            <a:srgbClr val="DAFEDE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Посещение МБУК «ЦБС», библиотека - филиал №4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rot="5400000" flipH="1" flipV="1">
            <a:off x="5107785" y="1535893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V="1">
            <a:off x="4107653" y="1464455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5929322" y="1928802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>
            <a:off x="3286116" y="2000240"/>
            <a:ext cx="50006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4" idx="0"/>
          </p:cNvCxnSpPr>
          <p:nvPr/>
        </p:nvCxnSpPr>
        <p:spPr>
          <a:xfrm flipV="1">
            <a:off x="6286512" y="2714620"/>
            <a:ext cx="35719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0800000">
            <a:off x="3214678" y="2857496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3929058" y="3571876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5500694" y="3571876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endCxn id="6" idx="0"/>
          </p:cNvCxnSpPr>
          <p:nvPr/>
        </p:nvCxnSpPr>
        <p:spPr>
          <a:xfrm rot="5400000">
            <a:off x="4429124" y="400050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00108"/>
            <a:ext cx="8143932" cy="4525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600" dirty="0"/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воспитание почтения и уважения к старшему поколению, участникам В.О.в. и ветеранам, гражданина, патриота своего Отечества;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формирование эстетических потребностей, ценностей и чувств;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развитие доброжелательности и эмоциональной отзывчивости, понимания и сопереживания другим людям, сострадания и милосердия;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развитие трудолюбия, способности к преодолению трудностей, целеустремленности и настойчивости в достижении результата.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способствовать возрождению традиций в  семье, основанных на любви, нравственности и взаимном уважении ее членов друг к другу.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этап. Конспект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внеурочного занятия по моделированию и конструированию «Подарок ветерану», 3 класс.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5"/>
            <a:ext cx="8358246" cy="4071965"/>
          </a:xfrm>
        </p:spPr>
        <p:txBody>
          <a:bodyPr>
            <a:normAutofit fontScale="62500" lnSpcReduction="20000"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: создать сувенир «Вечный огонь» ветеранам В.О.в., детям войны, вдовам солдат и труженикам тыла к празднику  9 Мая в технике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Пейп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; . </a:t>
            </a:r>
          </a:p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Познакомить с   символами В.О.в «Вечный огонь»;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Повторить правила  организации рабочего места; 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Повторить технику безопасности и правила поведения во время учебного занятия; 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Изучить технологию скручивания салфетки «жгутики»; 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Научить переводить графическую схему в описательную символьную  последовательность выполнения поделки; 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Изготовить подарок-сувенир «Вечный огонь» ветеранам;</a:t>
            </a:r>
          </a:p>
          <a:p>
            <a:pPr lvl="0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Поздравить ветеранов ВОВ, тружеников тыла и вдов ветеранов 9 Мая с Днем Победы, вручить подарки, сделанные своими руками.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A1E65A-DABA-4AB4-AB03-F0AECC776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60" y="4533268"/>
            <a:ext cx="2380255" cy="222057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64294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 результаты: 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8229600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Личностные: 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учебно-познавательный интерес к новому учебному материалу и способам решения новой частной задачи;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способность к самооценке на основе критерия успешности деятельности;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эмпатия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,  как понимание чувств  других людей  и сопереживание им. </a:t>
            </a:r>
          </a:p>
          <a:p>
            <a:pPr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Познавательные: 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-осуществлять поиск иллюстративного и текстового материала в дополнительных изданиях, рекомендуемых учителем;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-пользоваться знаками, символами, схемами, приведенными в дидактическом материале и дополнительной литературе;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-строить речевые высказывания в устной  форме;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-осуществлять анализ объектов с выделением существенных и несущественных признаков;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-осуществлять выбор наиболее эффективных способов решения задачи в зависимости от конкретных условий. </a:t>
            </a:r>
          </a:p>
          <a:p>
            <a:pPr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Коммуникативные: 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ориентироваться на позицию партнера в общении и  взаимодействии;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культура в общении;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умение задавать вопросы; </a:t>
            </a:r>
          </a:p>
          <a:p>
            <a:pPr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Регулятивные: 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контролировать и оценивать свои действия при работе с наглядно-образным, словесно-логическим материалом;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отбирать адекватные средства достижения цели;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принимать и сохранять учебную задачу;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планировать свои действия в соответствии с поставленной задачей и условиями ее реализации;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учитывать правило в планировании и контроле результатов; </a:t>
            </a:r>
          </a:p>
          <a:p>
            <a:pPr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- вносить необходимые коррективы в действия на основе его оценки и учета характера сделанных ошибок.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2853"/>
            <a:ext cx="8229600" cy="3714776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Форма обучения: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фронтальная, групповая, работа в парах, индивидуально-коррекционная.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словесный, объяснительно-демонстрационный, практический, репродуктивный, частично-поисковый, игровой, рефлексивный,  информационно-коммуникативный.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Тип занятия: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открытие новых знаний.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Форма занятия: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занятие внеурочной деятельности.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Оборудование для детей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   карточки,   схемы,  цветные салфетки, картон, клей ПВА, ножницы, карточки рефлексии  (солнышко, облачко, грустный смайлик) </a:t>
            </a:r>
          </a:p>
          <a:p>
            <a:pPr algn="just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Оборудование для учителя: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ПК, проектор,  магниты, ножницы.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898</Words>
  <Application>Microsoft Office PowerPoint</Application>
  <PresentationFormat>Экран (4:3)</PresentationFormat>
  <Paragraphs>87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Воспитательное событие гражданско-патриотической направленности.</vt:lpstr>
      <vt:lpstr>Воспитательное событие «Подарок ветерану»</vt:lpstr>
      <vt:lpstr>1 этап:</vt:lpstr>
      <vt:lpstr>Презентация PowerPoint</vt:lpstr>
      <vt:lpstr>Презентация PowerPoint</vt:lpstr>
      <vt:lpstr>Духовно-нравственное воспитание: </vt:lpstr>
      <vt:lpstr>2 этап. Конспект  внеурочного занятия по моделированию и конструированию «Подарок ветерану», 3 класс.</vt:lpstr>
      <vt:lpstr>Метапредметные результаты: </vt:lpstr>
      <vt:lpstr>Презентация PowerPoint</vt:lpstr>
      <vt:lpstr>3 этап: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Цуканова Н.Ю.</cp:lastModifiedBy>
  <cp:revision>48</cp:revision>
  <dcterms:created xsi:type="dcterms:W3CDTF">2020-10-10T00:21:59Z</dcterms:created>
  <dcterms:modified xsi:type="dcterms:W3CDTF">2021-10-25T07:39:25Z</dcterms:modified>
</cp:coreProperties>
</file>