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8" r:id="rId3"/>
    <p:sldId id="260" r:id="rId4"/>
    <p:sldId id="274" r:id="rId5"/>
    <p:sldId id="261" r:id="rId6"/>
    <p:sldId id="275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214290"/>
            <a:ext cx="76438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  <a:latin typeface="Calibri" pitchFamily="34" charset="0"/>
              </a:rPr>
              <a:t>«Эффективные формы </a:t>
            </a:r>
          </a:p>
          <a:p>
            <a:pPr algn="ctr"/>
            <a:r>
              <a:rPr lang="ru-RU" sz="4400" b="1" dirty="0">
                <a:solidFill>
                  <a:srgbClr val="0070C0"/>
                </a:solidFill>
                <a:latin typeface="Calibri" pitchFamily="34" charset="0"/>
              </a:rPr>
              <a:t>работы с родителями по </a:t>
            </a:r>
            <a:r>
              <a:rPr lang="ru-RU" sz="4400" b="1" dirty="0" err="1">
                <a:solidFill>
                  <a:srgbClr val="0070C0"/>
                </a:solidFill>
                <a:latin typeface="Calibri" pitchFamily="34" charset="0"/>
              </a:rPr>
              <a:t>валеологическому</a:t>
            </a:r>
            <a:r>
              <a:rPr lang="ru-RU" sz="4400" b="1" dirty="0">
                <a:solidFill>
                  <a:srgbClr val="0070C0"/>
                </a:solidFill>
                <a:latin typeface="Calibri" pitchFamily="34" charset="0"/>
              </a:rPr>
              <a:t> воспитанию</a:t>
            </a:r>
            <a:r>
              <a:rPr lang="ru-RU" sz="4400" b="1" dirty="0" smtClean="0">
                <a:solidFill>
                  <a:srgbClr val="0070C0"/>
                </a:solidFill>
                <a:latin typeface="Calibri" pitchFamily="34" charset="0"/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Calibri" pitchFamily="34" charset="0"/>
              </a:rPr>
              <a:t>(интерактивные формы работы)</a:t>
            </a:r>
            <a:endParaRPr lang="ru-RU" sz="20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4500570"/>
            <a:ext cx="42148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МДОУ детский сад </a:t>
            </a:r>
            <a:r>
              <a:rPr lang="ru-RU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вида №25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Узловая</a:t>
            </a:r>
            <a:endParaRPr lang="ru-RU" sz="2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3357562"/>
            <a:ext cx="66437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опыта работы воспитателя  Кузнецовой Марины Михайловны</a:t>
            </a:r>
            <a:endParaRPr lang="ru-RU" sz="32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7" name="Рисунок 6" descr="SAM_3060.JPG"/>
          <p:cNvPicPr>
            <a:picLocks noChangeAspect="1"/>
          </p:cNvPicPr>
          <p:nvPr/>
        </p:nvPicPr>
        <p:blipFill>
          <a:blip r:embed="rId3" cstate="print"/>
          <a:srcRect l="30068" t="25676" r="6081"/>
          <a:stretch>
            <a:fillRect/>
          </a:stretch>
        </p:blipFill>
        <p:spPr>
          <a:xfrm>
            <a:off x="500034" y="1142984"/>
            <a:ext cx="4091474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08591" y="68080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Совместные занятия физкультурой и спортом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SAM_3062.JPG"/>
          <p:cNvPicPr>
            <a:picLocks noChangeAspect="1"/>
          </p:cNvPicPr>
          <p:nvPr/>
        </p:nvPicPr>
        <p:blipFill>
          <a:blip r:embed="rId4" cstate="print"/>
          <a:srcRect l="39707" t="19608" r="4412" b="7843"/>
          <a:stretch>
            <a:fillRect/>
          </a:stretch>
        </p:blipFill>
        <p:spPr>
          <a:xfrm>
            <a:off x="5786446" y="1214422"/>
            <a:ext cx="3008084" cy="2928958"/>
          </a:xfrm>
          <a:prstGeom prst="rect">
            <a:avLst/>
          </a:prstGeom>
        </p:spPr>
      </p:pic>
      <p:pic>
        <p:nvPicPr>
          <p:cNvPr id="5" name="Рисунок 4" descr="P_20170215_1648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5984" y="3714752"/>
            <a:ext cx="4953003" cy="2786064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Полезные сладости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IMG_1582.JPG"/>
          <p:cNvPicPr>
            <a:picLocks noChangeAspect="1"/>
          </p:cNvPicPr>
          <p:nvPr/>
        </p:nvPicPr>
        <p:blipFill>
          <a:blip r:embed="rId3" cstate="print"/>
          <a:srcRect t="20000" r="7222"/>
          <a:stretch>
            <a:fillRect/>
          </a:stretch>
        </p:blipFill>
        <p:spPr>
          <a:xfrm>
            <a:off x="357158" y="4000504"/>
            <a:ext cx="3632758" cy="2349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IMG_15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959" y="1098582"/>
            <a:ext cx="3214710" cy="2411032"/>
          </a:xfrm>
          <a:prstGeom prst="rect">
            <a:avLst/>
          </a:prstGeom>
        </p:spPr>
      </p:pic>
      <p:pic>
        <p:nvPicPr>
          <p:cNvPr id="8" name="Рисунок 7" descr="IMG_1553.JPG"/>
          <p:cNvPicPr>
            <a:picLocks noChangeAspect="1"/>
          </p:cNvPicPr>
          <p:nvPr/>
        </p:nvPicPr>
        <p:blipFill>
          <a:blip r:embed="rId5" cstate="print"/>
          <a:srcRect t="20249" r="36822" b="14953"/>
          <a:stretch>
            <a:fillRect/>
          </a:stretch>
        </p:blipFill>
        <p:spPr>
          <a:xfrm rot="5400000">
            <a:off x="3525433" y="1403733"/>
            <a:ext cx="2878952" cy="2214578"/>
          </a:xfrm>
          <a:prstGeom prst="rect">
            <a:avLst/>
          </a:prstGeom>
        </p:spPr>
      </p:pic>
      <p:pic>
        <p:nvPicPr>
          <p:cNvPr id="9" name="Рисунок 8" descr="IMG_1589.JPG"/>
          <p:cNvPicPr>
            <a:picLocks noChangeAspect="1"/>
          </p:cNvPicPr>
          <p:nvPr/>
        </p:nvPicPr>
        <p:blipFill>
          <a:blip r:embed="rId6" cstate="print"/>
          <a:srcRect l="8721" t="25581" r="23255" b="11628"/>
          <a:stretch>
            <a:fillRect/>
          </a:stretch>
        </p:blipFill>
        <p:spPr>
          <a:xfrm rot="5400000">
            <a:off x="5818195" y="1468425"/>
            <a:ext cx="3508401" cy="2428891"/>
          </a:xfrm>
          <a:prstGeom prst="rect">
            <a:avLst/>
          </a:prstGeom>
        </p:spPr>
      </p:pic>
      <p:pic>
        <p:nvPicPr>
          <p:cNvPr id="10" name="Рисунок 9" descr="IMG_1588.JPG"/>
          <p:cNvPicPr>
            <a:picLocks noChangeAspect="1"/>
          </p:cNvPicPr>
          <p:nvPr/>
        </p:nvPicPr>
        <p:blipFill>
          <a:blip r:embed="rId7" cstate="print"/>
          <a:srcRect l="18160" t="19182" r="28302" b="12893"/>
          <a:stretch>
            <a:fillRect/>
          </a:stretch>
        </p:blipFill>
        <p:spPr>
          <a:xfrm rot="5400000">
            <a:off x="4218746" y="3925130"/>
            <a:ext cx="2786081" cy="2651078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Чайные посиделки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Рисунок 10" descr="IMG-20181102-WA00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1214422"/>
            <a:ext cx="3429006" cy="4572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IMG-20181102-WA004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1357298"/>
            <a:ext cx="4762502" cy="3571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Ярмарка национальных блюд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DSCN256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1142984"/>
            <a:ext cx="5238787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N2572.JPG"/>
          <p:cNvPicPr>
            <a:picLocks noChangeAspect="1"/>
          </p:cNvPicPr>
          <p:nvPr/>
        </p:nvPicPr>
        <p:blipFill>
          <a:blip r:embed="rId4" cstate="print"/>
          <a:srcRect l="13333" r="21666" b="6666"/>
          <a:stretch>
            <a:fillRect/>
          </a:stretch>
        </p:blipFill>
        <p:spPr>
          <a:xfrm>
            <a:off x="500034" y="1785926"/>
            <a:ext cx="3847446" cy="4143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Ярмарка национальных блюд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DSCN2576.JPG"/>
          <p:cNvPicPr>
            <a:picLocks noChangeAspect="1"/>
          </p:cNvPicPr>
          <p:nvPr/>
        </p:nvPicPr>
        <p:blipFill>
          <a:blip r:embed="rId3" cstate="print">
            <a:lum bright="20000" contrast="20000"/>
          </a:blip>
          <a:srcRect l="19445" b="3703"/>
          <a:stretch>
            <a:fillRect/>
          </a:stretch>
        </p:blipFill>
        <p:spPr>
          <a:xfrm>
            <a:off x="428596" y="2214554"/>
            <a:ext cx="4143372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N2588.JPG"/>
          <p:cNvPicPr>
            <a:picLocks noChangeAspect="1"/>
          </p:cNvPicPr>
          <p:nvPr/>
        </p:nvPicPr>
        <p:blipFill>
          <a:blip r:embed="rId4" cstate="print"/>
          <a:srcRect l="18304" t="7143" r="12052" b="5356"/>
          <a:stretch>
            <a:fillRect/>
          </a:stretch>
        </p:blipFill>
        <p:spPr>
          <a:xfrm>
            <a:off x="4844631" y="1071546"/>
            <a:ext cx="3942211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285728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Здоровью скажем: ДА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IMG-20190516-WA0000.jpg"/>
          <p:cNvPicPr>
            <a:picLocks noChangeAspect="1"/>
          </p:cNvPicPr>
          <p:nvPr/>
        </p:nvPicPr>
        <p:blipFill>
          <a:blip r:embed="rId3"/>
          <a:srcRect t="8108"/>
          <a:stretch>
            <a:fillRect/>
          </a:stretch>
        </p:blipFill>
        <p:spPr>
          <a:xfrm>
            <a:off x="428596" y="1714488"/>
            <a:ext cx="3964791" cy="4857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28" y="1714488"/>
            <a:ext cx="3717947" cy="4929221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285728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Родители – активные участники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жизни группы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88" t="13069" r="9763" b="12132"/>
          <a:stretch/>
        </p:blipFill>
        <p:spPr>
          <a:xfrm>
            <a:off x="4643438" y="3571876"/>
            <a:ext cx="4317060" cy="28780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62" t="10500" r="6914" b="9702"/>
          <a:stretch/>
        </p:blipFill>
        <p:spPr>
          <a:xfrm>
            <a:off x="214282" y="1643050"/>
            <a:ext cx="4363111" cy="3014513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71538" y="928670"/>
            <a:ext cx="721523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285728"/>
            <a:ext cx="7929618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Воспитание здорового образа -одна из основных задач образования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857364"/>
            <a:ext cx="842968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 связи с катастрофическим ухудшением  состояния здоровья детей особенно остро стоит проблема взаимодействия образовательных учреждений и семьи по воспитанию здорового подрастающего поколения.</a:t>
            </a:r>
          </a:p>
          <a:p>
            <a:pPr algn="ctr"/>
            <a:r>
              <a:rPr lang="ru-RU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(</a:t>
            </a:r>
            <a:r>
              <a:rPr lang="ru-RU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п. </a:t>
            </a:r>
            <a:r>
              <a:rPr lang="ru-RU" sz="1200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1.6. </a:t>
            </a:r>
            <a:r>
              <a:rPr lang="ru-RU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федерального государственного образовательного стандарта </a:t>
            </a:r>
            <a:r>
              <a:rPr lang="ru-RU" sz="1200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дошкольного </a:t>
            </a:r>
            <a:r>
              <a:rPr lang="ru-RU" sz="12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образования)</a:t>
            </a:r>
          </a:p>
          <a:p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Основой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успеха в воспитании является положительный пример авторитетного для ребенка взрослого - родителя, воспитателя. Родители в присутствии ребенка должны контролировать каждый свой шаг, нести в себе те идеалы, которые они хотели бы ему привить.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67744" y="336570"/>
            <a:ext cx="4893704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Формы взаимодействия с родителями 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140277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1330206"/>
            <a:ext cx="2880320" cy="206210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традиционные формы</a:t>
            </a:r>
          </a:p>
          <a:p>
            <a:pPr algn="ctr"/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наглядное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просвещение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консультации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беседы,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родительские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собрания, </a:t>
            </a: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открытые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занятия и пр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0848" y="1330206"/>
            <a:ext cx="4355976" cy="255454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нетрадиционные (интерактивные) формы</a:t>
            </a:r>
          </a:p>
          <a:p>
            <a:pPr algn="ctr"/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мастер-классы,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тренинги и деловые игры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круглые столы, </a:t>
            </a: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совместные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праздники здоровья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родителей в формировании </a:t>
            </a:r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развивающей среды, 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семейный клуб</a:t>
            </a:r>
          </a:p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1142984"/>
            <a:ext cx="7358114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Детско-родительский семейный клуб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Растём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вместе»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035596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868" y="142852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39" y="669698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Создание единого образовательного пространства детский сад – семья в области </a:t>
            </a:r>
            <a:r>
              <a:rPr lang="ru-RU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валеологического</a:t>
            </a: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воспитания.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14678" y="128586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714488"/>
            <a:ext cx="87892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познакомить родителей с физиологическими особенностями развития детей в разные возрастные периоды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;</a:t>
            </a:r>
          </a:p>
          <a:p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FontTx/>
              <a:buChar char="-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обучить родителей практическим навыкам формирования  у детей </a:t>
            </a:r>
            <a:r>
              <a:rPr lang="ru-RU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валеологической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культуры через воспитание культурно-гигиенических навыков, потребности в движении и занятиях спортом, здоровом питании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;</a:t>
            </a:r>
          </a:p>
          <a:p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FontTx/>
              <a:buChar char="-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популяризировать эффективный опыт семейного воспитания по формированию основ здорового образа жизни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;</a:t>
            </a:r>
          </a:p>
          <a:p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FontTx/>
              <a:buChar char="-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установить доверительные отношения между </a:t>
            </a:r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воспитателем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группы и родителями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;</a:t>
            </a:r>
          </a:p>
          <a:p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FontTx/>
              <a:buChar char="-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приобщить родителей к участию в жизни группы и </a:t>
            </a:r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детского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сада, повышать имидж детского сада.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500042"/>
            <a:ext cx="472402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Темы заседаний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285860"/>
            <a:ext cx="8789297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«В детский сад идти пора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!»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Поговорим о важном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Утром делаем зарядку!»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 «Живчики» и «тихони»» </a:t>
            </a:r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«Сначала питание, потом воспитание»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ребенку не попасть злому волку прямо в </a:t>
            </a: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пасть</a:t>
            </a:r>
          </a:p>
          <a:p>
            <a:pPr marL="285750" indent="-285750" 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«Что ты знаешь о здоровье» </a:t>
            </a:r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2446155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214290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Интерактивное взаимодействие –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основная форма работы клуба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SAM_0354.JPG"/>
          <p:cNvPicPr>
            <a:picLocks noChangeAspect="1"/>
          </p:cNvPicPr>
          <p:nvPr/>
        </p:nvPicPr>
        <p:blipFill>
          <a:blip r:embed="rId3" cstate="print"/>
          <a:srcRect l="14000" t="26667"/>
          <a:stretch>
            <a:fillRect/>
          </a:stretch>
        </p:blipFill>
        <p:spPr>
          <a:xfrm>
            <a:off x="285720" y="1785926"/>
            <a:ext cx="4468130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SAM_6007.JPG"/>
          <p:cNvPicPr>
            <a:picLocks noChangeAspect="1"/>
          </p:cNvPicPr>
          <p:nvPr/>
        </p:nvPicPr>
        <p:blipFill>
          <a:blip r:embed="rId4" cstate="print"/>
          <a:srcRect l="21094" t="12500" r="3905" b="18749"/>
          <a:stretch>
            <a:fillRect/>
          </a:stretch>
        </p:blipFill>
        <p:spPr>
          <a:xfrm>
            <a:off x="4643438" y="3500438"/>
            <a:ext cx="4084955" cy="2808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428604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Родители – активные участники диалога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SAM_6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428736"/>
            <a:ext cx="4286248" cy="3214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SAM_6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 flipH="1">
            <a:off x="23785" y="2333614"/>
            <a:ext cx="4381499" cy="3286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ng.pngtree.com/back_origin_pic/04/33/42/82bdc3527031d3d20018b253da9a83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43372" y="642918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Совместные праздники здоровья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SAM_2143.JPG"/>
          <p:cNvPicPr>
            <a:picLocks noChangeAspect="1"/>
          </p:cNvPicPr>
          <p:nvPr/>
        </p:nvPicPr>
        <p:blipFill>
          <a:blip r:embed="rId3" cstate="print"/>
          <a:srcRect t="12122"/>
          <a:stretch>
            <a:fillRect/>
          </a:stretch>
        </p:blipFill>
        <p:spPr>
          <a:xfrm>
            <a:off x="3214678" y="2428868"/>
            <a:ext cx="5715040" cy="4143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P_20170215_164519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rcRect t="37500" b="10416"/>
          <a:stretch>
            <a:fillRect/>
          </a:stretch>
        </p:blipFill>
        <p:spPr>
          <a:xfrm>
            <a:off x="428596" y="285728"/>
            <a:ext cx="3857625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373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1_1</dc:creator>
  <cp:lastModifiedBy>Пользователь Windows</cp:lastModifiedBy>
  <cp:revision>40</cp:revision>
  <dcterms:created xsi:type="dcterms:W3CDTF">2019-05-15T11:03:21Z</dcterms:created>
  <dcterms:modified xsi:type="dcterms:W3CDTF">2019-05-21T13:44:39Z</dcterms:modified>
</cp:coreProperties>
</file>