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3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E4A6-53F5-470C-91B2-2323A6B14A3A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B132-7284-4CDB-9511-2ECFC05B1E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339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E4A6-53F5-470C-91B2-2323A6B14A3A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B132-7284-4CDB-9511-2ECFC05B1E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596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E4A6-53F5-470C-91B2-2323A6B14A3A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B132-7284-4CDB-9511-2ECFC05B1E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088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E4A6-53F5-470C-91B2-2323A6B14A3A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B132-7284-4CDB-9511-2ECFC05B1E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516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E4A6-53F5-470C-91B2-2323A6B14A3A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B132-7284-4CDB-9511-2ECFC05B1E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34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E4A6-53F5-470C-91B2-2323A6B14A3A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B132-7284-4CDB-9511-2ECFC05B1E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491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E4A6-53F5-470C-91B2-2323A6B14A3A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B132-7284-4CDB-9511-2ECFC05B1E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052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E4A6-53F5-470C-91B2-2323A6B14A3A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B132-7284-4CDB-9511-2ECFC05B1E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641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E4A6-53F5-470C-91B2-2323A6B14A3A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B132-7284-4CDB-9511-2ECFC05B1E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253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E4A6-53F5-470C-91B2-2323A6B14A3A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B132-7284-4CDB-9511-2ECFC05B1E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851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E4A6-53F5-470C-91B2-2323A6B14A3A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B132-7284-4CDB-9511-2ECFC05B1E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03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BE4A6-53F5-470C-91B2-2323A6B14A3A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6B132-7284-4CDB-9511-2ECFC05B1E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13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214438"/>
            <a:ext cx="9144000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61318" cy="223765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Машкина М.П., преподаватель,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</a:rPr>
              <a:t>	ФГБОУВО </a:t>
            </a:r>
            <a:r>
              <a:rPr lang="ru-RU" sz="1800" dirty="0">
                <a:solidFill>
                  <a:prstClr val="black"/>
                </a:solidFill>
              </a:rPr>
              <a:t>«СИБИРСКИЙ ГОСУДОРСТВЕННЫЙ УНИВЕРСИТЕТ ТЕЛЕКОММУНИКАЦИИ </a:t>
            </a:r>
            <a:r>
              <a:rPr lang="ru-RU" sz="1800" dirty="0" smtClean="0">
                <a:solidFill>
                  <a:prstClr val="black"/>
                </a:solidFill>
              </a:rPr>
              <a:t>	И </a:t>
            </a:r>
            <a:r>
              <a:rPr lang="ru-RU" sz="1800" dirty="0">
                <a:solidFill>
                  <a:prstClr val="black"/>
                </a:solidFill>
              </a:rPr>
              <a:t>ИНФОРМАТИКИ (</a:t>
            </a:r>
            <a:r>
              <a:rPr lang="ru-RU" sz="1800" dirty="0" err="1">
                <a:solidFill>
                  <a:prstClr val="black"/>
                </a:solidFill>
              </a:rPr>
              <a:t>СибГУТИ</a:t>
            </a:r>
            <a:r>
              <a:rPr lang="ru-RU" sz="1800" dirty="0">
                <a:solidFill>
                  <a:prstClr val="black"/>
                </a:solidFill>
              </a:rPr>
              <a:t>)» КОЛЛЕДЖ ТЕЛЕКОММУНИКАЦИИ И ИНФОРМАТИКИ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80754" y="365760"/>
            <a:ext cx="9046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ФГБОУВО «СИБИРСКИЙ ГОСУДОРСТВЕННЫЙ УНИВЕРСИТЕТ ТЕЛЕКОММУНИКАЦИИ И ИНФОРМАТИКИ (</a:t>
            </a:r>
            <a:r>
              <a:rPr lang="ru-RU" dirty="0" err="1" smtClean="0"/>
              <a:t>СибГУТИ</a:t>
            </a:r>
            <a:r>
              <a:rPr lang="ru-RU" dirty="0" smtClean="0"/>
              <a:t>)» КОЛЛЕДЖ ТЕЛЕКОММУНИКАЦИИ И ИНФОРМАТИКИ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94404" y="1012091"/>
            <a:ext cx="919091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Анализ содержания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этических норм 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педагогической деятельности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600200" y="3597414"/>
            <a:ext cx="90678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789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15448" y="241523"/>
            <a:ext cx="11265408" cy="130454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0" i="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Профессиональная этика </a:t>
            </a:r>
            <a:r>
              <a:rPr lang="ru-RU" sz="20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охватывает личные и корпоративные стандарты поведения, ожидаемые профессионалами и профессиональным сообществом.</a:t>
            </a:r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421" y="1675350"/>
            <a:ext cx="11619466" cy="13898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75" y="3502912"/>
            <a:ext cx="11315157" cy="9967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31520" y="1770099"/>
            <a:ext cx="10814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i="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«Профессиональная нравственность (мораль)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– это конкретизация общечеловеческих принципов морали применительно к условиям деятельности данной профессии. Можно говорить о специфической нравственности врача, юриста, учителя и т. д.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575" y="4604410"/>
            <a:ext cx="11315157" cy="135952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92477" y="3517437"/>
            <a:ext cx="109113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«Конкретные проявления профессиональной нравственности изучает, анализирует </a:t>
            </a:r>
            <a:r>
              <a:rPr lang="ru-RU" sz="2000" b="0" i="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профессиональная этика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»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0575" y="4604410"/>
            <a:ext cx="109362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Профессиональная этика педагога тесно связана с профессиональной культурой педагогического коллектива, т.к. «профессиональная этика рассматривается как составная часть профессиональной культуры педагогических работников»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80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2208" y="414528"/>
            <a:ext cx="103510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0" i="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Этикет </a:t>
            </a:r>
            <a:r>
              <a:rPr lang="ru-RU" sz="24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– набор правил или обычаев, которые определяют ожидания социального поведения и контролируют приемлемое поведение в конкретных социальных группах или социальных ситуация. «Этикет всегда выполнял и выполняет определенные функции: разделение по чинам, сословиям, знатности рода, званиям, имущественному положению» Аналогично этикет выполняет функции разделения по профессиональным сообществам.</a:t>
            </a:r>
            <a:endParaRPr lang="ru-RU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0690" y="4128312"/>
            <a:ext cx="3562027" cy="24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036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21792" y="426720"/>
            <a:ext cx="11144454" cy="174345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0" i="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Кодекс </a:t>
            </a:r>
            <a:r>
              <a:rPr lang="ru-RU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представляет собою свод правил, законов, норм, принципов, стремящихся исчерпывающе охватить конкретную область в той степени, как она существовала до введения кодекса в действие. Кодекс полностью заменяет общее право в определенной области, оставляя общее право недействительным до тех пор, пока кодекс не будет отменён.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07" y="2561473"/>
            <a:ext cx="11293738" cy="1458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92" y="5016668"/>
            <a:ext cx="11144454" cy="143878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43712" y="2690336"/>
            <a:ext cx="10777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i="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Кодекс этики или этический кодекс </a:t>
            </a:r>
            <a:r>
              <a:rPr lang="ru-RU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является формальным письменным заявлением организации по отношению к этике, целью которого является сообщение сотрудникам ценностей организации и повышение этического уровня организации.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6592" y="5181600"/>
            <a:ext cx="10716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Кодекс профессиональной этики </a:t>
            </a:r>
            <a:r>
              <a:rPr lang="ru-RU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является формальным письменным заявлением организации по отношению к профессиональной этике, целью которого является сообщение сотрудникам профессиональных ценностей и повышение этического уровня работников и организации в целом.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355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art-nvk.at.ua/_nw/0/047192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3773" y="4020493"/>
            <a:ext cx="2508959" cy="258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14154" y="198466"/>
            <a:ext cx="10525990" cy="13092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 чьими именами в истории  связано развитие этической мысли ? </a:t>
            </a:r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154" y="1786632"/>
            <a:ext cx="9945582" cy="13534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936" y="3550593"/>
            <a:ext cx="8617709" cy="13534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154" y="5314555"/>
            <a:ext cx="6069773" cy="13534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0717" y="3682215"/>
            <a:ext cx="81568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 чем состоят предмет и основные задачи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педагогической этики ?</a:t>
            </a:r>
            <a:endParaRPr lang="ru-RU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717" y="2130136"/>
            <a:ext cx="957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Когда этика стала самостоятельной дисциплиной ?</a:t>
            </a:r>
            <a:endParaRPr lang="ru-RU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4400" y="5673436"/>
            <a:ext cx="4891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Каковы функции этикета ?</a:t>
            </a:r>
            <a:endParaRPr lang="ru-RU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866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miles24.ru/data/smiles/smiles-privetstvie-9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219" y="2421082"/>
            <a:ext cx="5763038" cy="211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940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8877" y="147239"/>
            <a:ext cx="5710501" cy="656352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8640" y="987552"/>
            <a:ext cx="480364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«Кто двигается вперёд в науках, но отстает в нравственности, тот более идёт назад, чем вперёд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»</a:t>
            </a:r>
          </a:p>
          <a:p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(Аристотель)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920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984" y="456743"/>
            <a:ext cx="4149631" cy="57494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0560" y="456742"/>
            <a:ext cx="620572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«В школе должны быть человечные, гуманные отношения между воспитателем и его питомцами. Страшным злом является встречающая его грубая, бесконтрольная власть воспитателя – будь то педагог или родитель»</a:t>
            </a:r>
          </a:p>
          <a:p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32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 (В.А. Сухомлинский)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68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32" y="376703"/>
            <a:ext cx="6707739" cy="56339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17664" y="470438"/>
            <a:ext cx="4803648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«Почему ребенок для одного воспитателя плох, а для другого хорош? Мы требуем стандарта добродетели и поведения, и, сверх того, по нашему усмотрению и образцу. Найдешь ли в истории пример подобной тирании?» </a:t>
            </a:r>
          </a:p>
          <a:p>
            <a:endParaRPr lang="ru-RU" sz="2800" b="0" i="0" dirty="0" smtClean="0">
              <a:solidFill>
                <a:srgbClr val="002060"/>
              </a:solidFill>
              <a:effectLst/>
              <a:latin typeface="Arial Black" panose="020B0A04020102020204" pitchFamily="34" charset="0"/>
            </a:endParaRPr>
          </a:p>
          <a:p>
            <a:r>
              <a:rPr lang="ru-RU" sz="28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(Я. Корчак)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86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75" y="600911"/>
            <a:ext cx="7207921" cy="55586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22464" y="600911"/>
            <a:ext cx="449884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«Педагогический процесс может стать действительно воспитательным только в том случае, если он помогает ребенку познать себя как члена общества, живущего по нравственно-этическим нормам»</a:t>
            </a:r>
          </a:p>
          <a:p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28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 (Ш.А. </a:t>
            </a:r>
            <a:r>
              <a:rPr lang="ru-RU" sz="2800" b="0" i="0" dirty="0" err="1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Амонашвили</a:t>
            </a:r>
            <a:r>
              <a:rPr lang="ru-RU" sz="28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)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16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3568" y="0"/>
            <a:ext cx="11558016" cy="192335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0" i="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Этика (или моральная философия)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- это отрасль философии, которая включает в себя теории или набор принципов, имеющие дело с правильным и неправильным поведением, с моральным долгом и обязанностью. Этика стремится решать вопросы человеческой морали, определяя такие понятия, как добро и зло, правильное и неправильное, добродетель и пороки, справедливость и преступность.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9312" y="2016889"/>
            <a:ext cx="4986528" cy="18319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" y="3942338"/>
            <a:ext cx="6289589" cy="283191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91712" y="2194179"/>
            <a:ext cx="4834128" cy="1477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i="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Этика и мораль </a:t>
            </a:r>
          </a:p>
          <a:p>
            <a:pPr algn="ctr"/>
            <a:r>
              <a:rPr lang="ru-RU" b="0" i="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часто рассматриваются как синонимы, но есть некоторые различия в том, как они используются.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751" y="3928875"/>
            <a:ext cx="5613249" cy="28319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17792" y="4364736"/>
            <a:ext cx="50596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0" i="0" dirty="0" smtClean="0">
                <a:solidFill>
                  <a:srgbClr val="7030A0"/>
                </a:solidFill>
                <a:effectLst/>
                <a:latin typeface="Arial Black" panose="020B0A04020102020204" pitchFamily="34" charset="0"/>
              </a:rPr>
              <a:t>Мораль</a:t>
            </a:r>
            <a:r>
              <a:rPr lang="ru-RU" sz="20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 зачастую описывает субъективные предпочтения и ценности </a:t>
            </a:r>
          </a:p>
          <a:p>
            <a:pPr algn="ctr"/>
            <a:r>
              <a:rPr lang="ru-RU" sz="20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(например, высказывание: помочь вам обмануть тест противоречило бы моей морали)</a:t>
            </a:r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8169" y="4164772"/>
            <a:ext cx="54132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7030A0"/>
                </a:solidFill>
                <a:latin typeface="Arial Black" panose="020B0A04020102020204" pitchFamily="34" charset="0"/>
              </a:rPr>
              <a:t>Э</a:t>
            </a:r>
            <a:r>
              <a:rPr lang="ru-RU" sz="1600" b="0" i="0" dirty="0" smtClean="0">
                <a:solidFill>
                  <a:srgbClr val="7030A0"/>
                </a:solidFill>
                <a:effectLst/>
                <a:latin typeface="Arial Black" panose="020B0A04020102020204" pitchFamily="34" charset="0"/>
              </a:rPr>
              <a:t>тика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 в целом обращается к моральным принципам, она имеет тенденцию рассматривать аспекты всеобщей справедливости. Часто можно видеть, что она применяется к относительно узкой (профессиональной) сфере</a:t>
            </a:r>
          </a:p>
          <a:p>
            <a:pPr algn="ctr"/>
            <a:r>
              <a:rPr lang="ru-RU" sz="16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деятельности, демонстрируя при этом высокие универсальные моральные принципы (например, педагогическая этика, этика тестирования и т.п.)</a:t>
            </a:r>
            <a:endParaRPr lang="ru-RU" sz="1600" b="0" i="0" dirty="0">
              <a:solidFill>
                <a:srgbClr val="002060"/>
              </a:solid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78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6993" y="2865121"/>
            <a:ext cx="3452126" cy="37605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8224" y="341376"/>
            <a:ext cx="118262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Нравственность (от лат. - характер, правильное поведение) – означает осознанный выбор намерений, решений и действий между теми, которые являются должными, и теми, которые являются ненадлежащими (в пользу должных).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37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5523" y="158496"/>
            <a:ext cx="115702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Слово </a:t>
            </a:r>
            <a:r>
              <a:rPr lang="ru-RU" sz="2800" b="0" i="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«профессия» </a:t>
            </a:r>
            <a:r>
              <a:rPr lang="ru-RU" sz="28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первоначально означало публичную декларацию, обет при вступлении в религиозный порядок.</a:t>
            </a:r>
          </a:p>
          <a:p>
            <a:pPr algn="ctr"/>
            <a:r>
              <a:rPr lang="ru-RU" sz="28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В 1675 году этот термин получил светское звучание, так как был использован как приверженность научным занятиям (к трём изученным профессиям: богословию, праву и медицине). Будучи авторитетом в совокупности знаний, относящихся к профессии, человек считался квалифицированным, профессионалом, а не любителем</a:t>
            </a:r>
            <a:endParaRPr lang="ru-RU" sz="2800" b="0" i="0" dirty="0">
              <a:solidFill>
                <a:srgbClr val="002060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91" y="4070255"/>
            <a:ext cx="3302077" cy="2678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71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3568" y="0"/>
            <a:ext cx="115702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0" i="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Профессионалы</a:t>
            </a:r>
            <a:r>
              <a:rPr lang="ru-RU" sz="24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 и те, кто работают в признанных профессиях, обладают специальными знаниями и навыками. </a:t>
            </a:r>
          </a:p>
          <a:p>
            <a:pPr algn="ctr"/>
            <a:r>
              <a:rPr lang="ru-RU" sz="24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То, как использование этих знаний должно регулироваться при предоставлении услуги населению, можно считать моральной проблемой и называется </a:t>
            </a:r>
            <a:r>
              <a:rPr lang="ru-RU" sz="2400" b="0" i="0" dirty="0" smtClean="0">
                <a:solidFill>
                  <a:srgbClr val="7030A0"/>
                </a:solidFill>
                <a:effectLst/>
                <a:latin typeface="Arial Black" panose="020B0A04020102020204" pitchFamily="34" charset="0"/>
              </a:rPr>
              <a:t>профессиональной этикой</a:t>
            </a:r>
            <a:r>
              <a:rPr lang="ru-RU" sz="24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.</a:t>
            </a:r>
          </a:p>
          <a:p>
            <a:pPr algn="ctr"/>
            <a:r>
              <a:rPr lang="ru-RU" sz="2400" b="0" i="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Профессионал</a:t>
            </a:r>
            <a:r>
              <a:rPr lang="ru-RU" sz="2400" b="0" i="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 способен выносить суждения, применять свои навыки и принимать обоснованные решения в ситуациях, недоступных широкой общественности, поскольку они не обладают необходимыми знаниями и навыками в данной профессии. Одним из самых ранних примеров профессиональной этики является клятва Гиппократа, которой до сих пор придерживаются врачи.</a:t>
            </a:r>
            <a:endParaRPr lang="ru-RU" sz="2400" b="0" i="0" dirty="0">
              <a:solidFill>
                <a:srgbClr val="002060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674" y="4571802"/>
            <a:ext cx="4925995" cy="228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4975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790</Words>
  <Application>Microsoft Office PowerPoint</Application>
  <PresentationFormat>Широкоэкранный</PresentationFormat>
  <Paragraphs>45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папа</dc:creator>
  <cp:lastModifiedBy>папа</cp:lastModifiedBy>
  <cp:revision>14</cp:revision>
  <dcterms:created xsi:type="dcterms:W3CDTF">2019-09-22T15:52:22Z</dcterms:created>
  <dcterms:modified xsi:type="dcterms:W3CDTF">2019-09-23T12:35:10Z</dcterms:modified>
</cp:coreProperties>
</file>