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3"/>
  </p:notesMasterIdLst>
  <p:sldIdLst>
    <p:sldId id="263" r:id="rId2"/>
    <p:sldId id="270" r:id="rId3"/>
    <p:sldId id="262" r:id="rId4"/>
    <p:sldId id="310" r:id="rId5"/>
    <p:sldId id="271" r:id="rId6"/>
    <p:sldId id="267" r:id="rId7"/>
    <p:sldId id="319" r:id="rId8"/>
    <p:sldId id="278" r:id="rId9"/>
    <p:sldId id="322" r:id="rId10"/>
    <p:sldId id="323" r:id="rId11"/>
    <p:sldId id="268" r:id="rId12"/>
    <p:sldId id="320" r:id="rId13"/>
    <p:sldId id="279" r:id="rId14"/>
    <p:sldId id="292" r:id="rId15"/>
    <p:sldId id="317" r:id="rId16"/>
    <p:sldId id="318" r:id="rId17"/>
    <p:sldId id="303" r:id="rId18"/>
    <p:sldId id="306" r:id="rId19"/>
    <p:sldId id="295" r:id="rId20"/>
    <p:sldId id="289" r:id="rId21"/>
    <p:sldId id="31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4207B-A05A-43D6-986D-051CA9EC32A4}" type="datetimeFigureOut">
              <a:rPr lang="ru-RU" smtClean="0"/>
              <a:pPr/>
              <a:t>19.04.2018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A5616A-8870-4068-868E-6C94BA91CD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805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616A-8870-4068-868E-6C94BA91CDE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272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616A-8870-4068-868E-6C94BA91CDE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620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esktop\veselyie-rebyata-shablon-prevyu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  <p:pic>
        <p:nvPicPr>
          <p:cNvPr id="15363" name="Picture 3" descr="C:\Users\admin\Desktop\874a6882d20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0"/>
            <a:ext cx="507206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357222" y="1500174"/>
            <a:ext cx="471487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000066"/>
                </a:solidFill>
                <a:cs typeface="Arial" charset="0"/>
              </a:rPr>
              <a:t>Дополнительная общеразвивающая программа для детей </a:t>
            </a:r>
            <a:r>
              <a:rPr lang="ru-RU" sz="2800" b="1" dirty="0" smtClean="0">
                <a:solidFill>
                  <a:srgbClr val="000066"/>
                </a:solidFill>
                <a:cs typeface="Arial" charset="0"/>
              </a:rPr>
              <a:t>среднего дошкольного возраста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2800" b="1" i="1" cap="all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b="1" i="1" cap="all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«</a:t>
            </a:r>
            <a:r>
              <a:rPr lang="ru-RU" sz="2600" b="1" i="1" cap="all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веселая </a:t>
            </a:r>
            <a:r>
              <a:rPr lang="ru-RU" sz="2600" b="1" i="1" cap="all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Логоритмика</a:t>
            </a:r>
            <a:r>
              <a:rPr lang="ru-RU" sz="2600" b="1" i="1" cap="all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»</a:t>
            </a:r>
            <a:endParaRPr lang="ru-RU" sz="2600" b="1" i="1" dirty="0">
              <a:solidFill>
                <a:schemeClr val="tx2">
                  <a:lumMod val="60000"/>
                  <a:lumOff val="40000"/>
                </a:schemeClr>
              </a:solidFill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6116" y="5615905"/>
            <a:ext cx="61436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20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/>
            <a:endParaRPr lang="ru-RU" sz="20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ctr">
              <a:spcBef>
                <a:spcPct val="20000"/>
              </a:spcBef>
              <a:defRPr/>
            </a:pPr>
            <a:r>
              <a:rPr lang="ru-RU" sz="2000" b="1" dirty="0" err="1">
                <a:solidFill>
                  <a:schemeClr val="bg1"/>
                </a:solidFill>
              </a:rPr>
              <a:t>Полысаевский</a:t>
            </a:r>
            <a:r>
              <a:rPr lang="ru-RU" sz="2000" b="1" dirty="0">
                <a:solidFill>
                  <a:schemeClr val="bg1"/>
                </a:solidFill>
              </a:rPr>
              <a:t> городской округ</a:t>
            </a:r>
          </a:p>
          <a:p>
            <a:endParaRPr lang="ru-RU" sz="20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16632"/>
            <a:ext cx="8064896" cy="79208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Муниципальное автономное дошкольное образовательное учреждение «Детский сад № 3»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veselyie-rebyata-shablon-prevyu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1043608" y="157293"/>
            <a:ext cx="6696744" cy="863613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cs typeface="Arial" charset="0"/>
              </a:rPr>
              <a:t>Организация развивающей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cs typeface="Arial" charset="0"/>
              </a:rPr>
              <a:t>предметно-пространственной среды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7"/>
          <a:stretch>
            <a:fillRect/>
          </a:stretch>
        </p:blipFill>
        <p:spPr>
          <a:xfrm>
            <a:off x="321416" y="1160496"/>
            <a:ext cx="3829819" cy="285190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911896"/>
            <a:ext cx="3969612" cy="27574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533" y="1229841"/>
            <a:ext cx="4009526" cy="27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430" y="3920634"/>
            <a:ext cx="4070629" cy="2913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988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veselyie-rebyata-shablon-prevyu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3" name="Прямоугольник 2"/>
          <p:cNvSpPr/>
          <p:nvPr/>
        </p:nvSpPr>
        <p:spPr>
          <a:xfrm>
            <a:off x="0" y="428605"/>
            <a:ext cx="8929718" cy="1495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90600" lvl="1" indent="-533400" algn="ctr">
              <a:lnSpc>
                <a:spcPct val="80000"/>
              </a:lnSpc>
            </a:pP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80000"/>
              </a:lnSpc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80000"/>
              </a:lnSpc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80000"/>
              </a:lnSpc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80000"/>
              </a:lnSpc>
              <a:buFontTx/>
              <a:buChar char="-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80000"/>
              </a:lnSpc>
              <a:buFontTx/>
              <a:buChar char="-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42976" y="214290"/>
            <a:ext cx="6572296" cy="500066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Учебно-тематический план</a:t>
            </a: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671834"/>
              </p:ext>
            </p:extLst>
          </p:nvPr>
        </p:nvGraphicFramePr>
        <p:xfrm>
          <a:off x="285720" y="912777"/>
          <a:ext cx="8643998" cy="5760720"/>
        </p:xfrm>
        <a:graphic>
          <a:graphicData uri="http://schemas.openxmlformats.org/drawingml/2006/table">
            <a:tbl>
              <a:tblPr/>
              <a:tblGrid>
                <a:gridCol w="612331"/>
                <a:gridCol w="6398781"/>
                <a:gridCol w="1632886"/>
              </a:tblGrid>
              <a:tr h="5127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Тема</a:t>
                      </a:r>
                      <a:endParaRPr lang="ru-RU" sz="1400" b="1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занятий</a:t>
                      </a:r>
                      <a:endParaRPr lang="ru-RU" sz="1400" b="1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 scaled="0"/>
                    </a:gra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cs typeface="Times New Roman"/>
                        </a:rPr>
                        <a:t>«Поющий мяч»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«Волшебный клубок»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«Белка»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«Мыльные пузыри»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«Чудо домик»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«Маленькие и большие ножки»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«Телеграф»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«Гудок»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«Повтори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-ка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«Ветер,</a:t>
                      </a:r>
                      <a:r>
                        <a:rPr lang="ru-RU" sz="1400" baseline="0" dirty="0" smtClean="0">
                          <a:latin typeface="Times New Roman"/>
                          <a:cs typeface="Times New Roman"/>
                        </a:rPr>
                        <a:t> ветер»  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«Чудак»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«</a:t>
                      </a:r>
                      <a:r>
                        <a:rPr lang="ru-RU" sz="1400" dirty="0" err="1" smtClean="0">
                          <a:latin typeface="Times New Roman"/>
                          <a:cs typeface="Times New Roman"/>
                        </a:rPr>
                        <a:t>Кричалки</a:t>
                      </a: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«Муравейник»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«Щи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из топора»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«Загадки»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«Мимическая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зарядка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6451" marR="46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215312"/>
              </p:ext>
            </p:extLst>
          </p:nvPr>
        </p:nvGraphicFramePr>
        <p:xfrm>
          <a:off x="214283" y="357163"/>
          <a:ext cx="8643996" cy="6357983"/>
        </p:xfrm>
        <a:graphic>
          <a:graphicData uri="http://schemas.openxmlformats.org/drawingml/2006/table">
            <a:tbl>
              <a:tblPr/>
              <a:tblGrid>
                <a:gridCol w="612332"/>
                <a:gridCol w="6398781"/>
                <a:gridCol w="1632883"/>
              </a:tblGrid>
              <a:tr h="37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«Что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? Где?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«Черепаха»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882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«Вверх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вниз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«Ласковая кисточка»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«Мать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и дитя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«Лес»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«Иголочка»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«Кто 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же это?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» 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«Ветер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и ветерок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«Переходы»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«Не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зевай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«Регулировщик»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«У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ребят порядок строгий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«Хоп»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«Птичий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гомон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«Весельчак» 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3107"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 lang="ru-RU" sz="1400" b="1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400" b="1" dirty="0">
                        <a:latin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386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veselyie-rebyata-shablon-prevyu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1511661" y="548680"/>
            <a:ext cx="6120680" cy="9144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  <a:cs typeface="Arial" charset="0"/>
              </a:rPr>
              <a:t>Артикуляционная гимнастика</a:t>
            </a:r>
            <a:endParaRPr lang="ru-RU" sz="2800" b="1" dirty="0">
              <a:solidFill>
                <a:srgbClr val="002060"/>
              </a:solidFill>
              <a:cs typeface="Arial" charset="0"/>
            </a:endParaRPr>
          </a:p>
        </p:txBody>
      </p:sp>
      <p:pic>
        <p:nvPicPr>
          <p:cNvPr id="3074" name="Picture 2" descr="C:\Users\user\Desktop\фото для программы 2\20180419_0826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24" y="1494578"/>
            <a:ext cx="4212977" cy="2263688"/>
          </a:xfrm>
          <a:prstGeom prst="rect">
            <a:avLst/>
          </a:prstGeom>
          <a:noFill/>
          <a:effectLst>
            <a:glow>
              <a:schemeClr val="accent1"/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016" y="3758266"/>
            <a:ext cx="4248472" cy="2965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user\Desktop\фото для программы 2\20180419_0820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322" y="1494579"/>
            <a:ext cx="4024333" cy="2263688"/>
          </a:xfrm>
          <a:prstGeom prst="rect">
            <a:avLst/>
          </a:prstGeom>
          <a:noFill/>
          <a:effectLst>
            <a:softEdge rad="165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3"/>
            <a:ext cx="9144000" cy="6850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619672" y="273790"/>
            <a:ext cx="6048672" cy="79208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  <a:cs typeface="Arial" charset="0"/>
              </a:rPr>
              <a:t>Упражнения на развитие мелкой моторики</a:t>
            </a:r>
            <a:endParaRPr lang="ru-RU" sz="2800" b="1" dirty="0">
              <a:solidFill>
                <a:srgbClr val="002060"/>
              </a:solidFill>
              <a:cs typeface="Arial" charset="0"/>
            </a:endParaRPr>
          </a:p>
        </p:txBody>
      </p:sp>
      <p:pic>
        <p:nvPicPr>
          <p:cNvPr id="4" name="Picture 7" descr="H:\мой кружок\S63032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658" y="1061670"/>
            <a:ext cx="4011569" cy="3009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65100"/>
          </a:effectLst>
        </p:spPr>
      </p:pic>
      <p:pic>
        <p:nvPicPr>
          <p:cNvPr id="5" name="Рисунок 4" descr="DSCN34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3284" y="1106729"/>
            <a:ext cx="4065341" cy="304900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098" name="Picture 2" descr="C:\Users\user\Desktop\фото для программы 2\20180419_0830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02" y="4070926"/>
            <a:ext cx="4329406" cy="243529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176" y="4070926"/>
            <a:ext cx="3704061" cy="258545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81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veselyie-rebyata-shablon-prevyu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14" y="0"/>
            <a:ext cx="9144000" cy="687693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000760" y="3143248"/>
            <a:ext cx="2857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lvl="0"/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10211" y="116632"/>
            <a:ext cx="5832648" cy="79208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  <a:cs typeface="Arial" charset="0"/>
              </a:rPr>
              <a:t>Упражнения на развитие общей моторики</a:t>
            </a:r>
            <a:endParaRPr lang="ru-RU" sz="2800" b="1" dirty="0">
              <a:solidFill>
                <a:srgbClr val="002060"/>
              </a:solidFill>
              <a:cs typeface="Arial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5" y="984569"/>
            <a:ext cx="3987974" cy="28334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C:\Users\user\Desktop\фото для программы 2\20180419_0835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336" y="1058163"/>
            <a:ext cx="4294656" cy="268630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161" y="3877474"/>
            <a:ext cx="4091006" cy="2671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53" y="3982074"/>
            <a:ext cx="3830699" cy="260015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veselyie-rebyata-shablon-prevyu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37" y="107145"/>
            <a:ext cx="9144000" cy="664370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143240" y="3786190"/>
            <a:ext cx="40423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571481"/>
            <a:ext cx="3571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357950" y="1928802"/>
            <a:ext cx="24288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691680" y="188640"/>
            <a:ext cx="5880715" cy="752173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  <a:cs typeface="Arial" charset="0"/>
              </a:rPr>
              <a:t>Упражнения для развитие дыхания</a:t>
            </a:r>
            <a:endParaRPr lang="ru-RU" sz="2800" b="1" dirty="0">
              <a:solidFill>
                <a:srgbClr val="002060"/>
              </a:solidFill>
              <a:cs typeface="Arial" charset="0"/>
            </a:endParaRPr>
          </a:p>
        </p:txBody>
      </p:sp>
      <p:pic>
        <p:nvPicPr>
          <p:cNvPr id="7" name="Picture 8" descr="DSCN3313"/>
          <p:cNvPicPr>
            <a:picLocks noChangeAspect="1" noChangeArrowheads="1"/>
          </p:cNvPicPr>
          <p:nvPr/>
        </p:nvPicPr>
        <p:blipFill>
          <a:blip r:embed="rId3" cstate="print"/>
          <a:srcRect l="17351" t="16867"/>
          <a:stretch>
            <a:fillRect/>
          </a:stretch>
        </p:blipFill>
        <p:spPr>
          <a:xfrm>
            <a:off x="395536" y="1110832"/>
            <a:ext cx="3747836" cy="2949681"/>
          </a:xfrm>
          <a:prstGeom prst="rect">
            <a:avLst/>
          </a:prstGeom>
          <a:noFill/>
          <a:ln/>
          <a:effectLst>
            <a:softEdge rad="127000"/>
          </a:effectLst>
        </p:spPr>
      </p:pic>
      <p:pic>
        <p:nvPicPr>
          <p:cNvPr id="8" name="Picture 9" descr="DSCN3330"/>
          <p:cNvPicPr>
            <a:picLocks noChangeAspect="1" noChangeArrowheads="1"/>
          </p:cNvPicPr>
          <p:nvPr/>
        </p:nvPicPr>
        <p:blipFill>
          <a:blip r:embed="rId4" cstate="print"/>
          <a:srcRect l="18218" t="6141"/>
          <a:stretch>
            <a:fillRect/>
          </a:stretch>
        </p:blipFill>
        <p:spPr>
          <a:xfrm>
            <a:off x="5164406" y="1124744"/>
            <a:ext cx="3153119" cy="2999739"/>
          </a:xfrm>
          <a:prstGeom prst="rect">
            <a:avLst/>
          </a:prstGeom>
          <a:noFill/>
          <a:ln/>
          <a:effectLst>
            <a:softEdge rad="127000"/>
          </a:effectLst>
        </p:spPr>
      </p:pic>
      <p:pic>
        <p:nvPicPr>
          <p:cNvPr id="7170" name="Picture 2" descr="C:\Users\user\Desktop\фото для программы 2\20180419_0854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416" y="4050619"/>
            <a:ext cx="4539373" cy="255339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veselyie-rebyata-shablon-prevyu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640" y="-99392"/>
            <a:ext cx="9144000" cy="6643709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85720" y="214290"/>
            <a:ext cx="5071907" cy="10660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u="sng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4"/>
          <p:cNvSpPr/>
          <p:nvPr/>
        </p:nvSpPr>
        <p:spPr>
          <a:xfrm>
            <a:off x="3571868" y="4214822"/>
            <a:ext cx="5208896" cy="114300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4"/>
          <p:cNvSpPr/>
          <p:nvPr/>
        </p:nvSpPr>
        <p:spPr>
          <a:xfrm>
            <a:off x="1357291" y="1625417"/>
            <a:ext cx="5429289" cy="99458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4"/>
          <p:cNvSpPr/>
          <p:nvPr/>
        </p:nvSpPr>
        <p:spPr>
          <a:xfrm>
            <a:off x="2036046" y="2931707"/>
            <a:ext cx="5071907" cy="99458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357291" y="476672"/>
            <a:ext cx="6671093" cy="9144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  <a:cs typeface="Arial" charset="0"/>
              </a:rPr>
              <a:t>Стихи, и пение сопровождаемые движениями</a:t>
            </a:r>
            <a:endParaRPr lang="ru-RU" sz="2800" b="1" dirty="0">
              <a:solidFill>
                <a:srgbClr val="002060"/>
              </a:solidFill>
              <a:cs typeface="Arial" charset="0"/>
            </a:endParaRPr>
          </a:p>
        </p:txBody>
      </p:sp>
      <p:pic>
        <p:nvPicPr>
          <p:cNvPr id="6147" name="Picture 3" descr="C:\Users\user\Desktop\фото для программы 2\20180419_0902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371" y="1561498"/>
            <a:ext cx="4153285" cy="233622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371" y="3897721"/>
            <a:ext cx="4154994" cy="249299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756" y="1605491"/>
            <a:ext cx="2787647" cy="493882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8" y="212725"/>
            <a:ext cx="9144000" cy="664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403648" y="404664"/>
            <a:ext cx="6408712" cy="72008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  <a:cs typeface="Arial" charset="0"/>
              </a:rPr>
              <a:t>Коммуникативные игры</a:t>
            </a:r>
            <a:endParaRPr lang="ru-RU" sz="2800" b="1" dirty="0">
              <a:solidFill>
                <a:srgbClr val="002060"/>
              </a:solidFill>
              <a:cs typeface="Arial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4413" y="1412777"/>
            <a:ext cx="2944701" cy="5257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10" y="1233420"/>
            <a:ext cx="4664646" cy="241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Picture 5" descr="DSC0598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5" y="3646164"/>
            <a:ext cx="4680521" cy="3180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47092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veselyie-rebyata-shablon-prevyu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116632"/>
            <a:ext cx="8928992" cy="6741368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1475656" y="445873"/>
            <a:ext cx="6336704" cy="750879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  <a:cs typeface="Arial" charset="0"/>
              </a:rPr>
              <a:t>Релаксационные упражнения</a:t>
            </a:r>
            <a:endParaRPr lang="ru-RU" sz="2800" b="1" dirty="0">
              <a:solidFill>
                <a:srgbClr val="002060"/>
              </a:solidFill>
              <a:cs typeface="Arial" charset="0"/>
            </a:endParaRPr>
          </a:p>
        </p:txBody>
      </p:sp>
      <p:pic>
        <p:nvPicPr>
          <p:cNvPr id="6" name="Picture 5" descr="DSC05969"/>
          <p:cNvPicPr>
            <a:picLocks noChangeAspect="1" noChangeArrowheads="1"/>
          </p:cNvPicPr>
          <p:nvPr/>
        </p:nvPicPr>
        <p:blipFill>
          <a:blip r:embed="rId3" cstate="print"/>
          <a:srcRect l="12532" t="15437"/>
          <a:stretch>
            <a:fillRect/>
          </a:stretch>
        </p:blipFill>
        <p:spPr bwMode="auto">
          <a:xfrm>
            <a:off x="357158" y="1428736"/>
            <a:ext cx="3788718" cy="2576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https://i.mycdn.me/image?id=866865373861&amp;t=3&amp;plc=WEB&amp;tkn=*8R2MYmor55TQ-IrIj4-lP0Krt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5876" y="1450723"/>
            <a:ext cx="4541047" cy="255434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194" name="Picture 2" descr="C:\Users\user\Desktop\фото для программы 2\20180419_0911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092" y="4090748"/>
            <a:ext cx="4584196" cy="257861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admin\Desktop\фон логоритмики\0_eb1aa_2a3d4d5b_ori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57290" y="3286125"/>
            <a:ext cx="72866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«Первое понимание логопедической ритмики основано на сочетании слова, музыки и движения. Взаимоотношения указанных компонентов могут быть разнообразными, с преобладанием одного из них или связи между ними».</a:t>
            </a:r>
          </a:p>
          <a:p>
            <a:pPr algn="just"/>
            <a:r>
              <a:rPr lang="ru-RU" altLang="ru-RU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          Г.А.Волкова</a:t>
            </a:r>
            <a:endParaRPr lang="ru-RU" sz="2400" b="1" i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veselyie-rebyata-shablon-prevyu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4411" y="0"/>
            <a:ext cx="9278412" cy="6858001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57199" y="1947513"/>
          <a:ext cx="8229603" cy="3831336"/>
        </p:xfrm>
        <a:graphic>
          <a:graphicData uri="http://schemas.openxmlformats.org/drawingml/2006/table">
            <a:tbl>
              <a:tblPr/>
              <a:tblGrid>
                <a:gridCol w="518137"/>
                <a:gridCol w="1183044"/>
                <a:gridCol w="518137"/>
                <a:gridCol w="518137"/>
                <a:gridCol w="595440"/>
                <a:gridCol w="595440"/>
                <a:gridCol w="595440"/>
                <a:gridCol w="595440"/>
                <a:gridCol w="518659"/>
                <a:gridCol w="518137"/>
                <a:gridCol w="518137"/>
                <a:gridCol w="518659"/>
                <a:gridCol w="518659"/>
                <a:gridCol w="518137"/>
              </a:tblGrid>
              <a:tr h="812481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  <a:latin typeface="Calibri"/>
                        </a:rPr>
                        <a:t>№</a:t>
                      </a:r>
                      <a:endParaRPr lang="ru-RU" sz="900" dirty="0">
                        <a:effectLst/>
                        <a:latin typeface="Calibri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  <a:latin typeface="Calibri"/>
                        </a:rPr>
                        <a:t>п/п</a:t>
                      </a:r>
                      <a:endParaRPr lang="ru-RU" sz="900" dirty="0">
                        <a:effectLst/>
                        <a:latin typeface="Calibri"/>
                      </a:endParaRPr>
                    </a:p>
                  </a:txBody>
                  <a:tcPr marL="58034" marR="58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Ф.И. Ребенка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Слуховое внимание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Слухоречевая память 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Двигательная память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Общая моторика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Мелкая моторика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Ориентировка в пространстве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08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сент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май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сент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май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сент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  <a:latin typeface="Calibri"/>
                        </a:rPr>
                        <a:t>май</a:t>
                      </a:r>
                      <a:endParaRPr lang="ru-RU" sz="900" dirty="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сент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май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сент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май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сент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май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07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2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3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4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5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 dirty="0">
                          <a:effectLst/>
                          <a:latin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6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 dirty="0">
                          <a:effectLst/>
                          <a:latin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7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 dirty="0">
                          <a:effectLst/>
                          <a:latin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8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9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10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11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>
                          <a:effectLst/>
                          <a:latin typeface="Calibri"/>
                        </a:rPr>
                        <a:t>12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dirty="0">
                          <a:effectLst/>
                          <a:latin typeface="Calibri"/>
                        </a:rPr>
                        <a:t>13</a:t>
                      </a:r>
                      <a:endParaRPr lang="ru-RU" sz="900" dirty="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effectLst/>
                          <a:latin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 dirty="0">
                          <a:effectLst/>
                          <a:latin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</a:endParaRPr>
                    </a:p>
                  </a:txBody>
                  <a:tcPr marL="58034" marR="58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1187624" y="214291"/>
            <a:ext cx="7200800" cy="838445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  <a:cs typeface="Arial" charset="0"/>
              </a:rPr>
              <a:t>Сводная таблица результатов обследования детей </a:t>
            </a:r>
            <a:endParaRPr lang="ru-RU" sz="2800" b="1" dirty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1" y="1484784"/>
            <a:ext cx="50481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ea typeface="Times New Roman"/>
                <a:cs typeface="Times New Roman"/>
              </a:rPr>
              <a:t>Группа № ______	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95936" y="1484784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ea typeface="Times New Roman"/>
                <a:cs typeface="Times New Roman"/>
              </a:rPr>
              <a:t>Дата обследования:____________________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veselyie-rebyata-shablon-prevyu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7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971600" y="1556792"/>
            <a:ext cx="62646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27142" y="1556792"/>
            <a:ext cx="7416824" cy="2304256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veselyie-rebyata-shablon-prevyu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428604"/>
            <a:ext cx="914400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ru-RU" sz="14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4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27584" y="428604"/>
            <a:ext cx="7560840" cy="624132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000" b="1" dirty="0">
                <a:solidFill>
                  <a:srgbClr val="002060"/>
                </a:solidFill>
                <a:cs typeface="Arial" charset="0"/>
              </a:rPr>
              <a:t>Содержание Программы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1198045"/>
            <a:ext cx="7488832" cy="502763"/>
          </a:xfrm>
          <a:prstGeom prst="roundRect">
            <a:avLst/>
          </a:prstGeom>
          <a:gradFill>
            <a:gsLst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cs typeface="Arial" charset="0"/>
              </a:rPr>
              <a:t>Пояснительная записка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65028" y="1844825"/>
            <a:ext cx="7488832" cy="504056"/>
          </a:xfrm>
          <a:prstGeom prst="roundRect">
            <a:avLst/>
          </a:prstGeom>
          <a:gradFill>
            <a:gsLst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002060"/>
                </a:solidFill>
                <a:cs typeface="Arial" charset="0"/>
              </a:rPr>
              <a:t>Учебно-тематический план</a:t>
            </a:r>
            <a:endParaRPr lang="ru-RU" sz="2000" b="1" dirty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14924" y="2456909"/>
            <a:ext cx="7538936" cy="648072"/>
          </a:xfrm>
          <a:prstGeom prst="roundRect">
            <a:avLst/>
          </a:prstGeom>
          <a:gradFill>
            <a:gsLst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cs typeface="Arial" charset="0"/>
              </a:rPr>
              <a:t>Содержание программы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27584" y="3284984"/>
            <a:ext cx="7560840" cy="576064"/>
          </a:xfrm>
          <a:prstGeom prst="roundRect">
            <a:avLst/>
          </a:prstGeom>
          <a:gradFill>
            <a:gsLst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cs typeface="Arial" charset="0"/>
              </a:rPr>
              <a:t>Критерии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Times New Roman" pitchFamily="18" charset="0"/>
              </a:rPr>
              <a:t>, </a:t>
            </a:r>
            <a:r>
              <a:rPr lang="ru-RU" sz="2000" b="1" dirty="0">
                <a:solidFill>
                  <a:srgbClr val="002060"/>
                </a:solidFill>
                <a:cs typeface="Arial" charset="0"/>
              </a:rPr>
              <a:t>показатели результативности освоения программы и уровни освоения программы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83850" y="4026585"/>
            <a:ext cx="7488832" cy="576064"/>
          </a:xfrm>
          <a:prstGeom prst="roundRect">
            <a:avLst/>
          </a:prstGeom>
          <a:gradFill>
            <a:gsLst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cs typeface="Arial" charset="0"/>
              </a:rPr>
              <a:t>Информационно-методическое обеспечение программы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83850" y="4699992"/>
            <a:ext cx="7488832" cy="601216"/>
          </a:xfrm>
          <a:prstGeom prst="roundRect">
            <a:avLst/>
          </a:prstGeom>
          <a:gradFill>
            <a:gsLst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cs typeface="Arial" charset="0"/>
              </a:rPr>
              <a:t>Приложения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veselyie-rebyata-shablon-prevyu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04" y="1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785794"/>
            <a:ext cx="9144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i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ru-RU" sz="2400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105464" y="285728"/>
            <a:ext cx="6922920" cy="432048"/>
          </a:xfrm>
          <a:prstGeom prst="roundRect">
            <a:avLst/>
          </a:prstGeom>
          <a:gradFill>
            <a:gsLst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000" b="1" dirty="0">
                <a:solidFill>
                  <a:srgbClr val="002060"/>
                </a:solidFill>
                <a:cs typeface="Arial" charset="0"/>
              </a:rPr>
              <a:t>Цель и задачи Программы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628800"/>
            <a:ext cx="7848872" cy="425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ea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841550"/>
            <a:ext cx="676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836712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Цель</a:t>
            </a:r>
            <a:r>
              <a:rPr lang="ru-RU" sz="2400" b="1" dirty="0">
                <a:solidFill>
                  <a:srgbClr val="C00000"/>
                </a:solidFill>
                <a:cs typeface="Arial" charset="0"/>
              </a:rPr>
              <a:t>:  </a:t>
            </a:r>
            <a:r>
              <a:rPr lang="ru-RU" sz="2000" b="1" dirty="0" smtClean="0">
                <a:solidFill>
                  <a:srgbClr val="C00000"/>
                </a:solidFill>
                <a:cs typeface="Arial" charset="0"/>
              </a:rPr>
              <a:t>преодоление речевого нарушения у детей путем развития, воспитания и коррекции двигательной сферы через музыкально-</a:t>
            </a:r>
            <a:r>
              <a:rPr lang="ru-RU" sz="2000" b="1" dirty="0" err="1" smtClean="0">
                <a:solidFill>
                  <a:srgbClr val="C00000"/>
                </a:solidFill>
                <a:cs typeface="Arial" charset="0"/>
              </a:rPr>
              <a:t>логоритмические</a:t>
            </a:r>
            <a:r>
              <a:rPr lang="ru-RU" sz="2000" b="1" dirty="0" smtClean="0">
                <a:solidFill>
                  <a:srgbClr val="C00000"/>
                </a:solidFill>
                <a:cs typeface="Arial" charset="0"/>
              </a:rPr>
              <a:t> занятия </a:t>
            </a:r>
            <a:endParaRPr lang="ru-RU" sz="2000" b="1" dirty="0">
              <a:solidFill>
                <a:srgbClr val="C00000"/>
              </a:solidFill>
              <a:cs typeface="Arial" charset="0"/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1547664" y="3026629"/>
            <a:ext cx="1944216" cy="1728191"/>
          </a:xfrm>
          <a:prstGeom prst="flowChartConnector">
            <a:avLst/>
          </a:prstGeom>
          <a:gradFill>
            <a:gsLst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Задачи:</a:t>
            </a:r>
            <a:endParaRPr lang="ru-RU" sz="2400" dirty="0">
              <a:solidFill>
                <a:schemeClr val="tx2">
                  <a:lumMod val="75000"/>
                </a:schemeClr>
              </a:solidFill>
              <a:cs typeface="Arial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3950678" y="1772816"/>
            <a:ext cx="4594256" cy="1815037"/>
          </a:xfrm>
          <a:prstGeom prst="rightArrow">
            <a:avLst/>
          </a:prstGeom>
          <a:gradFill>
            <a:gsLst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C00000"/>
                </a:solidFill>
                <a:ea typeface="Times New Roman"/>
              </a:rPr>
              <a:t>Развивать </a:t>
            </a:r>
            <a:r>
              <a:rPr lang="ru-RU" sz="2000" dirty="0">
                <a:solidFill>
                  <a:srgbClr val="C00000"/>
                </a:solidFill>
                <a:ea typeface="Times New Roman"/>
              </a:rPr>
              <a:t>подвижность, переключаемость артикуляционного аппарата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3936422" y="3026629"/>
            <a:ext cx="4621003" cy="1122451"/>
          </a:xfrm>
          <a:prstGeom prst="rightArrow">
            <a:avLst/>
          </a:prstGeom>
          <a:gradFill>
            <a:gsLst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C00000"/>
                </a:solidFill>
                <a:ea typeface="Times New Roman"/>
              </a:rPr>
              <a:t>Развивать </a:t>
            </a:r>
            <a:r>
              <a:rPr lang="ru-RU" sz="2000" dirty="0">
                <a:solidFill>
                  <a:srgbClr val="C00000"/>
                </a:solidFill>
                <a:ea typeface="Times New Roman"/>
              </a:rPr>
              <a:t>тонкие движения пальцев рук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3936422" y="3717032"/>
            <a:ext cx="4594255" cy="1152128"/>
          </a:xfrm>
          <a:prstGeom prst="rightArrow">
            <a:avLst/>
          </a:prstGeom>
          <a:gradFill>
            <a:gsLst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C00000"/>
                </a:solidFill>
                <a:ea typeface="Times New Roman"/>
              </a:rPr>
              <a:t>Развивать </a:t>
            </a:r>
            <a:r>
              <a:rPr lang="ru-RU" sz="2000" dirty="0">
                <a:solidFill>
                  <a:srgbClr val="C00000"/>
                </a:solidFill>
                <a:ea typeface="Times New Roman"/>
              </a:rPr>
              <a:t>фонематическое восприятие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3936422" y="4581128"/>
            <a:ext cx="4621003" cy="1224136"/>
          </a:xfrm>
          <a:prstGeom prst="rightArrow">
            <a:avLst/>
          </a:prstGeom>
          <a:gradFill>
            <a:gsLst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C00000"/>
                </a:solidFill>
                <a:ea typeface="Times New Roman"/>
              </a:rPr>
              <a:t>Формировать </a:t>
            </a:r>
            <a:r>
              <a:rPr lang="ru-RU" sz="2000" dirty="0">
                <a:solidFill>
                  <a:srgbClr val="C00000"/>
                </a:solidFill>
                <a:ea typeface="Times New Roman"/>
              </a:rPr>
              <a:t>и развивать слуховое, зрительное внимание и память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3932541" y="1326553"/>
            <a:ext cx="4594254" cy="1029994"/>
          </a:xfrm>
          <a:prstGeom prst="rightArrow">
            <a:avLst/>
          </a:prstGeom>
          <a:gradFill>
            <a:gsLst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C00000"/>
                </a:solidFill>
                <a:ea typeface="Times New Roman"/>
              </a:rPr>
              <a:t>Развивать </a:t>
            </a:r>
            <a:r>
              <a:rPr lang="ru-RU" sz="2000" dirty="0">
                <a:solidFill>
                  <a:srgbClr val="C00000"/>
                </a:solidFill>
                <a:ea typeface="Times New Roman"/>
              </a:rPr>
              <a:t>речевое дыхание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950678" y="5445224"/>
            <a:ext cx="4579999" cy="1152128"/>
          </a:xfrm>
          <a:prstGeom prst="rightArrow">
            <a:avLst/>
          </a:prstGeom>
          <a:gradFill>
            <a:gsLst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C00000"/>
                </a:solidFill>
                <a:ea typeface="Times New Roman"/>
              </a:rPr>
              <a:t>Формировать </a:t>
            </a:r>
            <a:r>
              <a:rPr lang="ru-RU" sz="2000" dirty="0">
                <a:solidFill>
                  <a:srgbClr val="C00000"/>
                </a:solidFill>
                <a:ea typeface="Times New Roman"/>
              </a:rPr>
              <a:t>грамматический строй и связную речь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23528" y="235496"/>
            <a:ext cx="8352928" cy="673224"/>
          </a:xfrm>
          <a:prstGeom prst="roundRect">
            <a:avLst/>
          </a:prstGeom>
          <a:gradFill>
            <a:gsLst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Ожидаемые результаты реализации Программы</a:t>
            </a:r>
          </a:p>
        </p:txBody>
      </p:sp>
      <p:pic>
        <p:nvPicPr>
          <p:cNvPr id="17412" name="Picture 4" descr="https://i.mycdn.me/image?id=864081205594&amp;t=3&amp;plc=WEB&amp;tkn=*6VEQE3rtf59k51CmlPy6V5hYgNo"/>
          <p:cNvPicPr>
            <a:picLocks noChangeAspect="1" noChangeArrowheads="1"/>
          </p:cNvPicPr>
          <p:nvPr/>
        </p:nvPicPr>
        <p:blipFill>
          <a:blip r:embed="rId4" cstate="print"/>
          <a:srcRect b="22222"/>
          <a:stretch>
            <a:fillRect/>
          </a:stretch>
        </p:blipFill>
        <p:spPr bwMode="auto">
          <a:xfrm>
            <a:off x="403172" y="886265"/>
            <a:ext cx="3520756" cy="349172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7414" name="Picture 6" descr="https://i.mycdn.me/image?id=852594174554&amp;t=3&amp;plc=WEB&amp;tkn=*QIonlR9d2p0rahxykspwf13gvd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958991"/>
            <a:ext cx="4166653" cy="314897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7416" name="Picture 8" descr="https://i.mycdn.me/image?id=848878968154&amp;t=3&amp;plc=WEB&amp;tkn=*tr64YPJZ0atVynUcsmks9pTDIbw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5976" y="4185710"/>
            <a:ext cx="4320480" cy="254073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7420" name="Picture 12" descr="https://nsportal.ru/sites/default/files/styles/media_gallery_large/public/gallery/2017/02/23/rezhimnye_momenty/img_20160919_082319.jpg?itok=lpP8tNxJ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44" y="4320421"/>
            <a:ext cx="3781084" cy="252072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veselyie-rebyata-shablon-prevyu-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9143999" cy="6643709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642910" y="571480"/>
            <a:ext cx="7643866" cy="71438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Принципы формирования Программы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571612"/>
            <a:ext cx="3143272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100"/>
              </a:lnSpc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Принцип научности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1571612"/>
            <a:ext cx="3143272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100"/>
              </a:lnSpc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Принцип учета уровня развития ребенка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571876"/>
            <a:ext cx="3143272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100"/>
              </a:lnSpc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Принцип последовательности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2571744"/>
            <a:ext cx="3143272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100"/>
              </a:lnSpc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Принцип системности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72066" y="2643182"/>
            <a:ext cx="3143272" cy="7143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100"/>
              </a:lnSpc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Принцип повторений умений и навыков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2066" y="3571876"/>
            <a:ext cx="3143272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100"/>
              </a:lnSpc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Принцип отбора лингвистического материала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4500570"/>
            <a:ext cx="3143272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100"/>
              </a:lnSpc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Принцип активного обучения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72066" y="4572008"/>
            <a:ext cx="3143272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100"/>
              </a:lnSpc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Принцип индивидуально-личностной ориентации воспитания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72066" y="5572140"/>
            <a:ext cx="3143272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100"/>
              </a:lnSpc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Принцип результативности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" y="147638"/>
            <a:ext cx="9144000" cy="664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475656" y="332656"/>
            <a:ext cx="6048672" cy="9144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000" b="1" dirty="0">
                <a:solidFill>
                  <a:srgbClr val="002060"/>
                </a:solidFill>
                <a:cs typeface="Arial" charset="0"/>
              </a:rPr>
              <a:t>Условия реализации Программы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47664" y="1591272"/>
            <a:ext cx="5976664" cy="104564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  <a:cs typeface="Arial" charset="0"/>
              </a:rPr>
              <a:t>Занятия ориентированы на детей от </a:t>
            </a:r>
            <a:r>
              <a:rPr lang="en-US" sz="2000" b="1" dirty="0" smtClean="0">
                <a:solidFill>
                  <a:srgbClr val="C00000"/>
                </a:solidFill>
                <a:cs typeface="Arial" charset="0"/>
              </a:rPr>
              <a:t>4</a:t>
            </a:r>
            <a:r>
              <a:rPr lang="ru-RU" sz="2000" b="1" dirty="0" smtClean="0">
                <a:solidFill>
                  <a:srgbClr val="C00000"/>
                </a:solidFill>
                <a:cs typeface="Arial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cs typeface="Arial" charset="0"/>
              </a:rPr>
              <a:t>до </a:t>
            </a:r>
            <a:r>
              <a:rPr lang="en-US" sz="2000" b="1" dirty="0" smtClean="0">
                <a:solidFill>
                  <a:srgbClr val="C00000"/>
                </a:solidFill>
                <a:cs typeface="Arial" charset="0"/>
              </a:rPr>
              <a:t>5</a:t>
            </a:r>
            <a:r>
              <a:rPr lang="ru-RU" sz="2000" b="1" dirty="0" smtClean="0">
                <a:solidFill>
                  <a:srgbClr val="C00000"/>
                </a:solidFill>
                <a:cs typeface="Arial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cs typeface="Arial" charset="0"/>
              </a:rPr>
              <a:t>лет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  <a:cs typeface="Arial" charset="0"/>
              </a:rPr>
              <a:t>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47664" y="4149080"/>
            <a:ext cx="5976664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  <a:cs typeface="Arial" charset="0"/>
              </a:rPr>
              <a:t>Срок реализации – 1 год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47664" y="3013075"/>
            <a:ext cx="5976664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  <a:cs typeface="Arial" charset="0"/>
              </a:rPr>
              <a:t>Форма обучения – групповая</a:t>
            </a:r>
            <a:endParaRPr lang="ru-RU" altLang="ru-RU" sz="2000" b="1" dirty="0">
              <a:solidFill>
                <a:srgbClr val="C00000"/>
              </a:solidFill>
              <a:cs typeface="Arial" charset="0"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902382" y="1635313"/>
            <a:ext cx="924677" cy="864096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2400" b="1" dirty="0">
                <a:solidFill>
                  <a:prstClr val="black"/>
                </a:solidFill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7" name="Блок-схема: узел 6"/>
          <p:cNvSpPr/>
          <p:nvPr/>
        </p:nvSpPr>
        <p:spPr>
          <a:xfrm>
            <a:off x="902382" y="4184134"/>
            <a:ext cx="937020" cy="936104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24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3</a:t>
            </a:r>
            <a:endParaRPr lang="en-US" altLang="ru-RU" sz="24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886162" y="2978595"/>
            <a:ext cx="919538" cy="9144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24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2</a:t>
            </a:r>
            <a:endParaRPr lang="en-US" altLang="ru-RU" sz="24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16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veselyie-rebyata-shablon-prevyu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14291"/>
            <a:ext cx="9144000" cy="6643709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2000232" y="214290"/>
            <a:ext cx="5786478" cy="71438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Структура занятий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248636" y="1132348"/>
            <a:ext cx="1743084" cy="1571636"/>
          </a:xfrm>
          <a:prstGeom prst="flowChart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44600">
              <a:lnSpc>
                <a:spcPct val="90000"/>
              </a:lnSpc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Подготовительная часть</a:t>
            </a:r>
            <a:endParaRPr lang="ru-RU" b="1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285720" y="2928934"/>
            <a:ext cx="1714512" cy="1643074"/>
          </a:xfrm>
          <a:prstGeom prst="flowChart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44600">
              <a:lnSpc>
                <a:spcPct val="90000"/>
              </a:lnSpc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Основная часть</a:t>
            </a:r>
            <a:endParaRPr lang="ru-RU" b="1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285720" y="4786322"/>
            <a:ext cx="1714512" cy="1714512"/>
          </a:xfrm>
          <a:prstGeom prst="flowChart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44600">
              <a:lnSpc>
                <a:spcPct val="90000"/>
              </a:lnSpc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Заключительная часть</a:t>
            </a:r>
            <a:endParaRPr lang="ru-RU" b="1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93005" y="1132348"/>
            <a:ext cx="3782985" cy="200657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cs typeface="Arial" charset="0"/>
              </a:rPr>
              <a:t> </a:t>
            </a:r>
            <a:r>
              <a:rPr lang="ru-RU" dirty="0">
                <a:solidFill>
                  <a:srgbClr val="C00000"/>
                </a:solidFill>
                <a:cs typeface="Arial" charset="0"/>
              </a:rPr>
              <a:t>Р</a:t>
            </a:r>
            <a:r>
              <a:rPr lang="ru-RU" dirty="0" smtClean="0">
                <a:solidFill>
                  <a:srgbClr val="C00000"/>
                </a:solidFill>
                <a:cs typeface="Arial" charset="0"/>
              </a:rPr>
              <a:t>азнообразный темп движений с помощью музыки, упражнения  на тренировку внимания, памяти, координации движений, мышечного тонуса.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46881" y="5087749"/>
            <a:ext cx="3873591" cy="157163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cs typeface="Arial" charset="0"/>
              </a:rPr>
              <a:t>Упражнения на восстановление дыхания, снятие мышечного и эмоционального напряжения, релаксационные упражнения.  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46881" y="3307525"/>
            <a:ext cx="3729575" cy="157163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cs typeface="Arial" charset="0"/>
              </a:rPr>
              <a:t>Подвижные игры,  развитие дыхания, голоса, артикуляции</a:t>
            </a:r>
            <a:r>
              <a:rPr lang="ru-RU" dirty="0">
                <a:solidFill>
                  <a:srgbClr val="C00000"/>
                </a:solidFill>
                <a:cs typeface="Arial" charset="0"/>
              </a:rPr>
              <a:t>,</a:t>
            </a:r>
            <a:r>
              <a:rPr lang="ru-RU" dirty="0" smtClean="0">
                <a:solidFill>
                  <a:srgbClr val="C00000"/>
                </a:solidFill>
                <a:cs typeface="Arial" charset="0"/>
              </a:rPr>
              <a:t> коррекция речи с движением, развитие речевых и мимических движений.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 descr="ÐÐ°ÑÑÐ¸Ð½ÐºÐ¸ Ð¿Ð¾ Ð·Ð°Ð¿ÑÐ¾ÑÑ ÑÐ¾ÑÐ¾ Ð»Ð¾Ð³Ð¾ÑÐ¸ÑÐ¼Ð¸ÐºÐµ ÑÑÐµÐ½Ð¸ÑÐ¾Ð²ÐºÐ° Ð¿Ð°Ð¼ÑÑÐ¸ Ð²Ð½Ð¸Ð¼Ð°Ð½Ð¸Ñ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055248"/>
            <a:ext cx="2456607" cy="1886362"/>
          </a:xfrm>
          <a:prstGeom prst="rect">
            <a:avLst/>
          </a:prstGeom>
          <a:noFill/>
          <a:effectLst>
            <a:softEdge rad="165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212351"/>
            <a:ext cx="2500214" cy="1666810"/>
          </a:xfrm>
          <a:prstGeom prst="rect">
            <a:avLst/>
          </a:prstGeom>
          <a:noFill/>
          <a:effectLst>
            <a:softEdge rad="165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ÐÐ°ÑÑÐ¸Ð½ÐºÐ¸ Ð¿Ð¾ Ð·Ð°Ð¿ÑÐ¾ÑÑ ÑÐ¾ÑÐ¾  ÑÐµÐ»Ð°ÐºÑÐ°ÑÐ¸Ð¾Ð½Ð½ÑÐµ ÑÐ¿ÑÐ°Ð¶Ð½ÐµÐ½Ð¸Ñ Ð² Ð´Ð¾Ñ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720" y="4879161"/>
            <a:ext cx="3005525" cy="1687547"/>
          </a:xfrm>
          <a:prstGeom prst="rect">
            <a:avLst/>
          </a:prstGeom>
          <a:noFill/>
          <a:effectLst>
            <a:softEdge rad="165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veselyie-rebyata-shablon-prevyu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1043608" y="157293"/>
            <a:ext cx="6696744" cy="863613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cs typeface="Arial" charset="0"/>
              </a:rPr>
              <a:t>Организация развивающей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cs typeface="Arial" charset="0"/>
              </a:rPr>
              <a:t>предметно-пространственной среды</a:t>
            </a:r>
          </a:p>
        </p:txBody>
      </p:sp>
      <p:pic>
        <p:nvPicPr>
          <p:cNvPr id="10" name="Рисунок 9" descr="DSC01412.JPG"/>
          <p:cNvPicPr>
            <a:picLocks noChangeAspect="1"/>
          </p:cNvPicPr>
          <p:nvPr/>
        </p:nvPicPr>
        <p:blipFill>
          <a:blip r:embed="rId3" cstate="print"/>
          <a:srcRect l="30000" t="5610"/>
          <a:stretch>
            <a:fillRect/>
          </a:stretch>
        </p:blipFill>
        <p:spPr>
          <a:xfrm>
            <a:off x="4942112" y="899426"/>
            <a:ext cx="3491801" cy="2985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DSC02927.JPG"/>
          <p:cNvPicPr>
            <a:picLocks noChangeAspect="1"/>
          </p:cNvPicPr>
          <p:nvPr/>
        </p:nvPicPr>
        <p:blipFill>
          <a:blip r:embed="rId4" cstate="print"/>
          <a:srcRect l="10123" r="5851"/>
          <a:stretch>
            <a:fillRect/>
          </a:stretch>
        </p:blipFill>
        <p:spPr>
          <a:xfrm>
            <a:off x="542068" y="1020906"/>
            <a:ext cx="4062422" cy="2624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DSC02924.JPG"/>
          <p:cNvPicPr>
            <a:picLocks noChangeAspect="1"/>
          </p:cNvPicPr>
          <p:nvPr/>
        </p:nvPicPr>
        <p:blipFill>
          <a:blip r:embed="rId5" cstate="print"/>
          <a:srcRect r="17399"/>
          <a:stretch>
            <a:fillRect/>
          </a:stretch>
        </p:blipFill>
        <p:spPr>
          <a:xfrm>
            <a:off x="455123" y="3799307"/>
            <a:ext cx="4143404" cy="3058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19711"/>
            <a:ext cx="3489219" cy="2938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208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2090</TotalTime>
  <Words>552</Words>
  <Application>Microsoft Office PowerPoint</Application>
  <PresentationFormat>Экран (4:3)</PresentationFormat>
  <Paragraphs>378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118</cp:revision>
  <dcterms:created xsi:type="dcterms:W3CDTF">2016-10-14T07:36:04Z</dcterms:created>
  <dcterms:modified xsi:type="dcterms:W3CDTF">2018-04-19T14:53:21Z</dcterms:modified>
</cp:coreProperties>
</file>