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40"/>
  </p:notesMasterIdLst>
  <p:handoutMasterIdLst>
    <p:handoutMasterId r:id="rId41"/>
  </p:handoutMasterIdLst>
  <p:sldIdLst>
    <p:sldId id="256" r:id="rId2"/>
    <p:sldId id="257" r:id="rId3"/>
    <p:sldId id="258" r:id="rId4"/>
    <p:sldId id="259" r:id="rId5"/>
    <p:sldId id="261" r:id="rId6"/>
    <p:sldId id="262" r:id="rId7"/>
    <p:sldId id="263" r:id="rId8"/>
    <p:sldId id="264" r:id="rId9"/>
    <p:sldId id="292" r:id="rId10"/>
    <p:sldId id="293" r:id="rId11"/>
    <p:sldId id="266" r:id="rId12"/>
    <p:sldId id="267" r:id="rId13"/>
    <p:sldId id="268" r:id="rId14"/>
    <p:sldId id="290" r:id="rId15"/>
    <p:sldId id="269" r:id="rId16"/>
    <p:sldId id="291" r:id="rId17"/>
    <p:sldId id="301" r:id="rId18"/>
    <p:sldId id="271" r:id="rId19"/>
    <p:sldId id="270" r:id="rId20"/>
    <p:sldId id="272" r:id="rId21"/>
    <p:sldId id="273" r:id="rId22"/>
    <p:sldId id="274" r:id="rId23"/>
    <p:sldId id="275" r:id="rId24"/>
    <p:sldId id="276" r:id="rId25"/>
    <p:sldId id="296" r:id="rId26"/>
    <p:sldId id="295" r:id="rId27"/>
    <p:sldId id="277" r:id="rId28"/>
    <p:sldId id="278" r:id="rId29"/>
    <p:sldId id="279" r:id="rId30"/>
    <p:sldId id="280" r:id="rId31"/>
    <p:sldId id="281" r:id="rId32"/>
    <p:sldId id="283" r:id="rId33"/>
    <p:sldId id="284" r:id="rId34"/>
    <p:sldId id="282" r:id="rId35"/>
    <p:sldId id="287" r:id="rId36"/>
    <p:sldId id="289" r:id="rId37"/>
    <p:sldId id="288" r:id="rId38"/>
    <p:sldId id="297" r:id="rId39"/>
  </p:sldIdLst>
  <p:sldSz cx="12192000" cy="6858000"/>
  <p:notesSz cx="10020300" cy="6888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B31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5238" autoAdjust="0"/>
  </p:normalViewPr>
  <p:slideViewPr>
    <p:cSldViewPr snapToGrid="0">
      <p:cViewPr>
        <p:scale>
          <a:sx n="80" d="100"/>
          <a:sy n="80" d="100"/>
        </p:scale>
        <p:origin x="-318" y="-582"/>
      </p:cViewPr>
      <p:guideLst>
        <p:guide orient="horz" pos="2160"/>
        <p:guide pos="3840"/>
      </p:guideLst>
    </p:cSldViewPr>
  </p:slideViewPr>
  <p:outlineViewPr>
    <p:cViewPr>
      <p:scale>
        <a:sx n="33" d="100"/>
        <a:sy n="33" d="100"/>
      </p:scale>
      <p:origin x="0" y="12102"/>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4342130" cy="345604"/>
          </a:xfrm>
          <a:prstGeom prst="rect">
            <a:avLst/>
          </a:prstGeom>
        </p:spPr>
        <p:txBody>
          <a:bodyPr vert="horz" lIns="96616" tIns="48308" rIns="96616" bIns="48308" rtlCol="0"/>
          <a:lstStyle>
            <a:lvl1pPr algn="l">
              <a:defRPr sz="1300"/>
            </a:lvl1pPr>
          </a:lstStyle>
          <a:p>
            <a:endParaRPr lang="ru-RU"/>
          </a:p>
        </p:txBody>
      </p:sp>
      <p:sp>
        <p:nvSpPr>
          <p:cNvPr id="3" name="Дата 2"/>
          <p:cNvSpPr>
            <a:spLocks noGrp="1"/>
          </p:cNvSpPr>
          <p:nvPr>
            <p:ph type="dt" sz="quarter" idx="1"/>
          </p:nvPr>
        </p:nvSpPr>
        <p:spPr>
          <a:xfrm>
            <a:off x="5675851" y="1"/>
            <a:ext cx="4342130" cy="345604"/>
          </a:xfrm>
          <a:prstGeom prst="rect">
            <a:avLst/>
          </a:prstGeom>
        </p:spPr>
        <p:txBody>
          <a:bodyPr vert="horz" lIns="96616" tIns="48308" rIns="96616" bIns="48308" rtlCol="0"/>
          <a:lstStyle>
            <a:lvl1pPr algn="r">
              <a:defRPr sz="1300"/>
            </a:lvl1pPr>
          </a:lstStyle>
          <a:p>
            <a:fld id="{4DC6D4B7-5015-4779-91A9-6CA219BF5CBA}" type="datetimeFigureOut">
              <a:rPr lang="ru-RU" smtClean="0"/>
              <a:pPr/>
              <a:t>11.03.2022</a:t>
            </a:fld>
            <a:endParaRPr lang="ru-RU"/>
          </a:p>
        </p:txBody>
      </p:sp>
      <p:sp>
        <p:nvSpPr>
          <p:cNvPr id="4" name="Нижний колонтитул 3"/>
          <p:cNvSpPr>
            <a:spLocks noGrp="1"/>
          </p:cNvSpPr>
          <p:nvPr>
            <p:ph type="ftr" sz="quarter" idx="2"/>
          </p:nvPr>
        </p:nvSpPr>
        <p:spPr>
          <a:xfrm>
            <a:off x="0" y="6542560"/>
            <a:ext cx="4342130" cy="345603"/>
          </a:xfrm>
          <a:prstGeom prst="rect">
            <a:avLst/>
          </a:prstGeom>
        </p:spPr>
        <p:txBody>
          <a:bodyPr vert="horz" lIns="96616" tIns="48308" rIns="96616" bIns="48308" rtlCol="0" anchor="b"/>
          <a:lstStyle>
            <a:lvl1pPr algn="l">
              <a:defRPr sz="1300"/>
            </a:lvl1pPr>
          </a:lstStyle>
          <a:p>
            <a:endParaRPr lang="ru-RU"/>
          </a:p>
        </p:txBody>
      </p:sp>
      <p:sp>
        <p:nvSpPr>
          <p:cNvPr id="5" name="Номер слайда 4"/>
          <p:cNvSpPr>
            <a:spLocks noGrp="1"/>
          </p:cNvSpPr>
          <p:nvPr>
            <p:ph type="sldNum" sz="quarter" idx="3"/>
          </p:nvPr>
        </p:nvSpPr>
        <p:spPr>
          <a:xfrm>
            <a:off x="5675851" y="6542560"/>
            <a:ext cx="4342130" cy="345603"/>
          </a:xfrm>
          <a:prstGeom prst="rect">
            <a:avLst/>
          </a:prstGeom>
        </p:spPr>
        <p:txBody>
          <a:bodyPr vert="horz" lIns="96616" tIns="48308" rIns="96616" bIns="48308" rtlCol="0" anchor="b"/>
          <a:lstStyle>
            <a:lvl1pPr algn="r">
              <a:defRPr sz="1300"/>
            </a:lvl1pPr>
          </a:lstStyle>
          <a:p>
            <a:fld id="{D78F59ED-9D83-46E6-BF86-C4E748F44EC2}" type="slidenum">
              <a:rPr lang="ru-RU" smtClean="0"/>
              <a:pPr/>
              <a:t>‹#›</a:t>
            </a:fld>
            <a:endParaRPr lang="ru-RU"/>
          </a:p>
        </p:txBody>
      </p:sp>
    </p:spTree>
    <p:extLst>
      <p:ext uri="{BB962C8B-B14F-4D97-AF65-F5344CB8AC3E}">
        <p14:creationId xmlns:p14="http://schemas.microsoft.com/office/powerpoint/2010/main" xmlns="" val="42068560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42130" cy="346003"/>
          </a:xfrm>
          <a:prstGeom prst="rect">
            <a:avLst/>
          </a:prstGeom>
        </p:spPr>
        <p:txBody>
          <a:bodyPr vert="horz" lIns="96616" tIns="48308" rIns="96616" bIns="48308" rtlCol="0"/>
          <a:lstStyle>
            <a:lvl1pPr algn="l">
              <a:defRPr sz="1300"/>
            </a:lvl1pPr>
          </a:lstStyle>
          <a:p>
            <a:endParaRPr lang="ru-RU"/>
          </a:p>
        </p:txBody>
      </p:sp>
      <p:sp>
        <p:nvSpPr>
          <p:cNvPr id="3" name="Дата 2"/>
          <p:cNvSpPr>
            <a:spLocks noGrp="1"/>
          </p:cNvSpPr>
          <p:nvPr>
            <p:ph type="dt" idx="1"/>
          </p:nvPr>
        </p:nvSpPr>
        <p:spPr>
          <a:xfrm>
            <a:off x="5676431" y="0"/>
            <a:ext cx="4342130" cy="346003"/>
          </a:xfrm>
          <a:prstGeom prst="rect">
            <a:avLst/>
          </a:prstGeom>
        </p:spPr>
        <p:txBody>
          <a:bodyPr vert="horz" lIns="96616" tIns="48308" rIns="96616" bIns="48308" rtlCol="0"/>
          <a:lstStyle>
            <a:lvl1pPr algn="r">
              <a:defRPr sz="1300"/>
            </a:lvl1pPr>
          </a:lstStyle>
          <a:p>
            <a:fld id="{A9CB4F8C-9439-44F9-9184-15AA6564AA5D}" type="datetimeFigureOut">
              <a:rPr lang="ru-RU" smtClean="0"/>
              <a:pPr/>
              <a:t>11.03.2022</a:t>
            </a:fld>
            <a:endParaRPr lang="ru-RU"/>
          </a:p>
        </p:txBody>
      </p:sp>
      <p:sp>
        <p:nvSpPr>
          <p:cNvPr id="4" name="Образ слайда 3"/>
          <p:cNvSpPr>
            <a:spLocks noGrp="1" noRot="1" noChangeAspect="1"/>
          </p:cNvSpPr>
          <p:nvPr>
            <p:ph type="sldImg" idx="2"/>
          </p:nvPr>
        </p:nvSpPr>
        <p:spPr>
          <a:xfrm>
            <a:off x="2943225" y="860425"/>
            <a:ext cx="4133850" cy="2325688"/>
          </a:xfrm>
          <a:prstGeom prst="rect">
            <a:avLst/>
          </a:prstGeom>
          <a:noFill/>
          <a:ln w="12700">
            <a:solidFill>
              <a:prstClr val="black"/>
            </a:solidFill>
          </a:ln>
        </p:spPr>
        <p:txBody>
          <a:bodyPr vert="horz" lIns="96616" tIns="48308" rIns="96616" bIns="48308" rtlCol="0" anchor="ctr"/>
          <a:lstStyle/>
          <a:p>
            <a:endParaRPr lang="ru-RU"/>
          </a:p>
        </p:txBody>
      </p:sp>
      <p:sp>
        <p:nvSpPr>
          <p:cNvPr id="5" name="Заметки 4"/>
          <p:cNvSpPr>
            <a:spLocks noGrp="1"/>
          </p:cNvSpPr>
          <p:nvPr>
            <p:ph type="body" sz="quarter" idx="3"/>
          </p:nvPr>
        </p:nvSpPr>
        <p:spPr>
          <a:xfrm>
            <a:off x="1002030" y="3314929"/>
            <a:ext cx="8016240" cy="2712214"/>
          </a:xfrm>
          <a:prstGeom prst="rect">
            <a:avLst/>
          </a:prstGeom>
        </p:spPr>
        <p:txBody>
          <a:bodyPr vert="horz" lIns="96616" tIns="48308" rIns="96616" bIns="48308"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42161"/>
            <a:ext cx="4342130" cy="346002"/>
          </a:xfrm>
          <a:prstGeom prst="rect">
            <a:avLst/>
          </a:prstGeom>
        </p:spPr>
        <p:txBody>
          <a:bodyPr vert="horz" lIns="96616" tIns="48308" rIns="96616" bIns="48308" rtlCol="0" anchor="b"/>
          <a:lstStyle>
            <a:lvl1pPr algn="l">
              <a:defRPr sz="1300"/>
            </a:lvl1pPr>
          </a:lstStyle>
          <a:p>
            <a:endParaRPr lang="ru-RU"/>
          </a:p>
        </p:txBody>
      </p:sp>
      <p:sp>
        <p:nvSpPr>
          <p:cNvPr id="7" name="Номер слайда 6"/>
          <p:cNvSpPr>
            <a:spLocks noGrp="1"/>
          </p:cNvSpPr>
          <p:nvPr>
            <p:ph type="sldNum" sz="quarter" idx="5"/>
          </p:nvPr>
        </p:nvSpPr>
        <p:spPr>
          <a:xfrm>
            <a:off x="5676431" y="6542161"/>
            <a:ext cx="4342130" cy="346002"/>
          </a:xfrm>
          <a:prstGeom prst="rect">
            <a:avLst/>
          </a:prstGeom>
        </p:spPr>
        <p:txBody>
          <a:bodyPr vert="horz" lIns="96616" tIns="48308" rIns="96616" bIns="48308" rtlCol="0" anchor="b"/>
          <a:lstStyle>
            <a:lvl1pPr algn="r">
              <a:defRPr sz="1300"/>
            </a:lvl1pPr>
          </a:lstStyle>
          <a:p>
            <a:fld id="{330E1DC0-F304-4B3D-9BC5-3FE468EC9B5E}" type="slidenum">
              <a:rPr lang="ru-RU" smtClean="0"/>
              <a:pPr/>
              <a:t>‹#›</a:t>
            </a:fld>
            <a:endParaRPr lang="ru-RU"/>
          </a:p>
        </p:txBody>
      </p:sp>
    </p:spTree>
    <p:extLst>
      <p:ext uri="{BB962C8B-B14F-4D97-AF65-F5344CB8AC3E}">
        <p14:creationId xmlns:p14="http://schemas.microsoft.com/office/powerpoint/2010/main" xmlns="" val="2337730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2"/>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F40F4D4-DB57-46A0-9094-ED519DA4171F}" type="datetime1">
              <a:rPr lang="ru-RU" smtClean="0"/>
              <a:pPr/>
              <a:t>11.03.2022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6FDED4C-A608-441F-83C9-3C2755D6EB0A}" type="datetime1">
              <a:rPr lang="ru-RU" smtClean="0"/>
              <a:pPr/>
              <a:t>11.03.2022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45"/>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45"/>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A8FBF5-770D-4447-9A69-6CF4AF97D8FE}" type="datetime1">
              <a:rPr lang="ru-RU" smtClean="0"/>
              <a:pPr/>
              <a:t>11.03.2022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5D7E3E-93FB-47CE-BD7F-89910984B6C1}" type="datetime1">
              <a:rPr lang="ru-RU" smtClean="0"/>
              <a:pPr/>
              <a:t>11.03.2022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7"/>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656E6E1-2DAD-47C5-84B7-055185D4D073}" type="datetime1">
              <a:rPr lang="ru-RU" smtClean="0"/>
              <a:pPr/>
              <a:t>11.03.2022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98A82E4-0F9C-407E-8EBF-E4035D34B591}" type="datetime1">
              <a:rPr lang="ru-RU" smtClean="0"/>
              <a:pPr/>
              <a:t>11.03.2022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8DB3AAC-CF6D-4F7E-872D-9BF22004E809}" type="datetime1">
              <a:rPr lang="ru-RU" smtClean="0"/>
              <a:pPr/>
              <a:t>11.03.2022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1BB9C3-8024-4CC3-BFC4-0D8BA9C09775}" type="datetime1">
              <a:rPr lang="ru-RU" smtClean="0"/>
              <a:pPr/>
              <a:t>11.03.2022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2903B1B-22E8-40F7-8B0A-8E8D0BFECD4E}" type="datetime1">
              <a:rPr lang="ru-RU" smtClean="0"/>
              <a:pPr/>
              <a:t>11.03.2022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7F1D53C-9D45-46B9-9629-F5A3A4F037FF}" type="datetime1">
              <a:rPr lang="ru-RU" smtClean="0"/>
              <a:pPr/>
              <a:t>11.03.2022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7AD2F7B-28D8-46FE-9558-60ABA8E387E1}" type="datetime1">
              <a:rPr lang="ru-RU" smtClean="0"/>
              <a:pPr/>
              <a:t>11.03.2022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6E6F3A-29F9-4410-8FCC-F22ABAF2517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0DDC78-8853-40B3-86CF-D95EDF80ED1B}" type="datetime1">
              <a:rPr lang="ru-RU" smtClean="0"/>
              <a:pPr/>
              <a:t>11.03.2022</a:t>
            </a:fld>
            <a:endParaRPr lang="ru-RU"/>
          </a:p>
        </p:txBody>
      </p:sp>
      <p:sp>
        <p:nvSpPr>
          <p:cNvPr id="5" name="Нижний колонтитул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6E6F3A-29F9-4410-8FCC-F22ABAF2517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13.xml"/><Relationship Id="rId18" Type="http://schemas.openxmlformats.org/officeDocument/2006/relationships/slide" Target="slide14.xml"/><Relationship Id="rId26" Type="http://schemas.openxmlformats.org/officeDocument/2006/relationships/slide" Target="slide9.xml"/><Relationship Id="rId3" Type="http://schemas.openxmlformats.org/officeDocument/2006/relationships/slide" Target="slide32.xml"/><Relationship Id="rId21" Type="http://schemas.openxmlformats.org/officeDocument/2006/relationships/slide" Target="slide35.xml"/><Relationship Id="rId34" Type="http://schemas.openxmlformats.org/officeDocument/2006/relationships/slide" Target="slide31.xml"/><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7.xml"/><Relationship Id="rId25" Type="http://schemas.openxmlformats.org/officeDocument/2006/relationships/slide" Target="slide29.xml"/><Relationship Id="rId33" Type="http://schemas.openxmlformats.org/officeDocument/2006/relationships/slide" Target="slide24.xml"/><Relationship Id="rId2" Type="http://schemas.openxmlformats.org/officeDocument/2006/relationships/image" Target="../media/image1.jpeg"/><Relationship Id="rId16" Type="http://schemas.openxmlformats.org/officeDocument/2006/relationships/slide" Target="slide34.xml"/><Relationship Id="rId20" Type="http://schemas.openxmlformats.org/officeDocument/2006/relationships/slide" Target="slide28.xml"/><Relationship Id="rId29"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33.xml"/><Relationship Id="rId24" Type="http://schemas.openxmlformats.org/officeDocument/2006/relationships/slide" Target="slide22.xml"/><Relationship Id="rId32" Type="http://schemas.openxmlformats.org/officeDocument/2006/relationships/slide" Target="slide17.xml"/><Relationship Id="rId37" Type="http://schemas.openxmlformats.org/officeDocument/2006/relationships/slide" Target="slide36.xml"/><Relationship Id="rId5" Type="http://schemas.openxmlformats.org/officeDocument/2006/relationships/slide" Target="slide11.xml"/><Relationship Id="rId15" Type="http://schemas.openxmlformats.org/officeDocument/2006/relationships/slide" Target="slide27.xml"/><Relationship Id="rId23" Type="http://schemas.openxmlformats.org/officeDocument/2006/relationships/slide" Target="slide15.xml"/><Relationship Id="rId28" Type="http://schemas.openxmlformats.org/officeDocument/2006/relationships/slide" Target="slide30.xml"/><Relationship Id="rId36" Type="http://schemas.openxmlformats.org/officeDocument/2006/relationships/slide" Target="slide25.xml"/><Relationship Id="rId10" Type="http://schemas.openxmlformats.org/officeDocument/2006/relationships/slide" Target="slide26.xml"/><Relationship Id="rId19" Type="http://schemas.openxmlformats.org/officeDocument/2006/relationships/slide" Target="slide21.xml"/><Relationship Id="rId31" Type="http://schemas.openxmlformats.org/officeDocument/2006/relationships/slide" Target="slide10.xml"/><Relationship Id="rId4" Type="http://schemas.openxmlformats.org/officeDocument/2006/relationships/slide" Target="slide18.xml"/><Relationship Id="rId9" Type="http://schemas.openxmlformats.org/officeDocument/2006/relationships/slide" Target="slide19.xml"/><Relationship Id="rId14" Type="http://schemas.openxmlformats.org/officeDocument/2006/relationships/slide" Target="slide20.xml"/><Relationship Id="rId22" Type="http://schemas.openxmlformats.org/officeDocument/2006/relationships/slide" Target="slide8.xml"/><Relationship Id="rId27" Type="http://schemas.openxmlformats.org/officeDocument/2006/relationships/slide" Target="slide16.xml"/><Relationship Id="rId30" Type="http://schemas.openxmlformats.org/officeDocument/2006/relationships/slide" Target="slide23.xml"/><Relationship Id="rId35" Type="http://schemas.openxmlformats.org/officeDocument/2006/relationships/slide" Target="slide38.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ctrTitle"/>
          </p:nvPr>
        </p:nvSpPr>
        <p:spPr>
          <a:xfrm>
            <a:off x="546267" y="71269"/>
            <a:ext cx="11150930" cy="5866411"/>
          </a:xfrm>
        </p:spPr>
        <p:txBody>
          <a:bodyPr>
            <a:normAutofit fontScale="90000"/>
          </a:bodyPr>
          <a:lstStyle/>
          <a:p>
            <a:r>
              <a:rPr lang="ru-RU" sz="6700" b="1" dirty="0" smtClean="0">
                <a:solidFill>
                  <a:srgbClr val="002060"/>
                </a:solidFill>
                <a:latin typeface="Georgia" panose="02040502050405020303" pitchFamily="18" charset="0"/>
              </a:rPr>
              <a:t>ВИКТОРИНА</a:t>
            </a:r>
            <a:br>
              <a:rPr lang="ru-RU" sz="6700" b="1" dirty="0" smtClean="0">
                <a:solidFill>
                  <a:srgbClr val="002060"/>
                </a:solidFill>
                <a:latin typeface="Georgia" panose="02040502050405020303" pitchFamily="18" charset="0"/>
              </a:rPr>
            </a:br>
            <a:r>
              <a:rPr lang="ru-RU" sz="5400" b="1" dirty="0" smtClean="0">
                <a:solidFill>
                  <a:srgbClr val="FFFF00"/>
                </a:solidFill>
              </a:rPr>
              <a:t/>
            </a:r>
            <a:br>
              <a:rPr lang="ru-RU" sz="5400" b="1" dirty="0" smtClean="0">
                <a:solidFill>
                  <a:srgbClr val="FFFF00"/>
                </a:solidFill>
              </a:rPr>
            </a:br>
            <a:r>
              <a:rPr lang="ru-RU" sz="6600" b="1" i="1" dirty="0" smtClean="0">
                <a:solidFill>
                  <a:srgbClr val="C00000"/>
                </a:solidFill>
                <a:latin typeface="Georgia" panose="02040502050405020303" pitchFamily="18" charset="0"/>
              </a:rPr>
              <a:t>«СЛЕПОЙ СЛУЧАЙ </a:t>
            </a:r>
            <a:br>
              <a:rPr lang="ru-RU" sz="6600" b="1" i="1" dirty="0" smtClean="0">
                <a:solidFill>
                  <a:srgbClr val="C00000"/>
                </a:solidFill>
                <a:latin typeface="Georgia" panose="02040502050405020303" pitchFamily="18" charset="0"/>
              </a:rPr>
            </a:br>
            <a:r>
              <a:rPr lang="ru-RU" sz="6600" b="1" i="1" dirty="0" smtClean="0">
                <a:solidFill>
                  <a:srgbClr val="C00000"/>
                </a:solidFill>
                <a:latin typeface="Georgia" panose="02040502050405020303" pitchFamily="18" charset="0"/>
              </a:rPr>
              <a:t>или </a:t>
            </a:r>
            <a:br>
              <a:rPr lang="ru-RU" sz="6600" b="1" i="1" dirty="0" smtClean="0">
                <a:solidFill>
                  <a:srgbClr val="C00000"/>
                </a:solidFill>
                <a:latin typeface="Georgia" panose="02040502050405020303" pitchFamily="18" charset="0"/>
              </a:rPr>
            </a:br>
            <a:r>
              <a:rPr lang="ru-RU" sz="6600" b="1" i="1" dirty="0" smtClean="0">
                <a:solidFill>
                  <a:srgbClr val="C00000"/>
                </a:solidFill>
                <a:latin typeface="Georgia" panose="02040502050405020303" pitchFamily="18" charset="0"/>
              </a:rPr>
              <a:t>РАЗУМНЫЙ ЗАМЫСЕЛ?»</a:t>
            </a:r>
            <a:endParaRPr lang="ru-RU" sz="6600" b="1" i="1" dirty="0">
              <a:solidFill>
                <a:srgbClr val="C00000"/>
              </a:solidFill>
              <a:latin typeface="Georgia" panose="02040502050405020303" pitchFamily="18" charset="0"/>
            </a:endParaRPr>
          </a:p>
        </p:txBody>
      </p:sp>
    </p:spTree>
    <p:extLst>
      <p:ext uri="{BB962C8B-B14F-4D97-AF65-F5344CB8AC3E}">
        <p14:creationId xmlns:p14="http://schemas.microsoft.com/office/powerpoint/2010/main" xmlns="" val="27357718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380018" y="5315"/>
            <a:ext cx="11487992" cy="1400530"/>
          </a:xfrm>
        </p:spPr>
        <p:txBody>
          <a:bodyPr>
            <a:noAutofit/>
          </a:bodyPr>
          <a:lstStyle/>
          <a:p>
            <a:pPr algn="just"/>
            <a:r>
              <a:rPr lang="ru-RU" sz="2400" b="1" dirty="0" smtClean="0">
                <a:solidFill>
                  <a:srgbClr val="C00000"/>
                </a:solidFill>
              </a:rPr>
              <a:t>7. Русский хирург и анатом, естествоиспытатель и педагог, основоположник русской военно-полевой хирургии, основатель русской школы анестезии. Наш колледж находится на улице, названной в честь этого знаменитого врача.</a:t>
            </a:r>
            <a:endParaRPr lang="ru-RU" sz="2400" b="1" dirty="0">
              <a:solidFill>
                <a:srgbClr val="C000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00905" y="3061423"/>
            <a:ext cx="1679680"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5841" name="Rectangle 1"/>
          <p:cNvSpPr>
            <a:spLocks noChangeArrowheads="1"/>
          </p:cNvSpPr>
          <p:nvPr/>
        </p:nvSpPr>
        <p:spPr bwMode="auto">
          <a:xfrm>
            <a:off x="522502" y="1757500"/>
            <a:ext cx="3895111"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Назовите имя этого знаменитого хирурга.</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sp>
        <p:nvSpPr>
          <p:cNvPr id="35842" name="Rectangle 2"/>
          <p:cNvSpPr>
            <a:spLocks noChangeArrowheads="1"/>
          </p:cNvSpPr>
          <p:nvPr/>
        </p:nvSpPr>
        <p:spPr bwMode="auto">
          <a:xfrm>
            <a:off x="5640629" y="6305668"/>
            <a:ext cx="466146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 defTabSz="914400" fontAlgn="base">
              <a:spcBef>
                <a:spcPct val="0"/>
              </a:spcBef>
              <a:spcAft>
                <a:spcPct val="0"/>
              </a:spcAf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ОТВЕТ: </a:t>
            </a:r>
            <a:r>
              <a:rPr lang="ru-RU" sz="2000" b="1" dirty="0" smtClean="0">
                <a:solidFill>
                  <a:srgbClr val="FFFF00"/>
                </a:solidFill>
                <a:latin typeface="Times New Roman" pitchFamily="18" charset="0"/>
                <a:ea typeface="Calibri" pitchFamily="34" charset="0"/>
                <a:cs typeface="Times New Roman" pitchFamily="18" charset="0"/>
              </a:rPr>
              <a:t>Ник</a:t>
            </a: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олай Иванович Пирогов. </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35843" name="Picture 3" descr="D:\ДОКУМЕНТЫ\Desktop\pic6374.jpg"/>
          <p:cNvPicPr>
            <a:picLocks noChangeAspect="1" noChangeArrowheads="1"/>
          </p:cNvPicPr>
          <p:nvPr/>
        </p:nvPicPr>
        <p:blipFill>
          <a:blip r:embed="rId4"/>
          <a:srcRect/>
          <a:stretch>
            <a:fillRect/>
          </a:stretch>
        </p:blipFill>
        <p:spPr bwMode="auto">
          <a:xfrm>
            <a:off x="5684207" y="1294406"/>
            <a:ext cx="4267500" cy="5068290"/>
          </a:xfrm>
          <a:prstGeom prst="rect">
            <a:avLst/>
          </a:prstGeom>
          <a:ln>
            <a:noFill/>
          </a:ln>
          <a:effectLst>
            <a:softEdge rad="112500"/>
          </a:effectLst>
        </p:spPr>
      </p:pic>
      <p:pic>
        <p:nvPicPr>
          <p:cNvPr id="35845" name="Picture 5" descr="D:\ДОКУМЕНТЫ\Desktop\QIugRduwWw8.jpg"/>
          <p:cNvPicPr>
            <a:picLocks noChangeAspect="1" noChangeArrowheads="1"/>
          </p:cNvPicPr>
          <p:nvPr/>
        </p:nvPicPr>
        <p:blipFill>
          <a:blip r:embed="rId5"/>
          <a:srcRect/>
          <a:stretch>
            <a:fillRect/>
          </a:stretch>
        </p:blipFill>
        <p:spPr bwMode="auto">
          <a:xfrm>
            <a:off x="287238" y="2517568"/>
            <a:ext cx="5005192" cy="4141577"/>
          </a:xfrm>
          <a:prstGeom prst="rect">
            <a:avLst/>
          </a:prstGeom>
          <a:ln>
            <a:noFill/>
          </a:ln>
          <a:effectLst>
            <a:softEdge rad="112500"/>
          </a:effectLst>
        </p:spPr>
      </p:pic>
      <p:sp>
        <p:nvSpPr>
          <p:cNvPr id="35846" name="WordArt 6"/>
          <p:cNvSpPr>
            <a:spLocks noChangeArrowheads="1" noChangeShapeType="1" noTextEdit="1"/>
          </p:cNvSpPr>
          <p:nvPr/>
        </p:nvSpPr>
        <p:spPr bwMode="auto">
          <a:xfrm>
            <a:off x="1104400" y="5688281"/>
            <a:ext cx="3148013" cy="795144"/>
          </a:xfrm>
          <a:prstGeom prst="rect">
            <a:avLst/>
          </a:prstGeom>
        </p:spPr>
        <p:txBody>
          <a:bodyPr wrap="none" fromWordArt="1">
            <a:prstTxWarp prst="textPlain">
              <a:avLst>
                <a:gd name="adj" fmla="val 50000"/>
              </a:avLst>
            </a:prstTxWarp>
          </a:bodyPr>
          <a:lstStyle/>
          <a:p>
            <a:pPr algn="ctr" rtl="0"/>
            <a:r>
              <a:rPr lang="ru-RU" sz="3600" kern="10" spc="0" dirty="0" smtClean="0">
                <a:ln w="19050">
                  <a:solidFill>
                    <a:srgbClr val="99CCFF"/>
                  </a:solidFill>
                  <a:round/>
                  <a:headEnd/>
                  <a:tailEnd/>
                </a:ln>
                <a:solidFill>
                  <a:srgbClr val="0066CC"/>
                </a:solidFill>
                <a:effectLst>
                  <a:outerShdw dist="35921" dir="2700000" algn="ctr" rotWithShape="0">
                    <a:srgbClr val="990000"/>
                  </a:outerShdw>
                </a:effectLst>
                <a:latin typeface="Impact"/>
              </a:rPr>
              <a:t>Ул. Пирогова, 9</a:t>
            </a:r>
            <a:endParaRPr lang="ru-RU" sz="3600" kern="10" spc="0" dirty="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Tree>
    <p:extLst>
      <p:ext uri="{BB962C8B-B14F-4D97-AF65-F5344CB8AC3E}">
        <p14:creationId xmlns:p14="http://schemas.microsoft.com/office/powerpoint/2010/main" xmlns="" val="374463675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2000"/>
                                        <p:tgtEl>
                                          <p:spTgt spid="358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6"/>
                                        </p:tgtEl>
                                        <p:attrNameLst>
                                          <p:attrName>style.visibility</p:attrName>
                                        </p:attrNameLst>
                                      </p:cBhvr>
                                      <p:to>
                                        <p:strVal val="visible"/>
                                      </p:to>
                                    </p:set>
                                    <p:animEffect transition="in" filter="fade">
                                      <p:cBhvr>
                                        <p:cTn id="10" dur="2000"/>
                                        <p:tgtEl>
                                          <p:spTgt spid="35846"/>
                                        </p:tgtEl>
                                      </p:cBhvr>
                                    </p:animEffect>
                                  </p:childTnLst>
                                </p:cTn>
                              </p:par>
                              <p:par>
                                <p:cTn id="11" presetID="10" presetClass="entr" presetSubtype="0" fill="hold" nodeType="withEffect">
                                  <p:stCondLst>
                                    <p:cond delay="0"/>
                                  </p:stCondLst>
                                  <p:childTnLst>
                                    <p:set>
                                      <p:cBhvr>
                                        <p:cTn id="12" dur="1" fill="hold">
                                          <p:stCondLst>
                                            <p:cond delay="0"/>
                                          </p:stCondLst>
                                        </p:cTn>
                                        <p:tgtEl>
                                          <p:spTgt spid="35843"/>
                                        </p:tgtEl>
                                        <p:attrNameLst>
                                          <p:attrName>style.visibility</p:attrName>
                                        </p:attrNameLst>
                                      </p:cBhvr>
                                      <p:to>
                                        <p:strVal val="visible"/>
                                      </p:to>
                                    </p:set>
                                    <p:animEffect transition="in" filter="fade">
                                      <p:cBhvr>
                                        <p:cTn id="13" dur="2000"/>
                                        <p:tgtEl>
                                          <p:spTgt spid="35843"/>
                                        </p:tgtEl>
                                      </p:cBhvr>
                                    </p:animEffect>
                                  </p:childTnLst>
                                </p:cTn>
                              </p:par>
                              <p:par>
                                <p:cTn id="14" presetID="10" presetClass="entr" presetSubtype="0" fill="hold" nodeType="withEffect">
                                  <p:stCondLst>
                                    <p:cond delay="0"/>
                                  </p:stCondLst>
                                  <p:childTnLst>
                                    <p:set>
                                      <p:cBhvr>
                                        <p:cTn id="15" dur="1" fill="hold">
                                          <p:stCondLst>
                                            <p:cond delay="0"/>
                                          </p:stCondLst>
                                        </p:cTn>
                                        <p:tgtEl>
                                          <p:spTgt spid="35845"/>
                                        </p:tgtEl>
                                        <p:attrNameLst>
                                          <p:attrName>style.visibility</p:attrName>
                                        </p:attrNameLst>
                                      </p:cBhvr>
                                      <p:to>
                                        <p:strVal val="visible"/>
                                      </p:to>
                                    </p:set>
                                    <p:animEffect transition="in" filter="fade">
                                      <p:cBhvr>
                                        <p:cTn id="16" dur="2000"/>
                                        <p:tgtEl>
                                          <p:spTgt spid="35845"/>
                                        </p:tgtEl>
                                      </p:cBhvr>
                                    </p:animEffect>
                                  </p:childTnLst>
                                </p:cTn>
                              </p:par>
                            </p:childTnLst>
                          </p:cTn>
                        </p:par>
                      </p:childTnLst>
                    </p:cTn>
                  </p:par>
                </p:childTnLst>
              </p:cTn>
              <p:nextCondLst>
                <p:cond evt="onClick" delay="0">
                  <p:tgtEl>
                    <p:spTgt spid="6"/>
                  </p:tgtEl>
                </p:cond>
              </p:nextCondLst>
            </p:seq>
          </p:childTnLst>
        </p:cTn>
      </p:par>
    </p:tnLst>
    <p:bldLst>
      <p:bldP spid="35842" grpId="0"/>
      <p:bldP spid="358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11875"/>
            <a:ext cx="12192000" cy="2565070"/>
          </a:xfrm>
        </p:spPr>
        <p:txBody>
          <a:bodyPr>
            <a:noAutofit/>
          </a:bodyPr>
          <a:lstStyle/>
          <a:p>
            <a:pPr algn="just"/>
            <a:r>
              <a:rPr lang="ru-RU" sz="2000" b="1" dirty="0" smtClean="0">
                <a:solidFill>
                  <a:srgbClr val="C00000"/>
                </a:solidFill>
              </a:rPr>
              <a:t>1. По легенде открыть этот элемент помогла кошка. Бернар </a:t>
            </a:r>
            <a:r>
              <a:rPr lang="ru-RU" sz="2000" b="1" dirty="0" err="1" smtClean="0">
                <a:solidFill>
                  <a:srgbClr val="C00000"/>
                </a:solidFill>
              </a:rPr>
              <a:t>Куртуа</a:t>
            </a:r>
            <a:r>
              <a:rPr lang="ru-RU" sz="2000" b="1" dirty="0" smtClean="0">
                <a:solidFill>
                  <a:srgbClr val="C00000"/>
                </a:solidFill>
              </a:rPr>
              <a:t> собирался провести несколько опытов. На столе стояли сосуды, в одном из которых была настойка морских водорослей на спирту, а в другом - смесь серной кислоты с железом. На плечах у ученого сидела его любимая кошка. В дверь постучали, и напуганная кошка спрыгнула и убежала, хвостом смахнув колбы на столе. Сосуды разбились, содержимое смешалось, и внезапно началась бурная химическая реакция, сопровождавшаяся выделением фиолетовых паров неизвестного вещества. Осевшие кристаллики и оказались неизвестным до тех пор простым веществом. </a:t>
            </a:r>
            <a:endParaRPr lang="ru-RU" sz="2000" b="1" dirty="0">
              <a:solidFill>
                <a:srgbClr val="C00000"/>
              </a:solidFill>
            </a:endParaRPr>
          </a:p>
        </p:txBody>
      </p:sp>
      <p:sp>
        <p:nvSpPr>
          <p:cNvPr id="4" name="Объект 2"/>
          <p:cNvSpPr>
            <a:spLocks noGrp="1"/>
          </p:cNvSpPr>
          <p:nvPr>
            <p:ph idx="1"/>
          </p:nvPr>
        </p:nvSpPr>
        <p:spPr>
          <a:xfrm>
            <a:off x="7345" y="4138785"/>
            <a:ext cx="4149019" cy="1276359"/>
          </a:xfrm>
        </p:spPr>
        <p:txBody>
          <a:bodyPr>
            <a:noAutofit/>
          </a:bodyPr>
          <a:lstStyle/>
          <a:p>
            <a:pPr marL="0" indent="0" algn="just">
              <a:buNone/>
            </a:pPr>
            <a:r>
              <a:rPr lang="ru-RU" sz="2000" b="1" dirty="0" smtClean="0">
                <a:solidFill>
                  <a:srgbClr val="FFFF00"/>
                </a:solidFill>
              </a:rPr>
              <a:t>ОТВЕТ: В надписи "</a:t>
            </a:r>
            <a:r>
              <a:rPr lang="ru-RU" sz="2000" b="1" dirty="0" err="1" smtClean="0">
                <a:solidFill>
                  <a:srgbClr val="FFFF00"/>
                </a:solidFill>
              </a:rPr>
              <a:t>перИОДическая</a:t>
            </a:r>
            <a:r>
              <a:rPr lang="ru-RU" sz="2000" b="1" dirty="0" smtClean="0">
                <a:solidFill>
                  <a:srgbClr val="FFFF00"/>
                </a:solidFill>
              </a:rPr>
              <a:t> таблица" спрятался элемент ИОД. </a:t>
            </a:r>
            <a:endParaRPr lang="ru-RU" sz="20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085174"/>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9" name="TextBox 8"/>
          <p:cNvSpPr txBox="1"/>
          <p:nvPr/>
        </p:nvSpPr>
        <p:spPr>
          <a:xfrm>
            <a:off x="19" y="2565087"/>
            <a:ext cx="4073217" cy="1323439"/>
          </a:xfrm>
          <a:prstGeom prst="rect">
            <a:avLst/>
          </a:prstGeom>
          <a:noFill/>
        </p:spPr>
        <p:txBody>
          <a:bodyPr wrap="square" rtlCol="0">
            <a:spAutoFit/>
          </a:bodyPr>
          <a:lstStyle/>
          <a:p>
            <a:pPr algn="just"/>
            <a:r>
              <a:rPr lang="ru-RU" sz="2000" b="1" dirty="0" smtClean="0">
                <a:solidFill>
                  <a:srgbClr val="FFFF00"/>
                </a:solidFill>
              </a:rPr>
              <a:t>ВОПРОС: Какой химический элемент «замаскировался» в надписи "ПЕРИОДИЧЕСКАЯ ТАБЛИЦА».</a:t>
            </a:r>
          </a:p>
        </p:txBody>
      </p:sp>
      <p:pic>
        <p:nvPicPr>
          <p:cNvPr id="33794" name="Picture 2" descr="D:\ДОКУМЕНТЫ\Desktop\йод.jpeg"/>
          <p:cNvPicPr>
            <a:picLocks noChangeAspect="1" noChangeArrowheads="1"/>
          </p:cNvPicPr>
          <p:nvPr/>
        </p:nvPicPr>
        <p:blipFill>
          <a:blip r:embed="rId4"/>
          <a:srcRect/>
          <a:stretch>
            <a:fillRect/>
          </a:stretch>
        </p:blipFill>
        <p:spPr bwMode="auto">
          <a:xfrm>
            <a:off x="653190" y="4836980"/>
            <a:ext cx="2802529" cy="1914145"/>
          </a:xfrm>
          <a:prstGeom prst="rect">
            <a:avLst/>
          </a:prstGeom>
          <a:ln>
            <a:noFill/>
          </a:ln>
          <a:effectLst>
            <a:softEdge rad="112500"/>
          </a:effectLst>
        </p:spPr>
      </p:pic>
      <p:pic>
        <p:nvPicPr>
          <p:cNvPr id="33795" name="Picture 3" descr="D:\ДОКУМЕНТЫ\Desktop\img17.jpg"/>
          <p:cNvPicPr>
            <a:picLocks noChangeAspect="1" noChangeArrowheads="1"/>
          </p:cNvPicPr>
          <p:nvPr/>
        </p:nvPicPr>
        <p:blipFill>
          <a:blip r:embed="rId5"/>
          <a:srcRect/>
          <a:stretch>
            <a:fillRect/>
          </a:stretch>
        </p:blipFill>
        <p:spPr bwMode="auto">
          <a:xfrm>
            <a:off x="4275116" y="2683819"/>
            <a:ext cx="4623460" cy="3467595"/>
          </a:xfrm>
          <a:prstGeom prst="roundRect">
            <a:avLst>
              <a:gd name="adj" fmla="val 10306"/>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85365921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3794"/>
                                        </p:tgtEl>
                                        <p:attrNameLst>
                                          <p:attrName>style.visibility</p:attrName>
                                        </p:attrNameLst>
                                      </p:cBhvr>
                                      <p:to>
                                        <p:strVal val="visible"/>
                                      </p:to>
                                    </p:set>
                                    <p:animEffect transition="in" filter="fade">
                                      <p:cBhvr>
                                        <p:cTn id="10" dur="2000"/>
                                        <p:tgtEl>
                                          <p:spTgt spid="33794"/>
                                        </p:tgtEl>
                                      </p:cBhvr>
                                    </p:animEffect>
                                  </p:childTnLst>
                                </p:cTn>
                              </p:par>
                              <p:par>
                                <p:cTn id="11" presetID="10" presetClass="entr" presetSubtype="0" fill="hold" nodeType="withEffect">
                                  <p:stCondLst>
                                    <p:cond delay="0"/>
                                  </p:stCondLst>
                                  <p:childTnLst>
                                    <p:set>
                                      <p:cBhvr>
                                        <p:cTn id="12" dur="1" fill="hold">
                                          <p:stCondLst>
                                            <p:cond delay="0"/>
                                          </p:stCondLst>
                                        </p:cTn>
                                        <p:tgtEl>
                                          <p:spTgt spid="33795"/>
                                        </p:tgtEl>
                                        <p:attrNameLst>
                                          <p:attrName>style.visibility</p:attrName>
                                        </p:attrNameLst>
                                      </p:cBhvr>
                                      <p:to>
                                        <p:strVal val="visible"/>
                                      </p:to>
                                    </p:set>
                                    <p:animEffect transition="in" filter="fade">
                                      <p:cBhvr>
                                        <p:cTn id="13" dur="2000"/>
                                        <p:tgtEl>
                                          <p:spTgt spid="33795"/>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0"/>
            <a:ext cx="12192000" cy="1883024"/>
          </a:xfrm>
        </p:spPr>
        <p:txBody>
          <a:bodyPr>
            <a:noAutofit/>
          </a:bodyPr>
          <a:lstStyle/>
          <a:p>
            <a:pPr algn="just"/>
            <a:r>
              <a:rPr lang="ru-RU" sz="2000" b="1" dirty="0" smtClean="0">
                <a:solidFill>
                  <a:srgbClr val="C00000"/>
                </a:solidFill>
              </a:rPr>
              <a:t>2. Этому знаменитому физику вручили Нобелевскую премию в области химии за изучение химических свойств радиоактивных веществ. Он занимался исследованиями в основном в области физики и однажды заявил, что «все науки можно разделить на две группы — на физику и коллекционирование марок». Однако Нобелевскую премию ему вручили по химии, что стало неожиданностью как для него, так и для других учёных. В последствии он замечал, что из всех превращений, которые ему удалось наблюдать, «самым неожиданным стало собственное превращение из физика в химика».</a:t>
            </a:r>
            <a:endParaRPr lang="ru-RU" sz="2000" b="1" dirty="0">
              <a:solidFill>
                <a:srgbClr val="C000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085174"/>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10" name="TextBox 9"/>
          <p:cNvSpPr txBox="1"/>
          <p:nvPr/>
        </p:nvSpPr>
        <p:spPr>
          <a:xfrm>
            <a:off x="261277" y="2458214"/>
            <a:ext cx="10640269" cy="461665"/>
          </a:xfrm>
          <a:prstGeom prst="rect">
            <a:avLst/>
          </a:prstGeom>
          <a:noFill/>
        </p:spPr>
        <p:txBody>
          <a:bodyPr wrap="square" rtlCol="0">
            <a:spAutoFit/>
          </a:bodyPr>
          <a:lstStyle/>
          <a:p>
            <a:pPr lvl="0" algn="just"/>
            <a:r>
              <a:rPr lang="ru-RU" sz="2400" b="1" dirty="0" smtClean="0">
                <a:solidFill>
                  <a:srgbClr val="FFFF00"/>
                </a:solidFill>
                <a:latin typeface="Arial" pitchFamily="34" charset="0"/>
                <a:ea typeface="Times New Roman" pitchFamily="18" charset="0"/>
                <a:cs typeface="Arial" pitchFamily="34" charset="0"/>
              </a:rPr>
              <a:t>ВОПРОС: Назовите фамилию этого великого физика и химика.</a:t>
            </a:r>
            <a:endParaRPr lang="ru-RU" sz="2400" b="1" dirty="0" smtClean="0">
              <a:solidFill>
                <a:srgbClr val="FFFF00"/>
              </a:solidFill>
              <a:latin typeface="Arial" pitchFamily="34" charset="0"/>
              <a:cs typeface="Arial" pitchFamily="34" charset="0"/>
            </a:endParaRPr>
          </a:p>
        </p:txBody>
      </p:sp>
      <p:pic>
        <p:nvPicPr>
          <p:cNvPr id="32770" name="Picture 2" descr="D:\ДОКУМЕНТЫ\Desktop\2373.jpg"/>
          <p:cNvPicPr>
            <a:picLocks noChangeAspect="1" noChangeArrowheads="1"/>
          </p:cNvPicPr>
          <p:nvPr/>
        </p:nvPicPr>
        <p:blipFill>
          <a:blip r:embed="rId4"/>
          <a:srcRect l="2810" t="13130" r="2994" b="11767"/>
          <a:stretch>
            <a:fillRect/>
          </a:stretch>
        </p:blipFill>
        <p:spPr bwMode="auto">
          <a:xfrm>
            <a:off x="415637" y="3585483"/>
            <a:ext cx="8360229" cy="2969695"/>
          </a:xfrm>
          <a:prstGeom prst="rect">
            <a:avLst/>
          </a:prstGeom>
          <a:ln>
            <a:noFill/>
          </a:ln>
          <a:effectLst>
            <a:softEdge rad="112500"/>
          </a:effectLst>
        </p:spPr>
      </p:pic>
    </p:spTree>
    <p:extLst>
      <p:ext uri="{BB962C8B-B14F-4D97-AF65-F5344CB8AC3E}">
        <p14:creationId xmlns:p14="http://schemas.microsoft.com/office/powerpoint/2010/main" xmlns="" val="113254096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2000"/>
                                        <p:tgtEl>
                                          <p:spTgt spid="32770"/>
                                        </p:tgtEl>
                                      </p:cBhvr>
                                    </p:animEffec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11853"/>
            <a:ext cx="12192000" cy="2755130"/>
          </a:xfrm>
        </p:spPr>
        <p:txBody>
          <a:bodyPr>
            <a:normAutofit/>
          </a:bodyPr>
          <a:lstStyle/>
          <a:p>
            <a:pPr algn="just"/>
            <a:r>
              <a:rPr lang="ru-RU" sz="2000" b="1" dirty="0" smtClean="0">
                <a:solidFill>
                  <a:srgbClr val="C00000"/>
                </a:solidFill>
              </a:rPr>
              <a:t>3. Учеба вначале давалась ему нелегко. На первом курсе Педагогического института он умудрился по всем предметам, кроме математики, получить двойки. Но на старших курсах дело пошло лучше. Окончив институт в 1885 году с золотой медалью, он получил диплом старшего </a:t>
            </a:r>
            <a:r>
              <a:rPr lang="ru-RU" sz="2000" b="1" dirty="0" err="1" smtClean="0">
                <a:solidFill>
                  <a:srgbClr val="C00000"/>
                </a:solidFill>
              </a:rPr>
              <a:t>учителя.У</a:t>
            </a:r>
            <a:r>
              <a:rPr lang="ru-RU" sz="2000" b="1" dirty="0" smtClean="0">
                <a:solidFill>
                  <a:srgbClr val="C00000"/>
                </a:solidFill>
              </a:rPr>
              <a:t> него были длинные волосы, а стригся он лишь раз в год – весной, когда, как он говорил: «Линяют животные». Однажды его должны были представить Александру III. Весь двор и сам царь надеялись, что ученый по этому поводу пострижется. Однако он не изменил своим привычкам и предстал на аудиенции в обычном виде. На досуге  этот ученый занимался  изготовлением чемоданов. </a:t>
            </a:r>
            <a:endParaRPr lang="ru-RU" sz="2000" b="1" dirty="0">
              <a:solidFill>
                <a:srgbClr val="C00000"/>
              </a:solidFill>
            </a:endParaRPr>
          </a:p>
        </p:txBody>
      </p:sp>
      <p:sp>
        <p:nvSpPr>
          <p:cNvPr id="4" name="Объект 2"/>
          <p:cNvSpPr>
            <a:spLocks noGrp="1"/>
          </p:cNvSpPr>
          <p:nvPr>
            <p:ph idx="1"/>
          </p:nvPr>
        </p:nvSpPr>
        <p:spPr>
          <a:xfrm>
            <a:off x="7021670" y="6151659"/>
            <a:ext cx="3389022" cy="575716"/>
          </a:xfrm>
        </p:spPr>
        <p:txBody>
          <a:bodyPr>
            <a:normAutofit/>
          </a:bodyPr>
          <a:lstStyle/>
          <a:p>
            <a:pPr>
              <a:buNone/>
            </a:pPr>
            <a:r>
              <a:rPr lang="ru-RU" sz="2400" b="1" dirty="0" smtClean="0">
                <a:solidFill>
                  <a:srgbClr val="FFFF00"/>
                </a:solidFill>
              </a:rPr>
              <a:t>ОТВЕТ:Д.И. Менделеев.</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1127180" y="5664530"/>
            <a:ext cx="872365" cy="961901"/>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616540" y="3049548"/>
            <a:ext cx="1575460"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Показать ответ</a:t>
            </a:r>
            <a:endParaRPr lang="ru-RU" sz="2000" dirty="0"/>
          </a:p>
        </p:txBody>
      </p:sp>
      <p:sp>
        <p:nvSpPr>
          <p:cNvPr id="9" name="Прямоугольник 8"/>
          <p:cNvSpPr/>
          <p:nvPr/>
        </p:nvSpPr>
        <p:spPr>
          <a:xfrm>
            <a:off x="427513" y="2686193"/>
            <a:ext cx="3788228" cy="707886"/>
          </a:xfrm>
          <a:prstGeom prst="rect">
            <a:avLst/>
          </a:prstGeom>
        </p:spPr>
        <p:txBody>
          <a:bodyPr wrap="square">
            <a:spAutoFit/>
          </a:bodyPr>
          <a:lstStyle/>
          <a:p>
            <a:pPr lvl="0" algn="just" defTabSz="914400" fontAlgn="base">
              <a:spcBef>
                <a:spcPct val="0"/>
              </a:spcBef>
              <a:spcAft>
                <a:spcPct val="0"/>
              </a:spcAft>
            </a:pPr>
            <a:r>
              <a:rPr lang="ru-RU" sz="2000" b="1" dirty="0" smtClean="0">
                <a:solidFill>
                  <a:srgbClr val="FFFF00"/>
                </a:solidFill>
                <a:latin typeface="Arial" pitchFamily="34" charset="0"/>
                <a:ea typeface="Times New Roman" pitchFamily="18" charset="0"/>
                <a:cs typeface="Arial" pitchFamily="34" charset="0"/>
              </a:rPr>
              <a:t>ВОПРОС: О каком великом химике идет речь?</a:t>
            </a:r>
            <a:endParaRPr lang="ru-RU" sz="2000" b="1" dirty="0" smtClean="0">
              <a:solidFill>
                <a:srgbClr val="FFFF00"/>
              </a:solidFill>
              <a:latin typeface="Arial" pitchFamily="34" charset="0"/>
              <a:cs typeface="Arial" pitchFamily="34" charset="0"/>
            </a:endParaRPr>
          </a:p>
        </p:txBody>
      </p:sp>
      <p:pic>
        <p:nvPicPr>
          <p:cNvPr id="32770" name="Picture 2" descr="D:\ДОКУМЕНТЫ\Desktop\c5c0a28a3994ca1491828123987c79bf_XL.jpg"/>
          <p:cNvPicPr>
            <a:picLocks noChangeAspect="1" noChangeArrowheads="1"/>
          </p:cNvPicPr>
          <p:nvPr/>
        </p:nvPicPr>
        <p:blipFill>
          <a:blip r:embed="rId4" cstate="print"/>
          <a:srcRect/>
          <a:stretch>
            <a:fillRect/>
          </a:stretch>
        </p:blipFill>
        <p:spPr bwMode="auto">
          <a:xfrm>
            <a:off x="4014655" y="2938781"/>
            <a:ext cx="3063024" cy="3723276"/>
          </a:xfrm>
          <a:prstGeom prst="rect">
            <a:avLst/>
          </a:prstGeom>
          <a:ln>
            <a:noFill/>
          </a:ln>
          <a:effectLst>
            <a:softEdge rad="112500"/>
          </a:effectLst>
        </p:spPr>
      </p:pic>
      <p:pic>
        <p:nvPicPr>
          <p:cNvPr id="32772" name="Picture 4" descr="D:\ДОКУМЕНТЫ\Desktop\content_5.01.4_Чемоданы.jpg"/>
          <p:cNvPicPr>
            <a:picLocks noChangeAspect="1" noChangeArrowheads="1"/>
          </p:cNvPicPr>
          <p:nvPr/>
        </p:nvPicPr>
        <p:blipFill>
          <a:blip r:embed="rId5"/>
          <a:srcRect/>
          <a:stretch>
            <a:fillRect/>
          </a:stretch>
        </p:blipFill>
        <p:spPr bwMode="auto">
          <a:xfrm>
            <a:off x="498104" y="3420093"/>
            <a:ext cx="3529610" cy="3176649"/>
          </a:xfrm>
          <a:prstGeom prst="rect">
            <a:avLst/>
          </a:prstGeom>
          <a:ln>
            <a:noFill/>
          </a:ln>
          <a:effectLst>
            <a:softEdge rad="112500"/>
          </a:effectLst>
        </p:spPr>
      </p:pic>
      <p:pic>
        <p:nvPicPr>
          <p:cNvPr id="32773" name="Picture 5" descr="D:\ДОКУМЕНТЫ\Desktop\men-pre092902.jpg"/>
          <p:cNvPicPr>
            <a:picLocks noChangeAspect="1" noChangeArrowheads="1"/>
          </p:cNvPicPr>
          <p:nvPr/>
        </p:nvPicPr>
        <p:blipFill>
          <a:blip r:embed="rId6"/>
          <a:srcRect/>
          <a:stretch>
            <a:fillRect/>
          </a:stretch>
        </p:blipFill>
        <p:spPr bwMode="auto">
          <a:xfrm>
            <a:off x="7028710" y="3190375"/>
            <a:ext cx="3623459" cy="2717594"/>
          </a:xfrm>
          <a:prstGeom prst="rect">
            <a:avLst/>
          </a:prstGeom>
          <a:ln>
            <a:noFill/>
          </a:ln>
          <a:effectLst>
            <a:softEdge rad="112500"/>
          </a:effectLst>
        </p:spPr>
      </p:pic>
    </p:spTree>
    <p:extLst>
      <p:ext uri="{BB962C8B-B14F-4D97-AF65-F5344CB8AC3E}">
        <p14:creationId xmlns:p14="http://schemas.microsoft.com/office/powerpoint/2010/main" xmlns="" val="119877958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770"/>
                                        </p:tgtEl>
                                        <p:attrNameLst>
                                          <p:attrName>style.visibility</p:attrName>
                                        </p:attrNameLst>
                                      </p:cBhvr>
                                      <p:to>
                                        <p:strVal val="visible"/>
                                      </p:to>
                                    </p:set>
                                    <p:animEffect transition="in" filter="fade">
                                      <p:cBhvr>
                                        <p:cTn id="10" dur="2000"/>
                                        <p:tgtEl>
                                          <p:spTgt spid="32770"/>
                                        </p:tgtEl>
                                      </p:cBhvr>
                                    </p:animEffect>
                                  </p:childTnLst>
                                </p:cTn>
                              </p:par>
                              <p:par>
                                <p:cTn id="11" presetID="10" presetClass="entr" presetSubtype="0" fill="hold" nodeType="withEffect">
                                  <p:stCondLst>
                                    <p:cond delay="0"/>
                                  </p:stCondLst>
                                  <p:childTnLst>
                                    <p:set>
                                      <p:cBhvr>
                                        <p:cTn id="12" dur="1" fill="hold">
                                          <p:stCondLst>
                                            <p:cond delay="0"/>
                                          </p:stCondLst>
                                        </p:cTn>
                                        <p:tgtEl>
                                          <p:spTgt spid="32772"/>
                                        </p:tgtEl>
                                        <p:attrNameLst>
                                          <p:attrName>style.visibility</p:attrName>
                                        </p:attrNameLst>
                                      </p:cBhvr>
                                      <p:to>
                                        <p:strVal val="visible"/>
                                      </p:to>
                                    </p:set>
                                    <p:animEffect transition="in" filter="fade">
                                      <p:cBhvr>
                                        <p:cTn id="13" dur="2000"/>
                                        <p:tgtEl>
                                          <p:spTgt spid="32772"/>
                                        </p:tgtEl>
                                      </p:cBhvr>
                                    </p:animEffect>
                                  </p:childTnLst>
                                </p:cTn>
                              </p:par>
                              <p:par>
                                <p:cTn id="14" presetID="10" presetClass="entr" presetSubtype="0" fill="hold" nodeType="withEffect">
                                  <p:stCondLst>
                                    <p:cond delay="0"/>
                                  </p:stCondLst>
                                  <p:childTnLst>
                                    <p:set>
                                      <p:cBhvr>
                                        <p:cTn id="15" dur="1" fill="hold">
                                          <p:stCondLst>
                                            <p:cond delay="0"/>
                                          </p:stCondLst>
                                        </p:cTn>
                                        <p:tgtEl>
                                          <p:spTgt spid="32773"/>
                                        </p:tgtEl>
                                        <p:attrNameLst>
                                          <p:attrName>style.visibility</p:attrName>
                                        </p:attrNameLst>
                                      </p:cBhvr>
                                      <p:to>
                                        <p:strVal val="visible"/>
                                      </p:to>
                                    </p:set>
                                    <p:animEffect transition="in" filter="fade">
                                      <p:cBhvr>
                                        <p:cTn id="16" dur="2000"/>
                                        <p:tgtEl>
                                          <p:spTgt spid="32773"/>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11875" y="80697"/>
            <a:ext cx="12192000" cy="1400530"/>
          </a:xfrm>
        </p:spPr>
        <p:txBody>
          <a:bodyPr>
            <a:noAutofit/>
          </a:bodyPr>
          <a:lstStyle/>
          <a:p>
            <a:pPr algn="just"/>
            <a:r>
              <a:rPr lang="ru-RU" sz="2400" b="1" dirty="0" smtClean="0">
                <a:solidFill>
                  <a:srgbClr val="C00000"/>
                </a:solidFill>
              </a:rPr>
              <a:t>4. Русский врач Н.И. Лунин в 1888 г. установил, что для нормального роста и развития животного организма, кроме белков, жиров, углеводов, воды и минеральных веществ, необходимы ещё какие-то, пока неизвестные науке вещества, отсутствие которых приводит организм к гибели.</a:t>
            </a:r>
            <a:endParaRPr lang="ru-RU" sz="2400" b="1" dirty="0">
              <a:solidFill>
                <a:srgbClr val="C00000"/>
              </a:solidFill>
            </a:endParaRPr>
          </a:p>
        </p:txBody>
      </p:sp>
      <p:sp>
        <p:nvSpPr>
          <p:cNvPr id="4" name="Объект 2"/>
          <p:cNvSpPr>
            <a:spLocks noGrp="1"/>
          </p:cNvSpPr>
          <p:nvPr>
            <p:ph idx="1"/>
          </p:nvPr>
        </p:nvSpPr>
        <p:spPr>
          <a:xfrm>
            <a:off x="6491269" y="6248207"/>
            <a:ext cx="3056512" cy="609793"/>
          </a:xfrm>
        </p:spPr>
        <p:txBody>
          <a:bodyPr>
            <a:normAutofit/>
          </a:bodyPr>
          <a:lstStyle/>
          <a:p>
            <a:pPr>
              <a:buNone/>
            </a:pPr>
            <a:r>
              <a:rPr lang="ru-RU" sz="2400" b="1" dirty="0" smtClean="0">
                <a:solidFill>
                  <a:srgbClr val="FFFF00"/>
                </a:solidFill>
              </a:rPr>
              <a:t>ОТВЕТ: О витаминах.</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987126" y="5759701"/>
            <a:ext cx="1133624" cy="967674"/>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76107" y="1268250"/>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9" name="Прямоугольник 8"/>
          <p:cNvSpPr/>
          <p:nvPr/>
        </p:nvSpPr>
        <p:spPr>
          <a:xfrm>
            <a:off x="98334" y="1807459"/>
            <a:ext cx="5339154" cy="400110"/>
          </a:xfrm>
          <a:prstGeom prst="rect">
            <a:avLst/>
          </a:prstGeom>
        </p:spPr>
        <p:txBody>
          <a:bodyPr wrap="none">
            <a:spAutoFit/>
          </a:bodyPr>
          <a:lstStyle/>
          <a:p>
            <a:pPr lvl="0" algn="just" defTabSz="914400" fontAlgn="base">
              <a:spcBef>
                <a:spcPct val="0"/>
              </a:spcBef>
              <a:spcAft>
                <a:spcPct val="0"/>
              </a:spcAft>
            </a:pPr>
            <a:r>
              <a:rPr lang="ru-RU" sz="2000" b="1" dirty="0" smtClean="0">
                <a:solidFill>
                  <a:srgbClr val="FFFF00"/>
                </a:solidFill>
                <a:latin typeface="Arial" pitchFamily="34" charset="0"/>
                <a:ea typeface="Times New Roman" pitchFamily="18" charset="0"/>
                <a:cs typeface="Arial" pitchFamily="34" charset="0"/>
              </a:rPr>
              <a:t>ВОПРОС:</a:t>
            </a:r>
            <a:r>
              <a:rPr lang="ru-RU" sz="2000" b="1" i="1" dirty="0" smtClean="0">
                <a:solidFill>
                  <a:srgbClr val="FFFF00"/>
                </a:solidFill>
                <a:latin typeface="Arial" pitchFamily="34" charset="0"/>
                <a:ea typeface="Times New Roman" pitchFamily="18" charset="0"/>
                <a:cs typeface="Arial" pitchFamily="34" charset="0"/>
              </a:rPr>
              <a:t> </a:t>
            </a:r>
            <a:r>
              <a:rPr lang="ru-RU" sz="2000" b="1" dirty="0" smtClean="0">
                <a:solidFill>
                  <a:srgbClr val="FFFF00"/>
                </a:solidFill>
                <a:latin typeface="Arial" pitchFamily="34" charset="0"/>
                <a:ea typeface="Times New Roman" pitchFamily="18" charset="0"/>
                <a:cs typeface="Arial" pitchFamily="34" charset="0"/>
              </a:rPr>
              <a:t>О каких веществах идёт речь?</a:t>
            </a:r>
            <a:endParaRPr lang="ru-RU" sz="2000" b="1" dirty="0" smtClean="0">
              <a:solidFill>
                <a:srgbClr val="FFFF00"/>
              </a:solidFill>
              <a:latin typeface="Arial" pitchFamily="34" charset="0"/>
              <a:cs typeface="Arial" pitchFamily="34" charset="0"/>
            </a:endParaRPr>
          </a:p>
        </p:txBody>
      </p:sp>
      <p:pic>
        <p:nvPicPr>
          <p:cNvPr id="30722" name="Picture 2" descr="D:\ДОКУМЕНТЫ\Desktop\vitaminy.png"/>
          <p:cNvPicPr>
            <a:picLocks noChangeAspect="1" noChangeArrowheads="1"/>
          </p:cNvPicPr>
          <p:nvPr/>
        </p:nvPicPr>
        <p:blipFill>
          <a:blip r:embed="rId4"/>
          <a:srcRect/>
          <a:stretch>
            <a:fillRect/>
          </a:stretch>
        </p:blipFill>
        <p:spPr bwMode="auto">
          <a:xfrm>
            <a:off x="212024" y="2490237"/>
            <a:ext cx="4633108" cy="4059005"/>
          </a:xfrm>
          <a:prstGeom prst="ellipse">
            <a:avLst/>
          </a:prstGeom>
          <a:ln>
            <a:noFill/>
          </a:ln>
          <a:effectLst>
            <a:softEdge rad="112500"/>
          </a:effectLst>
        </p:spPr>
      </p:pic>
      <p:pic>
        <p:nvPicPr>
          <p:cNvPr id="30724" name="Picture 4" descr="D:\ДОКУМЕНТЫ\Desktop\slide-0.jpg"/>
          <p:cNvPicPr>
            <a:picLocks noChangeAspect="1" noChangeArrowheads="1"/>
          </p:cNvPicPr>
          <p:nvPr/>
        </p:nvPicPr>
        <p:blipFill>
          <a:blip r:embed="rId5"/>
          <a:srcRect/>
          <a:stretch>
            <a:fillRect/>
          </a:stretch>
        </p:blipFill>
        <p:spPr bwMode="auto">
          <a:xfrm>
            <a:off x="5540047" y="2391057"/>
            <a:ext cx="5028993" cy="3766629"/>
          </a:xfrm>
          <a:prstGeom prst="rect">
            <a:avLst/>
          </a:prstGeom>
          <a:ln>
            <a:noFill/>
          </a:ln>
          <a:effectLst>
            <a:softEdge rad="112500"/>
          </a:effectLst>
        </p:spPr>
      </p:pic>
    </p:spTree>
    <p:extLst>
      <p:ext uri="{BB962C8B-B14F-4D97-AF65-F5344CB8AC3E}">
        <p14:creationId xmlns:p14="http://schemas.microsoft.com/office/powerpoint/2010/main" xmlns="" val="96192374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fade">
                                      <p:cBhvr>
                                        <p:cTn id="10" dur="2000"/>
                                        <p:tgtEl>
                                          <p:spTgt spid="30722"/>
                                        </p:tgtEl>
                                      </p:cBhvr>
                                    </p:animEffect>
                                  </p:childTnLst>
                                </p:cTn>
                              </p:par>
                              <p:par>
                                <p:cTn id="11" presetID="10" presetClass="entr" presetSubtype="0" fill="hold" nodeType="withEffect">
                                  <p:stCondLst>
                                    <p:cond delay="0"/>
                                  </p:stCondLst>
                                  <p:childTnLst>
                                    <p:set>
                                      <p:cBhvr>
                                        <p:cTn id="12" dur="1" fill="hold">
                                          <p:stCondLst>
                                            <p:cond delay="0"/>
                                          </p:stCondLst>
                                        </p:cTn>
                                        <p:tgtEl>
                                          <p:spTgt spid="30724"/>
                                        </p:tgtEl>
                                        <p:attrNameLst>
                                          <p:attrName>style.visibility</p:attrName>
                                        </p:attrNameLst>
                                      </p:cBhvr>
                                      <p:to>
                                        <p:strVal val="visible"/>
                                      </p:to>
                                    </p:set>
                                    <p:animEffect transition="in" filter="fade">
                                      <p:cBhvr>
                                        <p:cTn id="13" dur="2000"/>
                                        <p:tgtEl>
                                          <p:spTgt spid="30724"/>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4" name="Объект 2"/>
          <p:cNvSpPr>
            <a:spLocks noGrp="1"/>
          </p:cNvSpPr>
          <p:nvPr>
            <p:ph idx="1"/>
          </p:nvPr>
        </p:nvSpPr>
        <p:spPr>
          <a:xfrm>
            <a:off x="6752484" y="6242294"/>
            <a:ext cx="2391493" cy="562291"/>
          </a:xfrm>
        </p:spPr>
        <p:txBody>
          <a:bodyPr>
            <a:normAutofit/>
          </a:bodyPr>
          <a:lstStyle/>
          <a:p>
            <a:pPr>
              <a:buNone/>
            </a:pPr>
            <a:r>
              <a:rPr lang="ru-RU" sz="2400" b="1" dirty="0" smtClean="0">
                <a:solidFill>
                  <a:srgbClr val="FFFF00"/>
                </a:solidFill>
              </a:rPr>
              <a:t>ОТВЕТ: Глюкоза.</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773392" y="3085174"/>
            <a:ext cx="2142818"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8" name="TextBox 7"/>
          <p:cNvSpPr txBox="1"/>
          <p:nvPr/>
        </p:nvSpPr>
        <p:spPr>
          <a:xfrm>
            <a:off x="71272" y="1864483"/>
            <a:ext cx="5825249" cy="400110"/>
          </a:xfrm>
          <a:prstGeom prst="rect">
            <a:avLst/>
          </a:prstGeom>
          <a:noFill/>
        </p:spPr>
        <p:txBody>
          <a:bodyPr wrap="none" rtlCol="0">
            <a:spAutoFit/>
          </a:bodyPr>
          <a:lstStyle/>
          <a:p>
            <a:r>
              <a:rPr lang="ru-RU" sz="2000" b="1" dirty="0" smtClean="0">
                <a:solidFill>
                  <a:srgbClr val="FFFF00"/>
                </a:solidFill>
              </a:rPr>
              <a:t>ВОПРОС: Как называется это «вкусное» вещество?</a:t>
            </a:r>
            <a:endParaRPr lang="ru-RU" sz="2000" b="1" dirty="0">
              <a:solidFill>
                <a:srgbClr val="FFFF00"/>
              </a:solidFill>
            </a:endParaRPr>
          </a:p>
        </p:txBody>
      </p:sp>
      <p:sp>
        <p:nvSpPr>
          <p:cNvPr id="10" name="Заголовок 9"/>
          <p:cNvSpPr>
            <a:spLocks noGrp="1"/>
          </p:cNvSpPr>
          <p:nvPr>
            <p:ph type="title"/>
          </p:nvPr>
        </p:nvSpPr>
        <p:spPr>
          <a:xfrm>
            <a:off x="0" y="488394"/>
            <a:ext cx="12192000" cy="1143000"/>
          </a:xfrm>
        </p:spPr>
        <p:txBody>
          <a:bodyPr>
            <a:normAutofit fontScale="90000"/>
          </a:bodyPr>
          <a:lstStyle/>
          <a:p>
            <a:pPr algn="just"/>
            <a:r>
              <a:rPr lang="ru-RU" sz="2700" b="1" dirty="0" smtClean="0">
                <a:solidFill>
                  <a:srgbClr val="C00000"/>
                </a:solidFill>
              </a:rPr>
              <a:t>5.Это вещество,  в 1802 году впервые выделил из виноградного сахара химик </a:t>
            </a:r>
            <a:r>
              <a:rPr lang="ru-RU" sz="2700" b="1" dirty="0" err="1" smtClean="0">
                <a:solidFill>
                  <a:srgbClr val="C00000"/>
                </a:solidFill>
              </a:rPr>
              <a:t>Жозеф</a:t>
            </a:r>
            <a:r>
              <a:rPr lang="ru-RU" sz="2700" b="1" dirty="0" smtClean="0">
                <a:solidFill>
                  <a:srgbClr val="C00000"/>
                </a:solidFill>
              </a:rPr>
              <a:t> Луи Пруст. Вкус этого вещества также приятен, как и вкус победы, формула этого вещества С</a:t>
            </a:r>
            <a:r>
              <a:rPr lang="ru-RU" sz="2700" b="1" baseline="-25000" dirty="0" smtClean="0">
                <a:solidFill>
                  <a:srgbClr val="C00000"/>
                </a:solidFill>
              </a:rPr>
              <a:t>6</a:t>
            </a:r>
            <a:r>
              <a:rPr lang="ru-RU" sz="2700" b="1" dirty="0" smtClean="0">
                <a:solidFill>
                  <a:srgbClr val="C00000"/>
                </a:solidFill>
              </a:rPr>
              <a:t>Н</a:t>
            </a:r>
            <a:r>
              <a:rPr lang="ru-RU" sz="2700" b="1" baseline="-25000" dirty="0" smtClean="0">
                <a:solidFill>
                  <a:srgbClr val="C00000"/>
                </a:solidFill>
              </a:rPr>
              <a:t>12</a:t>
            </a:r>
            <a:r>
              <a:rPr lang="ru-RU" sz="2700" b="1" dirty="0" smtClean="0">
                <a:solidFill>
                  <a:srgbClr val="C00000"/>
                </a:solidFill>
              </a:rPr>
              <a:t>О</a:t>
            </a:r>
            <a:r>
              <a:rPr lang="ru-RU" sz="2700" b="1" baseline="-25000" dirty="0" smtClean="0">
                <a:solidFill>
                  <a:srgbClr val="C00000"/>
                </a:solidFill>
              </a:rPr>
              <a:t>6</a:t>
            </a:r>
            <a:r>
              <a:rPr lang="ru-RU" sz="2700" dirty="0" smtClean="0"/>
              <a:t>  </a:t>
            </a:r>
            <a:r>
              <a:rPr lang="ru-RU" dirty="0" smtClean="0"/>
              <a:t/>
            </a:r>
            <a:br>
              <a:rPr lang="ru-RU" dirty="0" smtClean="0"/>
            </a:br>
            <a:endParaRPr lang="ru-RU" dirty="0"/>
          </a:p>
        </p:txBody>
      </p:sp>
      <p:pic>
        <p:nvPicPr>
          <p:cNvPr id="1027" name="Picture 3" descr="D:\ДОКУМЕНТЫ\Desktop\Без названия.jpg"/>
          <p:cNvPicPr>
            <a:picLocks noChangeAspect="1" noChangeArrowheads="1"/>
          </p:cNvPicPr>
          <p:nvPr/>
        </p:nvPicPr>
        <p:blipFill>
          <a:blip r:embed="rId4"/>
          <a:srcRect/>
          <a:stretch>
            <a:fillRect/>
          </a:stretch>
        </p:blipFill>
        <p:spPr bwMode="auto">
          <a:xfrm>
            <a:off x="5890160" y="1508005"/>
            <a:ext cx="3645725" cy="4780364"/>
          </a:xfrm>
          <a:prstGeom prst="ellipse">
            <a:avLst/>
          </a:prstGeom>
          <a:ln>
            <a:noFill/>
          </a:ln>
          <a:effectLst>
            <a:softEdge rad="112500"/>
          </a:effectLst>
        </p:spPr>
      </p:pic>
      <p:pic>
        <p:nvPicPr>
          <p:cNvPr id="1028" name="Picture 4" descr="D:\ДОКУМЕНТЫ\Desktop\D-glucose-chain-3D-balls.png"/>
          <p:cNvPicPr>
            <a:picLocks noChangeAspect="1" noChangeArrowheads="1"/>
          </p:cNvPicPr>
          <p:nvPr/>
        </p:nvPicPr>
        <p:blipFill>
          <a:blip r:embed="rId5"/>
          <a:srcRect/>
          <a:stretch>
            <a:fillRect/>
          </a:stretch>
        </p:blipFill>
        <p:spPr bwMode="auto">
          <a:xfrm>
            <a:off x="-11875" y="2789587"/>
            <a:ext cx="6240236" cy="3466167"/>
          </a:xfrm>
          <a:prstGeom prst="rect">
            <a:avLst/>
          </a:prstGeom>
          <a:noFill/>
        </p:spPr>
      </p:pic>
    </p:spTree>
    <p:extLst>
      <p:ext uri="{BB962C8B-B14F-4D97-AF65-F5344CB8AC3E}">
        <p14:creationId xmlns:p14="http://schemas.microsoft.com/office/powerpoint/2010/main" xmlns="" val="96192374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20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fade">
                                      <p:cBhvr>
                                        <p:cTn id="13" dur="2000"/>
                                        <p:tgtEl>
                                          <p:spTgt spid="1028"/>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436949"/>
            <a:ext cx="12192000" cy="1400530"/>
          </a:xfrm>
        </p:spPr>
        <p:txBody>
          <a:bodyPr>
            <a:normAutofit fontScale="90000"/>
          </a:bodyPr>
          <a:lstStyle/>
          <a:p>
            <a:pPr algn="just"/>
            <a:r>
              <a:rPr lang="ru-RU" sz="2200" b="1" dirty="0" smtClean="0">
                <a:solidFill>
                  <a:srgbClr val="C00000"/>
                </a:solidFill>
              </a:rPr>
              <a:t>6. Родился в 1728 г. В 18 лет покинул дом и устроился юнгой на судно для перевозки угля. В этот период всерьёз занялся самообразованием, покупал книги, тратя на них почти всё своё жалованье. В 1755 г. его взяли матросом на военный корабль, где он проявил себя как талантливый картограф. В 1768 г. сорокалетнего матроса произвели в офицеры, и в том же году ему доверили руководить экспедицией в Южное полушарие. Исследовал восточное побережье Австралии и заявил права Англии на эту территорию. Кроме того, был открыт Большой Барьерный </a:t>
            </a:r>
            <a:r>
              <a:rPr lang="ru-RU" sz="2200" b="1" dirty="0" err="1" smtClean="0">
                <a:solidFill>
                  <a:srgbClr val="C00000"/>
                </a:solidFill>
              </a:rPr>
              <a:t>риф.Отправился</a:t>
            </a:r>
            <a:r>
              <a:rPr lang="ru-RU" sz="2200" b="1" dirty="0" smtClean="0">
                <a:solidFill>
                  <a:srgbClr val="C00000"/>
                </a:solidFill>
              </a:rPr>
              <a:t> в три кругосветных плавания. Согласно шуточной песне В.Высоцкого, был съеден аборигенами.</a:t>
            </a:r>
            <a:endParaRPr lang="ru-RU" sz="2200" b="1" dirty="0">
              <a:solidFill>
                <a:srgbClr val="C00000"/>
              </a:solidFill>
            </a:endParaRPr>
          </a:p>
        </p:txBody>
      </p:sp>
      <p:sp>
        <p:nvSpPr>
          <p:cNvPr id="4" name="Объект 2"/>
          <p:cNvSpPr>
            <a:spLocks noGrp="1"/>
          </p:cNvSpPr>
          <p:nvPr>
            <p:ph idx="1"/>
          </p:nvPr>
        </p:nvSpPr>
        <p:spPr>
          <a:xfrm>
            <a:off x="6633592" y="5850423"/>
            <a:ext cx="2937758" cy="550416"/>
          </a:xfrm>
        </p:spPr>
        <p:txBody>
          <a:bodyPr>
            <a:normAutofit/>
          </a:bodyPr>
          <a:lstStyle/>
          <a:p>
            <a:pPr marL="0" indent="0">
              <a:buNone/>
            </a:pPr>
            <a:r>
              <a:rPr lang="ru-RU" sz="2400" b="1" dirty="0" err="1" smtClean="0">
                <a:solidFill>
                  <a:srgbClr val="FFFF00"/>
                </a:solidFill>
              </a:rPr>
              <a:t>ОТВЕТ:Джеймс</a:t>
            </a:r>
            <a:r>
              <a:rPr lang="ru-RU" sz="2400" b="1" dirty="0" smtClean="0">
                <a:solidFill>
                  <a:srgbClr val="FFFF00"/>
                </a:solidFill>
              </a:rPr>
              <a:t> Кук</a:t>
            </a:r>
          </a:p>
          <a:p>
            <a:pPr marL="0" indent="0">
              <a:buNone/>
            </a:pPr>
            <a:endParaRPr lang="ru-RU" sz="2400" dirty="0"/>
          </a:p>
        </p:txBody>
      </p:sp>
      <p:sp>
        <p:nvSpPr>
          <p:cNvPr id="5" name="Управляющая кнопка: назад 4">
            <a:hlinkClick r:id="rId3" action="ppaction://hlinksldjump" highlightClick="1"/>
          </p:cNvPr>
          <p:cNvSpPr/>
          <p:nvPr/>
        </p:nvSpPr>
        <p:spPr>
          <a:xfrm>
            <a:off x="11222177" y="5890155"/>
            <a:ext cx="824865" cy="777669"/>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464819" y="3548311"/>
            <a:ext cx="1727181"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9" name="Прямоугольник 8"/>
          <p:cNvSpPr/>
          <p:nvPr/>
        </p:nvSpPr>
        <p:spPr>
          <a:xfrm>
            <a:off x="160709" y="2721834"/>
            <a:ext cx="5052473" cy="369332"/>
          </a:xfrm>
          <a:prstGeom prst="rect">
            <a:avLst/>
          </a:prstGeom>
        </p:spPr>
        <p:txBody>
          <a:bodyPr wrap="none">
            <a:spAutoFit/>
          </a:bodyPr>
          <a:lstStyle/>
          <a:p>
            <a:pPr lvl="0" algn="just" defTabSz="914400" fontAlgn="base">
              <a:spcBef>
                <a:spcPct val="0"/>
              </a:spcBef>
              <a:spcAft>
                <a:spcPct val="0"/>
              </a:spcAft>
            </a:pPr>
            <a:r>
              <a:rPr lang="ru-RU" b="1" dirty="0" smtClean="0">
                <a:solidFill>
                  <a:srgbClr val="FFFF00"/>
                </a:solidFill>
                <a:latin typeface="Arial" pitchFamily="34" charset="0"/>
                <a:ea typeface="Times New Roman" pitchFamily="18" charset="0"/>
                <a:cs typeface="Arial" pitchFamily="34" charset="0"/>
              </a:rPr>
              <a:t>ВОПРОС: Назовите имя путешественника.</a:t>
            </a:r>
            <a:endParaRPr lang="ru-RU" sz="2400" b="1" dirty="0" smtClean="0">
              <a:solidFill>
                <a:srgbClr val="FFFF00"/>
              </a:solidFill>
              <a:latin typeface="Arial" pitchFamily="34" charset="0"/>
              <a:cs typeface="Arial" pitchFamily="34" charset="0"/>
            </a:endParaRPr>
          </a:p>
        </p:txBody>
      </p:sp>
      <p:pic>
        <p:nvPicPr>
          <p:cNvPr id="29698" name="Picture 2" descr="D:\ДОКУМЕНТЫ\Desktop\кук.jpg"/>
          <p:cNvPicPr>
            <a:picLocks noChangeAspect="1" noChangeArrowheads="1"/>
          </p:cNvPicPr>
          <p:nvPr/>
        </p:nvPicPr>
        <p:blipFill>
          <a:blip r:embed="rId4"/>
          <a:srcRect/>
          <a:stretch>
            <a:fillRect/>
          </a:stretch>
        </p:blipFill>
        <p:spPr bwMode="auto">
          <a:xfrm>
            <a:off x="237507" y="3451497"/>
            <a:ext cx="4938184" cy="3004062"/>
          </a:xfrm>
          <a:prstGeom prst="rect">
            <a:avLst/>
          </a:prstGeom>
          <a:ln>
            <a:noFill/>
          </a:ln>
          <a:effectLst>
            <a:softEdge rad="112500"/>
          </a:effectLst>
        </p:spPr>
      </p:pic>
      <p:pic>
        <p:nvPicPr>
          <p:cNvPr id="29699" name="Picture 3" descr="D:\ДОКУМЕНТЫ\Desktop\scale_1200.jpg"/>
          <p:cNvPicPr>
            <a:picLocks noChangeAspect="1" noChangeArrowheads="1"/>
          </p:cNvPicPr>
          <p:nvPr/>
        </p:nvPicPr>
        <p:blipFill>
          <a:blip r:embed="rId5"/>
          <a:srcRect/>
          <a:stretch>
            <a:fillRect/>
          </a:stretch>
        </p:blipFill>
        <p:spPr bwMode="auto">
          <a:xfrm>
            <a:off x="5040994" y="2502614"/>
            <a:ext cx="5551775" cy="3206082"/>
          </a:xfrm>
          <a:prstGeom prst="rect">
            <a:avLst/>
          </a:prstGeom>
          <a:ln>
            <a:noFill/>
          </a:ln>
          <a:effectLst>
            <a:softEdge rad="112500"/>
          </a:effectLst>
        </p:spPr>
      </p:pic>
    </p:spTree>
    <p:extLst>
      <p:ext uri="{BB962C8B-B14F-4D97-AF65-F5344CB8AC3E}">
        <p14:creationId xmlns:p14="http://schemas.microsoft.com/office/powerpoint/2010/main" xmlns="" val="96192374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698"/>
                                        </p:tgtEl>
                                        <p:attrNameLst>
                                          <p:attrName>style.visibility</p:attrName>
                                        </p:attrNameLst>
                                      </p:cBhvr>
                                      <p:to>
                                        <p:strVal val="visible"/>
                                      </p:to>
                                    </p:set>
                                    <p:animEffect transition="in" filter="fade">
                                      <p:cBhvr>
                                        <p:cTn id="10" dur="2000"/>
                                        <p:tgtEl>
                                          <p:spTgt spid="29698"/>
                                        </p:tgtEl>
                                      </p:cBhvr>
                                    </p:animEffect>
                                  </p:childTnLst>
                                </p:cTn>
                              </p:par>
                              <p:par>
                                <p:cTn id="11" presetID="10" presetClass="entr" presetSubtype="0" fill="hold" nodeType="withEffect">
                                  <p:stCondLst>
                                    <p:cond delay="0"/>
                                  </p:stCondLst>
                                  <p:childTnLst>
                                    <p:set>
                                      <p:cBhvr>
                                        <p:cTn id="12" dur="1" fill="hold">
                                          <p:stCondLst>
                                            <p:cond delay="0"/>
                                          </p:stCondLst>
                                        </p:cTn>
                                        <p:tgtEl>
                                          <p:spTgt spid="29699"/>
                                        </p:tgtEl>
                                        <p:attrNameLst>
                                          <p:attrName>style.visibility</p:attrName>
                                        </p:attrNameLst>
                                      </p:cBhvr>
                                      <p:to>
                                        <p:strVal val="visible"/>
                                      </p:to>
                                    </p:set>
                                    <p:animEffect transition="in" filter="fade">
                                      <p:cBhvr>
                                        <p:cTn id="13" dur="2000"/>
                                        <p:tgtEl>
                                          <p:spTgt spid="29699"/>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166254" y="92574"/>
            <a:ext cx="11863449" cy="1400530"/>
          </a:xfrm>
        </p:spPr>
        <p:txBody>
          <a:bodyPr>
            <a:noAutofit/>
          </a:bodyPr>
          <a:lstStyle/>
          <a:p>
            <a:pPr algn="just"/>
            <a:r>
              <a:rPr lang="ru-RU" sz="2400" b="1" dirty="0" smtClean="0">
                <a:solidFill>
                  <a:srgbClr val="C00000"/>
                </a:solidFill>
              </a:rPr>
              <a:t>7. А.П. Бородин своей основной профессией считал химию, но, как композитор, он оставил в истории культуры больший след. Бородин-композитор имел привычку писать ноты своих музыкальных произведений карандашом. Но карандашные записи недолговечны. Чтобы сохранить их, Бородин-химик покрывал рукопись......</a:t>
            </a:r>
            <a:endParaRPr lang="ru-RU" sz="2400" b="1" dirty="0">
              <a:solidFill>
                <a:srgbClr val="C00000"/>
              </a:solidFill>
            </a:endParaRPr>
          </a:p>
        </p:txBody>
      </p:sp>
      <p:sp>
        <p:nvSpPr>
          <p:cNvPr id="4" name="Объект 2"/>
          <p:cNvSpPr>
            <a:spLocks noGrp="1"/>
          </p:cNvSpPr>
          <p:nvPr>
            <p:ph idx="1"/>
          </p:nvPr>
        </p:nvSpPr>
        <p:spPr>
          <a:xfrm>
            <a:off x="5956721" y="5256594"/>
            <a:ext cx="4315275" cy="823568"/>
          </a:xfrm>
        </p:spPr>
        <p:txBody>
          <a:bodyPr>
            <a:noAutofit/>
          </a:bodyPr>
          <a:lstStyle/>
          <a:p>
            <a:pPr algn="ctr">
              <a:buNone/>
            </a:pPr>
            <a:r>
              <a:rPr lang="ru-RU" sz="2400" b="1" dirty="0" smtClean="0">
                <a:solidFill>
                  <a:srgbClr val="FFFF00"/>
                </a:solidFill>
              </a:rPr>
              <a:t>ОТВЕТ: раствором желатина или яичным белком.</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72156" y="3085174"/>
            <a:ext cx="1644054"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9" name="Прямоугольник 8"/>
          <p:cNvSpPr/>
          <p:nvPr/>
        </p:nvSpPr>
        <p:spPr>
          <a:xfrm>
            <a:off x="1448754" y="1664947"/>
            <a:ext cx="3586347" cy="707886"/>
          </a:xfrm>
          <a:prstGeom prst="rect">
            <a:avLst/>
          </a:prstGeom>
        </p:spPr>
        <p:txBody>
          <a:bodyPr wrap="square">
            <a:spAutoFit/>
          </a:bodyPr>
          <a:lstStyle/>
          <a:p>
            <a:pPr lvl="0" algn="just" defTabSz="914400" fontAlgn="base">
              <a:spcBef>
                <a:spcPct val="0"/>
              </a:spcBef>
              <a:spcAft>
                <a:spcPct val="0"/>
              </a:spcAft>
            </a:pPr>
            <a:r>
              <a:rPr lang="ru-RU" sz="2000" b="1" dirty="0" smtClean="0">
                <a:solidFill>
                  <a:srgbClr val="FFFF00"/>
                </a:solidFill>
                <a:latin typeface="Arial" pitchFamily="34" charset="0"/>
                <a:ea typeface="Times New Roman" pitchFamily="18" charset="0"/>
                <a:cs typeface="Arial" pitchFamily="34" charset="0"/>
              </a:rPr>
              <a:t>ВОПРОС: Чем покрывал рукописи А.П.Бородин?</a:t>
            </a:r>
            <a:endParaRPr lang="ru-RU" sz="2000" b="1" dirty="0" smtClean="0">
              <a:solidFill>
                <a:srgbClr val="FFFF00"/>
              </a:solidFill>
              <a:latin typeface="Arial" pitchFamily="34" charset="0"/>
              <a:cs typeface="Arial" pitchFamily="34" charset="0"/>
            </a:endParaRPr>
          </a:p>
        </p:txBody>
      </p:sp>
      <p:pic>
        <p:nvPicPr>
          <p:cNvPr id="28675" name="Picture 3" descr="D:\ДОКУМЕНТЫ\Desktop\1389402.jpg"/>
          <p:cNvPicPr>
            <a:picLocks noChangeAspect="1" noChangeArrowheads="1"/>
          </p:cNvPicPr>
          <p:nvPr/>
        </p:nvPicPr>
        <p:blipFill>
          <a:blip r:embed="rId4"/>
          <a:srcRect/>
          <a:stretch>
            <a:fillRect/>
          </a:stretch>
        </p:blipFill>
        <p:spPr bwMode="auto">
          <a:xfrm>
            <a:off x="5510080" y="1834285"/>
            <a:ext cx="4738326" cy="3117725"/>
          </a:xfrm>
          <a:prstGeom prst="rect">
            <a:avLst/>
          </a:prstGeom>
          <a:ln>
            <a:noFill/>
          </a:ln>
          <a:effectLst>
            <a:softEdge rad="112500"/>
          </a:effectLst>
        </p:spPr>
      </p:pic>
      <p:pic>
        <p:nvPicPr>
          <p:cNvPr id="28676" name="Picture 4" descr="D:\ДОКУМЕНТЫ\Desktop\img0.jpg"/>
          <p:cNvPicPr>
            <a:picLocks noChangeAspect="1" noChangeArrowheads="1"/>
          </p:cNvPicPr>
          <p:nvPr/>
        </p:nvPicPr>
        <p:blipFill>
          <a:blip r:embed="rId5"/>
          <a:srcRect/>
          <a:stretch>
            <a:fillRect/>
          </a:stretch>
        </p:blipFill>
        <p:spPr bwMode="auto">
          <a:xfrm>
            <a:off x="233548" y="2434440"/>
            <a:ext cx="5644734" cy="4233551"/>
          </a:xfrm>
          <a:prstGeom prst="rect">
            <a:avLst/>
          </a:prstGeom>
          <a:ln>
            <a:noFill/>
          </a:ln>
          <a:effectLst>
            <a:softEdge rad="112500"/>
          </a:effectLst>
        </p:spPr>
      </p:pic>
    </p:spTree>
    <p:extLst>
      <p:ext uri="{BB962C8B-B14F-4D97-AF65-F5344CB8AC3E}">
        <p14:creationId xmlns:p14="http://schemas.microsoft.com/office/powerpoint/2010/main" xmlns="" val="96192374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675"/>
                                        </p:tgtEl>
                                        <p:attrNameLst>
                                          <p:attrName>style.visibility</p:attrName>
                                        </p:attrNameLst>
                                      </p:cBhvr>
                                      <p:to>
                                        <p:strVal val="visible"/>
                                      </p:to>
                                    </p:set>
                                    <p:animEffect transition="in" filter="fade">
                                      <p:cBhvr>
                                        <p:cTn id="10" dur="2000"/>
                                        <p:tgtEl>
                                          <p:spTgt spid="28675"/>
                                        </p:tgtEl>
                                      </p:cBhvr>
                                    </p:animEffect>
                                  </p:childTnLst>
                                </p:cTn>
                              </p:par>
                              <p:par>
                                <p:cTn id="11" presetID="10" presetClass="entr" presetSubtype="0" fill="hold" nodeType="withEffect">
                                  <p:stCondLst>
                                    <p:cond delay="0"/>
                                  </p:stCondLst>
                                  <p:childTnLst>
                                    <p:set>
                                      <p:cBhvr>
                                        <p:cTn id="12" dur="1" fill="hold">
                                          <p:stCondLst>
                                            <p:cond delay="0"/>
                                          </p:stCondLst>
                                        </p:cTn>
                                        <p:tgtEl>
                                          <p:spTgt spid="28676"/>
                                        </p:tgtEl>
                                        <p:attrNameLst>
                                          <p:attrName>style.visibility</p:attrName>
                                        </p:attrNameLst>
                                      </p:cBhvr>
                                      <p:to>
                                        <p:strVal val="visible"/>
                                      </p:to>
                                    </p:set>
                                    <p:animEffect transition="in" filter="fade">
                                      <p:cBhvr>
                                        <p:cTn id="13" dur="2000"/>
                                        <p:tgtEl>
                                          <p:spTgt spid="28676"/>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618188" y="0"/>
            <a:ext cx="10074196" cy="2655585"/>
          </a:xfrm>
        </p:spPr>
        <p:txBody>
          <a:bodyPr>
            <a:normAutofit fontScale="90000"/>
          </a:bodyPr>
          <a:lstStyle/>
          <a:p>
            <a:pPr algn="l"/>
            <a:r>
              <a:rPr lang="ru-RU" b="1" dirty="0" smtClean="0">
                <a:solidFill>
                  <a:srgbClr val="C00000"/>
                </a:solidFill>
              </a:rPr>
              <a:t>	1.ВОПРОС ЗАДАЕТ ХРИСТОФОР КОЛУМБ: «Какие из известных островов были названы мною «Собачьими» и почему»?</a:t>
            </a:r>
            <a:endParaRPr lang="ru-RU" b="1" dirty="0">
              <a:solidFill>
                <a:srgbClr val="C00000"/>
              </a:solidFill>
            </a:endParaRPr>
          </a:p>
        </p:txBody>
      </p:sp>
      <p:sp>
        <p:nvSpPr>
          <p:cNvPr id="4" name="Объект 2"/>
          <p:cNvSpPr>
            <a:spLocks noGrp="1"/>
          </p:cNvSpPr>
          <p:nvPr>
            <p:ph idx="1"/>
          </p:nvPr>
        </p:nvSpPr>
        <p:spPr>
          <a:xfrm>
            <a:off x="0" y="2647191"/>
            <a:ext cx="5062802" cy="1024056"/>
          </a:xfrm>
        </p:spPr>
        <p:txBody>
          <a:bodyPr>
            <a:normAutofit/>
          </a:bodyPr>
          <a:lstStyle/>
          <a:p>
            <a:pPr marL="0" indent="0">
              <a:buNone/>
            </a:pPr>
            <a:r>
              <a:rPr lang="ru-RU" b="1" dirty="0" smtClean="0">
                <a:solidFill>
                  <a:srgbClr val="FFFF00"/>
                </a:solidFill>
              </a:rPr>
              <a:t>Ответ: Канарские острова!</a:t>
            </a:r>
          </a:p>
          <a:p>
            <a:pPr marL="0" indent="0">
              <a:buNone/>
            </a:pPr>
            <a:endParaRPr lang="ru-RU" sz="2400" dirty="0"/>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933316"/>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3" name="AutoShape 4" descr="Картинки по запросу океан"/>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C:\Documents and Settings\Елена\Рабочий стол\shutterstock_104832167_k.jpg"/>
          <p:cNvPicPr>
            <a:picLocks noChangeAspect="1" noChangeArrowheads="1"/>
          </p:cNvPicPr>
          <p:nvPr/>
        </p:nvPicPr>
        <p:blipFill>
          <a:blip r:embed="rId4" cstate="print"/>
          <a:srcRect/>
          <a:stretch>
            <a:fillRect/>
          </a:stretch>
        </p:blipFill>
        <p:spPr bwMode="auto">
          <a:xfrm>
            <a:off x="4897954" y="2612862"/>
            <a:ext cx="4012443" cy="4012443"/>
          </a:xfrm>
          <a:prstGeom prst="rect">
            <a:avLst/>
          </a:prstGeom>
          <a:ln>
            <a:noFill/>
          </a:ln>
          <a:effectLst>
            <a:softEdge rad="112500"/>
          </a:effectLst>
        </p:spPr>
      </p:pic>
      <p:pic>
        <p:nvPicPr>
          <p:cNvPr id="18433" name="Picture 1" descr="C:\Documents and Settings\Елена\Рабочий стол\ls5nzrse57849.jpg"/>
          <p:cNvPicPr>
            <a:picLocks noChangeAspect="1" noChangeArrowheads="1"/>
          </p:cNvPicPr>
          <p:nvPr/>
        </p:nvPicPr>
        <p:blipFill>
          <a:blip r:embed="rId5"/>
          <a:srcRect/>
          <a:stretch>
            <a:fillRect/>
          </a:stretch>
        </p:blipFill>
        <p:spPr bwMode="auto">
          <a:xfrm>
            <a:off x="215264" y="3616257"/>
            <a:ext cx="4570096" cy="3024573"/>
          </a:xfrm>
          <a:prstGeom prst="rect">
            <a:avLst/>
          </a:prstGeom>
          <a:ln>
            <a:noFill/>
          </a:ln>
          <a:effectLst>
            <a:softEdge rad="112500"/>
          </a:effectLst>
        </p:spPr>
      </p:pic>
    </p:spTree>
    <p:extLst>
      <p:ext uri="{BB962C8B-B14F-4D97-AF65-F5344CB8AC3E}">
        <p14:creationId xmlns:p14="http://schemas.microsoft.com/office/powerpoint/2010/main" xmlns="" val="3629032645"/>
      </p:ext>
    </p:extLst>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18433"/>
                                        </p:tgtEl>
                                        <p:attrNameLst>
                                          <p:attrName>style.visibility</p:attrName>
                                        </p:attrNameLst>
                                      </p:cBhvr>
                                      <p:to>
                                        <p:strVal val="visible"/>
                                      </p:to>
                                    </p:set>
                                    <p:animEffect transition="in" filter="fade">
                                      <p:cBhvr>
                                        <p:cTn id="13" dur="500"/>
                                        <p:tgtEl>
                                          <p:spTgt spid="18433"/>
                                        </p:tgtEl>
                                      </p:cBhvr>
                                    </p:animEffect>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234858"/>
            <a:ext cx="12192000" cy="1715862"/>
          </a:xfrm>
        </p:spPr>
        <p:txBody>
          <a:bodyPr>
            <a:noAutofit/>
          </a:bodyPr>
          <a:lstStyle/>
          <a:p>
            <a:r>
              <a:rPr lang="ru-RU" sz="2800" b="1" dirty="0" smtClean="0">
                <a:solidFill>
                  <a:srgbClr val="C00000"/>
                </a:solidFill>
              </a:rPr>
              <a:t>2.ВОПРОС ЗАДАЕТ БАРТОЛОМЕУ ДИАШ (МОРЕПЛАВАТЕЛЬ  ПОРТУГАЛИЯ)</a:t>
            </a:r>
            <a:br>
              <a:rPr lang="ru-RU" sz="2800" b="1" dirty="0" smtClean="0">
                <a:solidFill>
                  <a:srgbClr val="C00000"/>
                </a:solidFill>
              </a:rPr>
            </a:br>
            <a:r>
              <a:rPr lang="ru-RU" sz="2800" b="1" dirty="0" smtClean="0">
                <a:solidFill>
                  <a:srgbClr val="C00000"/>
                </a:solidFill>
              </a:rPr>
              <a:t>«В 1487 – 1488 годах руководимое мною судно, обогнув африканское побережье, вышло в Индийский океан. Устье какой реки мы обследовали и какой мыс мною был открыт?»</a:t>
            </a:r>
            <a:endParaRPr lang="ru-RU" sz="2800" b="1" dirty="0">
              <a:solidFill>
                <a:srgbClr val="C000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085174"/>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pic>
        <p:nvPicPr>
          <p:cNvPr id="10" name="Picture 2" descr="C:\Documents and Settings\Елена\Рабочий стол\images.jpg"/>
          <p:cNvPicPr>
            <a:picLocks noChangeAspect="1" noChangeArrowheads="1"/>
          </p:cNvPicPr>
          <p:nvPr/>
        </p:nvPicPr>
        <p:blipFill>
          <a:blip r:embed="rId4"/>
          <a:srcRect/>
          <a:stretch>
            <a:fillRect/>
          </a:stretch>
        </p:blipFill>
        <p:spPr bwMode="auto">
          <a:xfrm>
            <a:off x="5013961" y="1966790"/>
            <a:ext cx="3977640" cy="2979390"/>
          </a:xfrm>
          <a:prstGeom prst="rect">
            <a:avLst/>
          </a:prstGeom>
          <a:ln>
            <a:noFill/>
          </a:ln>
          <a:effectLst>
            <a:softEdge rad="112500"/>
          </a:effectLst>
        </p:spPr>
      </p:pic>
      <p:pic>
        <p:nvPicPr>
          <p:cNvPr id="1028" name="Picture 4" descr="C:\Documents and Settings\Елена\Рабочий стол\скачанные файлы (2).jpg"/>
          <p:cNvPicPr>
            <a:picLocks noChangeAspect="1" noChangeArrowheads="1"/>
          </p:cNvPicPr>
          <p:nvPr/>
        </p:nvPicPr>
        <p:blipFill>
          <a:blip r:embed="rId5"/>
          <a:srcRect/>
          <a:stretch>
            <a:fillRect/>
          </a:stretch>
        </p:blipFill>
        <p:spPr bwMode="auto">
          <a:xfrm>
            <a:off x="1115321" y="4100513"/>
            <a:ext cx="5917940" cy="2528887"/>
          </a:xfrm>
          <a:prstGeom prst="rect">
            <a:avLst/>
          </a:prstGeom>
          <a:ln>
            <a:noFill/>
          </a:ln>
          <a:effectLst>
            <a:softEdge rad="112500"/>
          </a:effectLst>
        </p:spPr>
      </p:pic>
      <p:sp>
        <p:nvSpPr>
          <p:cNvPr id="18" name="Прямоугольник 17"/>
          <p:cNvSpPr/>
          <p:nvPr/>
        </p:nvSpPr>
        <p:spPr>
          <a:xfrm>
            <a:off x="335280" y="2619494"/>
            <a:ext cx="4922520" cy="954107"/>
          </a:xfrm>
          <a:prstGeom prst="rect">
            <a:avLst/>
          </a:prstGeom>
        </p:spPr>
        <p:txBody>
          <a:bodyPr wrap="square">
            <a:spAutoFit/>
          </a:bodyPr>
          <a:lstStyle/>
          <a:p>
            <a:pPr lvl="0" algn="ctr" defTabSz="914400" fontAlgn="base">
              <a:spcBef>
                <a:spcPct val="0"/>
              </a:spcBef>
              <a:spcAft>
                <a:spcPct val="0"/>
              </a:spcAft>
            </a:pPr>
            <a:r>
              <a:rPr lang="ru-RU" sz="2800" b="1" dirty="0" smtClean="0">
                <a:solidFill>
                  <a:srgbClr val="FFFF00"/>
                </a:solidFill>
                <a:latin typeface="Calibri" pitchFamily="34" charset="0"/>
                <a:ea typeface="Times New Roman" pitchFamily="18" charset="0"/>
                <a:cs typeface="Times New Roman" pitchFamily="18" charset="0"/>
              </a:rPr>
              <a:t>Ответ: Река Конго,</a:t>
            </a:r>
          </a:p>
          <a:p>
            <a:pPr lvl="0" algn="ctr" defTabSz="914400" fontAlgn="base">
              <a:spcBef>
                <a:spcPct val="0"/>
              </a:spcBef>
              <a:spcAft>
                <a:spcPct val="0"/>
              </a:spcAft>
            </a:pPr>
            <a:r>
              <a:rPr lang="ru-RU" sz="2800" b="1" dirty="0" smtClean="0">
                <a:solidFill>
                  <a:srgbClr val="FFFF00"/>
                </a:solidFill>
                <a:latin typeface="Calibri" pitchFamily="34" charset="0"/>
                <a:ea typeface="Times New Roman" pitchFamily="18" charset="0"/>
                <a:cs typeface="Times New Roman" pitchFamily="18" charset="0"/>
              </a:rPr>
              <a:t>мыс Доброй Надежды</a:t>
            </a:r>
            <a:endParaRPr lang="ru-RU" sz="2800" dirty="0" smtClean="0">
              <a:solidFill>
                <a:srgbClr val="FFFF00"/>
              </a:solidFill>
              <a:latin typeface="Arial" pitchFamily="34" charset="0"/>
            </a:endParaRPr>
          </a:p>
        </p:txBody>
      </p:sp>
    </p:spTree>
    <p:extLst>
      <p:ext uri="{BB962C8B-B14F-4D97-AF65-F5344CB8AC3E}">
        <p14:creationId xmlns:p14="http://schemas.microsoft.com/office/powerpoint/2010/main" xmlns="" val="927499397"/>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nextCondLst>
                <p:cond evt="onClick" delay="0">
                  <p:tgtEl>
                    <p:spTgt spid="6"/>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p:txBody>
          <a:bodyPr/>
          <a:lstStyle/>
          <a:p>
            <a:r>
              <a:rPr lang="ru-RU" dirty="0" smtClean="0"/>
              <a:t>ПРАВИЛА ИГРЫ</a:t>
            </a:r>
            <a:endParaRPr lang="ru-RU" dirty="0"/>
          </a:p>
        </p:txBody>
      </p:sp>
      <p:sp>
        <p:nvSpPr>
          <p:cNvPr id="3" name="Объект 2"/>
          <p:cNvSpPr>
            <a:spLocks noGrp="1"/>
          </p:cNvSpPr>
          <p:nvPr>
            <p:ph idx="1"/>
          </p:nvPr>
        </p:nvSpPr>
        <p:spPr>
          <a:xfrm>
            <a:off x="712518" y="1686296"/>
            <a:ext cx="10569039" cy="4439873"/>
          </a:xfrm>
        </p:spPr>
        <p:txBody>
          <a:bodyPr>
            <a:noAutofit/>
          </a:bodyPr>
          <a:lstStyle/>
          <a:p>
            <a:r>
              <a:rPr lang="ru-RU" sz="2800" b="1" dirty="0" smtClean="0">
                <a:solidFill>
                  <a:srgbClr val="FFFF00"/>
                </a:solidFill>
              </a:rPr>
              <a:t>Стоимость вопросов  идет  в баллах.</a:t>
            </a:r>
            <a:br>
              <a:rPr lang="ru-RU" sz="2800" b="1" dirty="0" smtClean="0">
                <a:solidFill>
                  <a:srgbClr val="FFFF00"/>
                </a:solidFill>
              </a:rPr>
            </a:br>
            <a:r>
              <a:rPr lang="ru-RU" sz="2800" b="1" dirty="0" smtClean="0">
                <a:solidFill>
                  <a:srgbClr val="FFFF00"/>
                </a:solidFill>
              </a:rPr>
              <a:t>Соответственно, 10, 20, 30, 40, 50, 60, или 70 баллов за вопрос.</a:t>
            </a:r>
          </a:p>
          <a:p>
            <a:r>
              <a:rPr lang="ru-RU" sz="2800" b="1" dirty="0">
                <a:solidFill>
                  <a:srgbClr val="FFFF00"/>
                </a:solidFill>
              </a:rPr>
              <a:t>Максимально возможное количество баллов </a:t>
            </a:r>
            <a:r>
              <a:rPr lang="ru-RU" sz="2800" b="1" dirty="0" smtClean="0">
                <a:solidFill>
                  <a:srgbClr val="FFFF00"/>
                </a:solidFill>
              </a:rPr>
              <a:t>–1400 баллов</a:t>
            </a:r>
          </a:p>
          <a:p>
            <a:r>
              <a:rPr lang="ru-RU" sz="2800" b="1" dirty="0" smtClean="0">
                <a:solidFill>
                  <a:srgbClr val="FFFF00"/>
                </a:solidFill>
              </a:rPr>
              <a:t>Предлагается 5 тем по 7 вопросов в каждой.</a:t>
            </a:r>
          </a:p>
          <a:p>
            <a:r>
              <a:rPr lang="ru-RU" sz="2800" b="1" dirty="0" smtClean="0">
                <a:solidFill>
                  <a:srgbClr val="FFFF00"/>
                </a:solidFill>
              </a:rPr>
              <a:t>Первый тур состоит из вопросов первых трех категорий.</a:t>
            </a:r>
          </a:p>
          <a:p>
            <a:r>
              <a:rPr lang="ru-RU" sz="2800" b="1" dirty="0" smtClean="0">
                <a:solidFill>
                  <a:srgbClr val="FFFF00"/>
                </a:solidFill>
              </a:rPr>
              <a:t>Второй тур представлен вопросами из 4 и 5 категорий.</a:t>
            </a:r>
          </a:p>
        </p:txBody>
      </p:sp>
    </p:spTree>
    <p:extLst>
      <p:ext uri="{BB962C8B-B14F-4D97-AF65-F5344CB8AC3E}">
        <p14:creationId xmlns:p14="http://schemas.microsoft.com/office/powerpoint/2010/main" xmlns="" val="17686381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27214" y="0"/>
            <a:ext cx="12219214" cy="6858000"/>
          </a:xfrm>
          <a:prstGeom prst="rect">
            <a:avLst/>
          </a:prstGeom>
          <a:noFill/>
        </p:spPr>
      </p:pic>
      <p:sp>
        <p:nvSpPr>
          <p:cNvPr id="2" name="Заголовок 1"/>
          <p:cNvSpPr>
            <a:spLocks noGrp="1"/>
          </p:cNvSpPr>
          <p:nvPr>
            <p:ph type="title"/>
          </p:nvPr>
        </p:nvSpPr>
        <p:spPr>
          <a:xfrm>
            <a:off x="0" y="-152400"/>
            <a:ext cx="12192000" cy="2301240"/>
          </a:xfrm>
        </p:spPr>
        <p:txBody>
          <a:bodyPr>
            <a:noAutofit/>
          </a:bodyPr>
          <a:lstStyle/>
          <a:p>
            <a:r>
              <a:rPr lang="ru-RU" sz="2800" b="1" dirty="0" smtClean="0">
                <a:solidFill>
                  <a:srgbClr val="C00000"/>
                </a:solidFill>
              </a:rPr>
              <a:t>3.ВОПРОС ЗАДАЕТ ВАСКО да ГАМА (МОРЕПЛАВАТЕЛЬ  ПОРТУГАЛИЯ)</a:t>
            </a:r>
            <a:r>
              <a:rPr lang="ru-RU" sz="2800" dirty="0" smtClean="0">
                <a:solidFill>
                  <a:srgbClr val="C00000"/>
                </a:solidFill>
              </a:rPr>
              <a:t/>
            </a:r>
            <a:br>
              <a:rPr lang="ru-RU" sz="2800" dirty="0" smtClean="0">
                <a:solidFill>
                  <a:srgbClr val="C00000"/>
                </a:solidFill>
              </a:rPr>
            </a:br>
            <a:r>
              <a:rPr lang="ru-RU" sz="2800" b="1" dirty="0" smtClean="0">
                <a:solidFill>
                  <a:srgbClr val="C00000"/>
                </a:solidFill>
              </a:rPr>
              <a:t>«В 1497 году из столицы Португалии отправилась экспедиция под моим предводительством. Мы продолжили путь </a:t>
            </a:r>
            <a:r>
              <a:rPr lang="ru-RU" sz="2800" b="1" dirty="0" err="1" smtClean="0">
                <a:solidFill>
                  <a:srgbClr val="C00000"/>
                </a:solidFill>
              </a:rPr>
              <a:t>Бартоломео</a:t>
            </a:r>
            <a:r>
              <a:rPr lang="ru-RU" sz="2800" b="1" dirty="0" smtClean="0">
                <a:solidFill>
                  <a:srgbClr val="C00000"/>
                </a:solidFill>
              </a:rPr>
              <a:t> </a:t>
            </a:r>
            <a:r>
              <a:rPr lang="ru-RU" sz="2800" b="1" dirty="0" err="1" smtClean="0">
                <a:solidFill>
                  <a:srgbClr val="C00000"/>
                </a:solidFill>
              </a:rPr>
              <a:t>Диаша</a:t>
            </a:r>
            <a:r>
              <a:rPr lang="ru-RU" sz="2800" b="1" dirty="0" smtClean="0">
                <a:solidFill>
                  <a:srgbClr val="C00000"/>
                </a:solidFill>
              </a:rPr>
              <a:t> вокруг черного материка и достигли цели. Какова была цель экспедиции?» </a:t>
            </a:r>
            <a:endParaRPr lang="ru-RU" sz="2800" dirty="0">
              <a:solidFill>
                <a:srgbClr val="C00000"/>
              </a:solidFill>
            </a:endParaRPr>
          </a:p>
        </p:txBody>
      </p:sp>
      <p:sp>
        <p:nvSpPr>
          <p:cNvPr id="4" name="Объект 2"/>
          <p:cNvSpPr>
            <a:spLocks noGrp="1"/>
          </p:cNvSpPr>
          <p:nvPr>
            <p:ph idx="1"/>
          </p:nvPr>
        </p:nvSpPr>
        <p:spPr>
          <a:xfrm>
            <a:off x="401780" y="2027519"/>
            <a:ext cx="8946541" cy="532801"/>
          </a:xfrm>
        </p:spPr>
        <p:txBody>
          <a:bodyPr>
            <a:normAutofit/>
          </a:bodyPr>
          <a:lstStyle/>
          <a:p>
            <a:pPr marL="0" indent="0">
              <a:buNone/>
            </a:pPr>
            <a:r>
              <a:rPr lang="ru-RU" sz="2800" b="1" dirty="0" smtClean="0">
                <a:solidFill>
                  <a:srgbClr val="FFFF00"/>
                </a:solidFill>
              </a:rPr>
              <a:t>Ответ: Был открыт путь в Индию, вокруг Африки.</a:t>
            </a:r>
            <a:endParaRPr lang="ru-RU" sz="28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416481"/>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pic>
        <p:nvPicPr>
          <p:cNvPr id="17409" name="Picture 1" descr="C:\Documents and Settings\Елена\Рабочий стол\Marshrutyi-e`kspeditsii-Vasko-da-Gamyi.png"/>
          <p:cNvPicPr>
            <a:picLocks noChangeAspect="1" noChangeArrowheads="1"/>
          </p:cNvPicPr>
          <p:nvPr/>
        </p:nvPicPr>
        <p:blipFill>
          <a:blip r:embed="rId4"/>
          <a:srcRect b="10059"/>
          <a:stretch>
            <a:fillRect/>
          </a:stretch>
        </p:blipFill>
        <p:spPr bwMode="auto">
          <a:xfrm>
            <a:off x="76200" y="2664191"/>
            <a:ext cx="4181475" cy="4117609"/>
          </a:xfrm>
          <a:prstGeom prst="rect">
            <a:avLst/>
          </a:prstGeom>
          <a:ln>
            <a:noFill/>
          </a:ln>
          <a:effectLst>
            <a:softEdge rad="112500"/>
          </a:effectLst>
        </p:spPr>
      </p:pic>
      <p:pic>
        <p:nvPicPr>
          <p:cNvPr id="17410" name="Picture 2" descr="C:\Documents and Settings\Елена\Рабочий стол\скачанные файлы (3).jpg"/>
          <p:cNvPicPr>
            <a:picLocks noChangeAspect="1" noChangeArrowheads="1"/>
          </p:cNvPicPr>
          <p:nvPr/>
        </p:nvPicPr>
        <p:blipFill>
          <a:blip r:embed="rId5"/>
          <a:srcRect/>
          <a:stretch>
            <a:fillRect/>
          </a:stretch>
        </p:blipFill>
        <p:spPr bwMode="auto">
          <a:xfrm>
            <a:off x="4312920" y="3855720"/>
            <a:ext cx="4572000" cy="2286000"/>
          </a:xfrm>
          <a:prstGeom prst="rect">
            <a:avLst/>
          </a:prstGeom>
          <a:ln>
            <a:noFill/>
          </a:ln>
          <a:effectLst>
            <a:softEdge rad="112500"/>
          </a:effectLst>
        </p:spPr>
      </p:pic>
    </p:spTree>
    <p:extLst>
      <p:ext uri="{BB962C8B-B14F-4D97-AF65-F5344CB8AC3E}">
        <p14:creationId xmlns:p14="http://schemas.microsoft.com/office/powerpoint/2010/main" xmlns="" val="299126178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409"/>
                                        </p:tgtEl>
                                        <p:attrNameLst>
                                          <p:attrName>style.visibility</p:attrName>
                                        </p:attrNameLst>
                                      </p:cBhvr>
                                      <p:to>
                                        <p:strVal val="visible"/>
                                      </p:to>
                                    </p:set>
                                    <p:animEffect transition="in" filter="fade">
                                      <p:cBhvr>
                                        <p:cTn id="10" dur="500"/>
                                        <p:tgtEl>
                                          <p:spTgt spid="17409"/>
                                        </p:tgtEl>
                                      </p:cBhvr>
                                    </p:animEffect>
                                  </p:childTnLst>
                                </p:cTn>
                              </p:par>
                              <p:par>
                                <p:cTn id="11" presetID="10" presetClass="entr" presetSubtype="0" fill="hold" nodeType="withEffect">
                                  <p:stCondLst>
                                    <p:cond delay="0"/>
                                  </p:stCondLst>
                                  <p:childTnLst>
                                    <p:set>
                                      <p:cBhvr>
                                        <p:cTn id="12" dur="1" fill="hold">
                                          <p:stCondLst>
                                            <p:cond delay="0"/>
                                          </p:stCondLst>
                                        </p:cTn>
                                        <p:tgtEl>
                                          <p:spTgt spid="17410"/>
                                        </p:tgtEl>
                                        <p:attrNameLst>
                                          <p:attrName>style.visibility</p:attrName>
                                        </p:attrNameLst>
                                      </p:cBhvr>
                                      <p:to>
                                        <p:strVal val="visible"/>
                                      </p:to>
                                    </p:set>
                                    <p:animEffect transition="in" filter="fade">
                                      <p:cBhvr>
                                        <p:cTn id="13" dur="500"/>
                                        <p:tgtEl>
                                          <p:spTgt spid="17410"/>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235528" y="235528"/>
            <a:ext cx="11956472" cy="2113508"/>
          </a:xfrm>
        </p:spPr>
        <p:txBody>
          <a:bodyPr>
            <a:noAutofit/>
          </a:bodyPr>
          <a:lstStyle/>
          <a:p>
            <a:r>
              <a:rPr lang="ru-RU" sz="3600" b="1" dirty="0" smtClean="0">
                <a:solidFill>
                  <a:srgbClr val="C00000"/>
                </a:solidFill>
              </a:rPr>
              <a:t>4. ВОПРОС ЗАДАЕТ РУССКИЙ ПУТЕШЕСТВЕННИК ФЕДОР </a:t>
            </a:r>
            <a:r>
              <a:rPr lang="ru-RU" sz="3600" b="1" dirty="0" err="1" smtClean="0">
                <a:solidFill>
                  <a:srgbClr val="C00000"/>
                </a:solidFill>
              </a:rPr>
              <a:t>КОНЮХОВ:Какие</a:t>
            </a:r>
            <a:r>
              <a:rPr lang="ru-RU" sz="3600" b="1" dirty="0" smtClean="0">
                <a:solidFill>
                  <a:srgbClr val="C00000"/>
                </a:solidFill>
              </a:rPr>
              <a:t> мореплаватели открыли новый южный материк, один – географически, другой для европейской колонизации, с разницей почти в сто лет? </a:t>
            </a:r>
            <a:endParaRPr lang="ru-RU" sz="3600" dirty="0">
              <a:solidFill>
                <a:srgbClr val="C00000"/>
              </a:solidFill>
            </a:endParaRPr>
          </a:p>
        </p:txBody>
      </p:sp>
      <p:sp>
        <p:nvSpPr>
          <p:cNvPr id="4" name="Объект 2"/>
          <p:cNvSpPr>
            <a:spLocks noGrp="1"/>
          </p:cNvSpPr>
          <p:nvPr>
            <p:ph idx="1"/>
          </p:nvPr>
        </p:nvSpPr>
        <p:spPr>
          <a:xfrm>
            <a:off x="258338" y="2487716"/>
            <a:ext cx="10045722" cy="651269"/>
          </a:xfrm>
        </p:spPr>
        <p:txBody>
          <a:bodyPr>
            <a:normAutofit/>
          </a:bodyPr>
          <a:lstStyle/>
          <a:p>
            <a:pPr marL="0" indent="0">
              <a:buNone/>
            </a:pPr>
            <a:r>
              <a:rPr lang="ru-RU" sz="2800" b="1" dirty="0" smtClean="0">
                <a:solidFill>
                  <a:srgbClr val="FFFF00"/>
                </a:solidFill>
              </a:rPr>
              <a:t>Ответ: Это голландец Абель Тасман и англичанин Джеймс Кук</a:t>
            </a:r>
          </a:p>
          <a:p>
            <a:pPr marL="0" indent="0">
              <a:buNone/>
            </a:pPr>
            <a:endParaRPr lang="ru-RU" sz="28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99858" y="3389976"/>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pic>
        <p:nvPicPr>
          <p:cNvPr id="1026" name="Picture 2" descr="C:\Documents and Settings\Елена\Рабочий стол\скачанные файлы.jpg"/>
          <p:cNvPicPr>
            <a:picLocks noChangeAspect="1" noChangeArrowheads="1"/>
          </p:cNvPicPr>
          <p:nvPr/>
        </p:nvPicPr>
        <p:blipFill>
          <a:blip r:embed="rId4"/>
          <a:srcRect/>
          <a:stretch>
            <a:fillRect/>
          </a:stretch>
        </p:blipFill>
        <p:spPr bwMode="auto">
          <a:xfrm>
            <a:off x="192205" y="3149748"/>
            <a:ext cx="3028666" cy="3538297"/>
          </a:xfrm>
          <a:prstGeom prst="rect">
            <a:avLst/>
          </a:prstGeom>
          <a:ln>
            <a:noFill/>
          </a:ln>
          <a:effectLst>
            <a:softEdge rad="112500"/>
          </a:effectLst>
        </p:spPr>
      </p:pic>
      <p:pic>
        <p:nvPicPr>
          <p:cNvPr id="1027" name="Picture 3" descr="C:\Documents and Settings\Елена\Рабочий стол\Kuk-Dzhejms.jpg"/>
          <p:cNvPicPr>
            <a:picLocks noChangeAspect="1" noChangeArrowheads="1"/>
          </p:cNvPicPr>
          <p:nvPr/>
        </p:nvPicPr>
        <p:blipFill>
          <a:blip r:embed="rId5"/>
          <a:srcRect/>
          <a:stretch>
            <a:fillRect/>
          </a:stretch>
        </p:blipFill>
        <p:spPr bwMode="auto">
          <a:xfrm>
            <a:off x="3352801" y="3228548"/>
            <a:ext cx="3375546" cy="3375546"/>
          </a:xfrm>
          <a:prstGeom prst="rect">
            <a:avLst/>
          </a:prstGeom>
          <a:ln>
            <a:noFill/>
          </a:ln>
          <a:effectLst>
            <a:softEdge rad="112500"/>
          </a:effectLst>
        </p:spPr>
      </p:pic>
    </p:spTree>
    <p:extLst>
      <p:ext uri="{BB962C8B-B14F-4D97-AF65-F5344CB8AC3E}">
        <p14:creationId xmlns:p14="http://schemas.microsoft.com/office/powerpoint/2010/main" xmlns="" val="3870358824"/>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10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27214" y="0"/>
            <a:ext cx="12219214" cy="6858000"/>
          </a:xfrm>
          <a:prstGeom prst="rect">
            <a:avLst/>
          </a:prstGeom>
          <a:noFill/>
        </p:spPr>
      </p:pic>
      <p:sp>
        <p:nvSpPr>
          <p:cNvPr id="4" name="Объект 2"/>
          <p:cNvSpPr>
            <a:spLocks noGrp="1"/>
          </p:cNvSpPr>
          <p:nvPr>
            <p:ph idx="1"/>
          </p:nvPr>
        </p:nvSpPr>
        <p:spPr>
          <a:xfrm>
            <a:off x="6269156" y="6299274"/>
            <a:ext cx="3789256" cy="517158"/>
          </a:xfrm>
        </p:spPr>
        <p:txBody>
          <a:bodyPr>
            <a:normAutofit/>
          </a:bodyPr>
          <a:lstStyle/>
          <a:p>
            <a:pPr>
              <a:buNone/>
            </a:pPr>
            <a:r>
              <a:rPr lang="ru-RU" sz="2400" b="1" dirty="0" smtClean="0">
                <a:solidFill>
                  <a:srgbClr val="FFFF00"/>
                </a:solidFill>
              </a:rPr>
              <a:t>ОТВЕТ: Афанасий Никитин</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1020300" y="5676405"/>
            <a:ext cx="938833" cy="888167"/>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95904" y="3118191"/>
            <a:ext cx="1824842" cy="897796"/>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a:t>
            </a:r>
            <a:r>
              <a:rPr lang="ru-RU" dirty="0" smtClean="0"/>
              <a:t> </a:t>
            </a:r>
            <a:r>
              <a:rPr lang="ru-RU" sz="2400" dirty="0" smtClean="0"/>
              <a:t>ответ</a:t>
            </a:r>
            <a:endParaRPr lang="ru-RU" sz="2400" dirty="0"/>
          </a:p>
        </p:txBody>
      </p:sp>
      <p:sp>
        <p:nvSpPr>
          <p:cNvPr id="9" name="Заголовок 1"/>
          <p:cNvSpPr txBox="1">
            <a:spLocks/>
          </p:cNvSpPr>
          <p:nvPr/>
        </p:nvSpPr>
        <p:spPr>
          <a:xfrm>
            <a:off x="0" y="71250"/>
            <a:ext cx="12192000" cy="2446317"/>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ru-RU" sz="2000" b="1" i="0" u="none" strike="noStrike" kern="1200" cap="none" spc="0" normalizeH="0" baseline="0" noProof="0" dirty="0" smtClean="0">
                <a:ln>
                  <a:noFill/>
                </a:ln>
                <a:solidFill>
                  <a:srgbClr val="C00000"/>
                </a:solidFill>
                <a:effectLst/>
                <a:uLnTx/>
                <a:uFillTx/>
                <a:latin typeface="+mj-lt"/>
                <a:ea typeface="+mj-ea"/>
                <a:cs typeface="+mj-cs"/>
              </a:rPr>
              <a:t>5. Среди старинных землепроходцев и мореплавателей, побывавших в далеких странах, почетное место занимает замечательный русский путешественник. Он побывал в Индии за 30 лет до </a:t>
            </a:r>
            <a:r>
              <a:rPr kumimoji="0" lang="ru-RU" sz="2000" b="1" i="0" u="none" strike="noStrike" kern="1200" cap="none" spc="0" normalizeH="0" baseline="0" noProof="0" dirty="0" err="1" smtClean="0">
                <a:ln>
                  <a:noFill/>
                </a:ln>
                <a:solidFill>
                  <a:srgbClr val="C00000"/>
                </a:solidFill>
                <a:effectLst/>
                <a:uLnTx/>
                <a:uFillTx/>
                <a:latin typeface="+mj-lt"/>
                <a:ea typeface="+mj-ea"/>
                <a:cs typeface="+mj-cs"/>
              </a:rPr>
              <a:t>Васко</a:t>
            </a:r>
            <a:r>
              <a:rPr kumimoji="0" lang="ru-RU" sz="2000" b="1" i="0" u="none" strike="noStrike" kern="1200" cap="none" spc="0" normalizeH="0" baseline="0" noProof="0" dirty="0" smtClean="0">
                <a:ln>
                  <a:noFill/>
                </a:ln>
                <a:solidFill>
                  <a:srgbClr val="C00000"/>
                </a:solidFill>
                <a:effectLst/>
                <a:uLnTx/>
                <a:uFillTx/>
                <a:latin typeface="+mj-lt"/>
                <a:ea typeface="+mj-ea"/>
                <a:cs typeface="+mj-cs"/>
              </a:rPr>
              <a:t> да Гамы и проник в такие районы страны, где до него не бывал ни один европеец. Умер он знатным, уважаемым человеком в 1324 г. Его книга «Хождение за три моря», заинтересовала современников. Впервые издана была в 1477 г., а затем переведена на многие языки. Эта книга познакомила европейцев с далекими странами Востока, с их природой, обитателями, культурой. Но, то огромное количество ценнейших сведений, о Востоке, которые собрал он во время своих путешествий, сделало этот труд любимой книгой таких выдающихся мореплавателей, как Христофор Колумб, </a:t>
            </a:r>
            <a:r>
              <a:rPr kumimoji="0" lang="ru-RU" sz="2000" b="1" i="0" u="none" strike="noStrike" kern="1200" cap="none" spc="0" normalizeH="0" baseline="0" noProof="0" dirty="0" err="1" smtClean="0">
                <a:ln>
                  <a:noFill/>
                </a:ln>
                <a:solidFill>
                  <a:srgbClr val="C00000"/>
                </a:solidFill>
                <a:effectLst/>
                <a:uLnTx/>
                <a:uFillTx/>
                <a:latin typeface="+mj-lt"/>
                <a:ea typeface="+mj-ea"/>
                <a:cs typeface="+mj-cs"/>
              </a:rPr>
              <a:t>Васко</a:t>
            </a:r>
            <a:r>
              <a:rPr kumimoji="0" lang="ru-RU" sz="2000" b="1" i="0" u="none" strike="noStrike" kern="1200" cap="none" spc="0" normalizeH="0" baseline="0" noProof="0" dirty="0" smtClean="0">
                <a:ln>
                  <a:noFill/>
                </a:ln>
                <a:solidFill>
                  <a:srgbClr val="C00000"/>
                </a:solidFill>
                <a:effectLst/>
                <a:uLnTx/>
                <a:uFillTx/>
                <a:latin typeface="+mj-lt"/>
                <a:ea typeface="+mj-ea"/>
                <a:cs typeface="+mj-cs"/>
              </a:rPr>
              <a:t> да Гама, </a:t>
            </a:r>
            <a:r>
              <a:rPr kumimoji="0" lang="ru-RU" sz="2000" b="1" i="0" u="none" strike="noStrike" kern="1200" cap="none" spc="0" normalizeH="0" baseline="0" noProof="0" dirty="0" err="1" smtClean="0">
                <a:ln>
                  <a:noFill/>
                </a:ln>
                <a:solidFill>
                  <a:srgbClr val="C00000"/>
                </a:solidFill>
                <a:effectLst/>
                <a:uLnTx/>
                <a:uFillTx/>
                <a:latin typeface="+mj-lt"/>
                <a:ea typeface="+mj-ea"/>
                <a:cs typeface="+mj-cs"/>
              </a:rPr>
              <a:t>Фернандо</a:t>
            </a:r>
            <a:r>
              <a:rPr kumimoji="0" lang="ru-RU" sz="2000" b="1" i="0" u="none" strike="noStrike" kern="1200" cap="none" spc="0" normalizeH="0" baseline="0" noProof="0" dirty="0" smtClean="0">
                <a:ln>
                  <a:noFill/>
                </a:ln>
                <a:solidFill>
                  <a:srgbClr val="C00000"/>
                </a:solidFill>
                <a:effectLst/>
                <a:uLnTx/>
                <a:uFillTx/>
                <a:latin typeface="+mj-lt"/>
                <a:ea typeface="+mj-ea"/>
                <a:cs typeface="+mj-cs"/>
              </a:rPr>
              <a:t> Магеллан.</a:t>
            </a:r>
            <a:endParaRPr kumimoji="0" lang="ru-RU" sz="2000" b="1" i="0" u="none" strike="noStrike" kern="1200" cap="none" spc="0" normalizeH="0" baseline="0" noProof="0" dirty="0">
              <a:ln>
                <a:noFill/>
              </a:ln>
              <a:solidFill>
                <a:srgbClr val="C00000"/>
              </a:solidFill>
              <a:effectLst/>
              <a:uLnTx/>
              <a:uFillTx/>
              <a:latin typeface="+mj-lt"/>
              <a:ea typeface="+mj-ea"/>
              <a:cs typeface="+mj-cs"/>
            </a:endParaRPr>
          </a:p>
        </p:txBody>
      </p:sp>
      <p:sp>
        <p:nvSpPr>
          <p:cNvPr id="12" name="TextBox 11"/>
          <p:cNvSpPr txBox="1"/>
          <p:nvPr/>
        </p:nvSpPr>
        <p:spPr>
          <a:xfrm>
            <a:off x="22" y="2612608"/>
            <a:ext cx="5679440" cy="400110"/>
          </a:xfrm>
          <a:prstGeom prst="rect">
            <a:avLst/>
          </a:prstGeom>
          <a:noFill/>
        </p:spPr>
        <p:txBody>
          <a:bodyPr wrap="none" rtlCol="0">
            <a:spAutoFit/>
          </a:bodyPr>
          <a:lstStyle/>
          <a:p>
            <a:r>
              <a:rPr lang="ru-RU" sz="2000" b="1" dirty="0" smtClean="0">
                <a:solidFill>
                  <a:srgbClr val="FFFF00"/>
                </a:solidFill>
              </a:rPr>
              <a:t>ВОПРОС: Назовите имя русского землепроходца.</a:t>
            </a:r>
          </a:p>
        </p:txBody>
      </p:sp>
      <p:pic>
        <p:nvPicPr>
          <p:cNvPr id="13" name="Picture 1" descr="D:\ДОКУМЕНТЫ\Desktop\img10.jpg"/>
          <p:cNvPicPr>
            <a:picLocks noChangeAspect="1" noChangeArrowheads="1"/>
          </p:cNvPicPr>
          <p:nvPr/>
        </p:nvPicPr>
        <p:blipFill>
          <a:blip r:embed="rId4"/>
          <a:srcRect/>
          <a:stretch>
            <a:fillRect/>
          </a:stretch>
        </p:blipFill>
        <p:spPr bwMode="auto">
          <a:xfrm>
            <a:off x="253351" y="3028212"/>
            <a:ext cx="4900550" cy="3675413"/>
          </a:xfrm>
          <a:prstGeom prst="rect">
            <a:avLst/>
          </a:prstGeom>
          <a:ln>
            <a:noFill/>
          </a:ln>
          <a:effectLst>
            <a:softEdge rad="112500"/>
          </a:effectLst>
        </p:spPr>
      </p:pic>
      <p:pic>
        <p:nvPicPr>
          <p:cNvPr id="14" name="Picture 2" descr="D:\ДОКУМЕНТЫ\Desktop\KA-00256982_05 (1).jpg"/>
          <p:cNvPicPr>
            <a:picLocks noChangeAspect="1" noChangeArrowheads="1"/>
          </p:cNvPicPr>
          <p:nvPr/>
        </p:nvPicPr>
        <p:blipFill>
          <a:blip r:embed="rId5" cstate="print"/>
          <a:srcRect/>
          <a:stretch>
            <a:fillRect/>
          </a:stretch>
        </p:blipFill>
        <p:spPr bwMode="auto">
          <a:xfrm>
            <a:off x="6552525" y="2588824"/>
            <a:ext cx="2928576" cy="3794172"/>
          </a:xfrm>
          <a:prstGeom prst="rect">
            <a:avLst/>
          </a:prstGeom>
          <a:ln>
            <a:noFill/>
          </a:ln>
          <a:effectLst>
            <a:softEdge rad="112500"/>
          </a:effectLst>
        </p:spPr>
      </p:pic>
    </p:spTree>
    <p:extLst>
      <p:ext uri="{BB962C8B-B14F-4D97-AF65-F5344CB8AC3E}">
        <p14:creationId xmlns:p14="http://schemas.microsoft.com/office/powerpoint/2010/main" xmlns="" val="101219630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0"/>
            <a:ext cx="12192000" cy="2956560"/>
          </a:xfrm>
        </p:spPr>
        <p:txBody>
          <a:bodyPr>
            <a:noAutofit/>
          </a:bodyPr>
          <a:lstStyle/>
          <a:p>
            <a:r>
              <a:rPr lang="ru-RU" sz="3200" b="1" dirty="0" smtClean="0">
                <a:solidFill>
                  <a:srgbClr val="C00000"/>
                </a:solidFill>
              </a:rPr>
              <a:t>6.ВОПРОС ЗАДАЕТ  ВАЛЬДЗЕМЮНЕР  МАТЕМАТИК И ГЕОГРАФ: «В 1507 году я опубликовал записки одного из путешественников, участника португальских экспедиций в новые земли в 1501 – 1504 годах, высказавшего мнение, что эти земли представляют собой новую четвертую часть света. Я предложил назвать их его именем.»   Назовите имя путешественника и название земель.</a:t>
            </a:r>
            <a:endParaRPr lang="ru-RU" sz="3200" dirty="0">
              <a:solidFill>
                <a:srgbClr val="C00000"/>
              </a:solidFill>
            </a:endParaRPr>
          </a:p>
        </p:txBody>
      </p:sp>
      <p:sp>
        <p:nvSpPr>
          <p:cNvPr id="4" name="Объект 2"/>
          <p:cNvSpPr>
            <a:spLocks noGrp="1"/>
          </p:cNvSpPr>
          <p:nvPr>
            <p:ph idx="1"/>
          </p:nvPr>
        </p:nvSpPr>
        <p:spPr>
          <a:xfrm>
            <a:off x="182881" y="3063839"/>
            <a:ext cx="6309360" cy="548041"/>
          </a:xfrm>
        </p:spPr>
        <p:txBody>
          <a:bodyPr>
            <a:normAutofit/>
          </a:bodyPr>
          <a:lstStyle/>
          <a:p>
            <a:pPr marL="0" indent="0">
              <a:buNone/>
            </a:pPr>
            <a:r>
              <a:rPr lang="ru-RU" sz="2800" b="1" dirty="0" smtClean="0">
                <a:solidFill>
                  <a:srgbClr val="FFFF00"/>
                </a:solidFill>
              </a:rPr>
              <a:t>Ответ: АМЕРИГО ВЕСПУЧЧИ, АМЕРИКА.</a:t>
            </a:r>
            <a:endParaRPr lang="ru-RU" sz="28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166118" y="3814044"/>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pic>
        <p:nvPicPr>
          <p:cNvPr id="2050" name="Picture 2" descr="C:\Documents and Settings\Елена\Рабочий стол\375151_1.jpg"/>
          <p:cNvPicPr>
            <a:picLocks noChangeAspect="1" noChangeArrowheads="1"/>
          </p:cNvPicPr>
          <p:nvPr/>
        </p:nvPicPr>
        <p:blipFill>
          <a:blip r:embed="rId4"/>
          <a:srcRect/>
          <a:stretch>
            <a:fillRect/>
          </a:stretch>
        </p:blipFill>
        <p:spPr bwMode="auto">
          <a:xfrm>
            <a:off x="190500" y="3610558"/>
            <a:ext cx="5265420" cy="3018841"/>
          </a:xfrm>
          <a:prstGeom prst="rect">
            <a:avLst/>
          </a:prstGeom>
          <a:ln>
            <a:noFill/>
          </a:ln>
          <a:effectLst>
            <a:softEdge rad="112500"/>
          </a:effectLst>
        </p:spPr>
      </p:pic>
      <p:pic>
        <p:nvPicPr>
          <p:cNvPr id="2051" name="Picture 3" descr="C:\Documents and Settings\Елена\Рабочий стол\скачанные файлы.jpg"/>
          <p:cNvPicPr>
            <a:picLocks noChangeAspect="1" noChangeArrowheads="1"/>
          </p:cNvPicPr>
          <p:nvPr/>
        </p:nvPicPr>
        <p:blipFill>
          <a:blip r:embed="rId5"/>
          <a:srcRect/>
          <a:stretch>
            <a:fillRect/>
          </a:stretch>
        </p:blipFill>
        <p:spPr bwMode="auto">
          <a:xfrm>
            <a:off x="5867400" y="3596639"/>
            <a:ext cx="3108960" cy="2999821"/>
          </a:xfrm>
          <a:prstGeom prst="rect">
            <a:avLst/>
          </a:prstGeom>
          <a:ln>
            <a:noFill/>
          </a:ln>
          <a:effectLst>
            <a:softEdge rad="112500"/>
          </a:effectLst>
        </p:spPr>
      </p:pic>
    </p:spTree>
    <p:extLst>
      <p:ext uri="{BB962C8B-B14F-4D97-AF65-F5344CB8AC3E}">
        <p14:creationId xmlns:p14="http://schemas.microsoft.com/office/powerpoint/2010/main" xmlns="" val="351491041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10" presetClass="entr" presetSubtype="0" fill="hold" nodeType="with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fade">
                                      <p:cBhvr>
                                        <p:cTn id="13" dur="2000"/>
                                        <p:tgtEl>
                                          <p:spTgt spid="2051"/>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0"/>
            <a:ext cx="12192000" cy="2511380"/>
          </a:xfrm>
        </p:spPr>
        <p:txBody>
          <a:bodyPr>
            <a:normAutofit/>
          </a:bodyPr>
          <a:lstStyle/>
          <a:p>
            <a:r>
              <a:rPr lang="ru-RU" sz="2800" b="1" dirty="0" smtClean="0">
                <a:solidFill>
                  <a:srgbClr val="C00000"/>
                </a:solidFill>
              </a:rPr>
              <a:t>7.ВОПРОС ЗАДАЕТ ФАДДЕЙ   БЕЛЛИНСГАУЗЕН (РУССКИЙ МОРЕПЛАВАТЕЛЬ): 16 января 1820 года наша экспедиция с Михаилом Лазаревым подтвердила существование шестого материка, ранее считавшегося частью Австралии. Как называется этот континент? </a:t>
            </a:r>
            <a:endParaRPr lang="ru-RU" sz="2800" dirty="0">
              <a:solidFill>
                <a:srgbClr val="C00000"/>
              </a:solidFill>
            </a:endParaRPr>
          </a:p>
        </p:txBody>
      </p:sp>
      <p:sp>
        <p:nvSpPr>
          <p:cNvPr id="4" name="Объект 2"/>
          <p:cNvSpPr>
            <a:spLocks noGrp="1"/>
          </p:cNvSpPr>
          <p:nvPr>
            <p:ph idx="1"/>
          </p:nvPr>
        </p:nvSpPr>
        <p:spPr>
          <a:xfrm>
            <a:off x="321974" y="2542375"/>
            <a:ext cx="2910624" cy="484161"/>
          </a:xfrm>
        </p:spPr>
        <p:txBody>
          <a:bodyPr>
            <a:normAutofit/>
          </a:bodyPr>
          <a:lstStyle/>
          <a:p>
            <a:pPr marL="0" indent="0">
              <a:buNone/>
            </a:pPr>
            <a:r>
              <a:rPr lang="ru-RU" sz="2400" b="1" dirty="0" smtClean="0">
                <a:solidFill>
                  <a:srgbClr val="FFFF00"/>
                </a:solidFill>
              </a:rPr>
              <a:t>Ответ: АНТАРКТИДА</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165464" y="1924189"/>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 name="AutoShape 2" descr="Картинки по запросу почва разрез"/>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C:\Documents and Settings\Елена\Рабочий стол\AntarkticheskiJ-pingvin-gordo-osmatrivaet-prostor-vokrug-sebya.-Eta-koloniya-pingvinov-poselilas-na-vershine-gornogo-xrebta-i-kazhdyJ-den_1576593061-1024x683.jpg"/>
          <p:cNvPicPr>
            <a:picLocks noChangeAspect="1" noChangeArrowheads="1"/>
          </p:cNvPicPr>
          <p:nvPr/>
        </p:nvPicPr>
        <p:blipFill>
          <a:blip r:embed="rId4"/>
          <a:srcRect/>
          <a:stretch>
            <a:fillRect/>
          </a:stretch>
        </p:blipFill>
        <p:spPr bwMode="auto">
          <a:xfrm>
            <a:off x="218942" y="3129566"/>
            <a:ext cx="5190569" cy="3462070"/>
          </a:xfrm>
          <a:prstGeom prst="rect">
            <a:avLst/>
          </a:prstGeom>
          <a:ln>
            <a:noFill/>
          </a:ln>
          <a:effectLst>
            <a:softEdge rad="112500"/>
          </a:effectLst>
        </p:spPr>
      </p:pic>
      <p:pic>
        <p:nvPicPr>
          <p:cNvPr id="1027" name="Picture 3" descr="C:\Documents and Settings\Елена\Рабочий стол\Antarctic-seas-ru.jpg"/>
          <p:cNvPicPr>
            <a:picLocks noChangeAspect="1" noChangeArrowheads="1"/>
          </p:cNvPicPr>
          <p:nvPr/>
        </p:nvPicPr>
        <p:blipFill>
          <a:blip r:embed="rId5" cstate="print"/>
          <a:srcRect/>
          <a:stretch>
            <a:fillRect/>
          </a:stretch>
        </p:blipFill>
        <p:spPr bwMode="auto">
          <a:xfrm>
            <a:off x="5436472" y="2892382"/>
            <a:ext cx="3733285" cy="3733285"/>
          </a:xfrm>
          <a:prstGeom prst="rect">
            <a:avLst/>
          </a:prstGeom>
          <a:ln>
            <a:noFill/>
          </a:ln>
          <a:effectLst>
            <a:softEdge rad="112500"/>
          </a:effectLst>
        </p:spPr>
      </p:pic>
    </p:spTree>
    <p:extLst>
      <p:ext uri="{BB962C8B-B14F-4D97-AF65-F5344CB8AC3E}">
        <p14:creationId xmlns:p14="http://schemas.microsoft.com/office/powerpoint/2010/main" xmlns="" val="72228767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20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1"/>
            <a:ext cx="12192000" cy="1137684"/>
          </a:xfrm>
        </p:spPr>
        <p:txBody>
          <a:bodyPr>
            <a:normAutofit/>
          </a:bodyPr>
          <a:lstStyle/>
          <a:p>
            <a:r>
              <a:rPr lang="ru-RU" sz="2800" b="1" dirty="0" smtClean="0">
                <a:solidFill>
                  <a:srgbClr val="C00000"/>
                </a:solidFill>
              </a:rPr>
              <a:t>1.В черном ящике лежат три вещи, которые Христофор Колумб привез из Нового Света! Что это?</a:t>
            </a:r>
            <a:endParaRPr lang="ru-RU" sz="2800" b="1" dirty="0">
              <a:solidFill>
                <a:srgbClr val="C00000"/>
              </a:solidFill>
            </a:endParaRPr>
          </a:p>
        </p:txBody>
      </p:sp>
      <p:sp>
        <p:nvSpPr>
          <p:cNvPr id="4" name="Объект 2"/>
          <p:cNvSpPr>
            <a:spLocks noGrp="1"/>
          </p:cNvSpPr>
          <p:nvPr>
            <p:ph idx="1"/>
          </p:nvPr>
        </p:nvSpPr>
        <p:spPr>
          <a:xfrm>
            <a:off x="0" y="4244274"/>
            <a:ext cx="4054498" cy="484161"/>
          </a:xfrm>
        </p:spPr>
        <p:txBody>
          <a:bodyPr>
            <a:normAutofit fontScale="85000" lnSpcReduction="10000"/>
          </a:bodyPr>
          <a:lstStyle/>
          <a:p>
            <a:pPr marL="0" indent="0">
              <a:buNone/>
            </a:pPr>
            <a:r>
              <a:rPr lang="ru-RU" sz="2400" b="1" dirty="0" smtClean="0">
                <a:solidFill>
                  <a:srgbClr val="FFFF00"/>
                </a:solidFill>
              </a:rPr>
              <a:t>Ответ: Мяч. Картофель. Кукуруза.</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165464" y="1924189"/>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 name="AutoShape 2" descr="Картинки по запросу почва разрез"/>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866914"/>
            <a:ext cx="4548249" cy="3416320"/>
          </a:xfrm>
          <a:prstGeom prst="rect">
            <a:avLst/>
          </a:prstGeom>
          <a:noFill/>
        </p:spPr>
        <p:txBody>
          <a:bodyPr wrap="square" rtlCol="0">
            <a:spAutoFit/>
          </a:bodyPr>
          <a:lstStyle/>
          <a:p>
            <a:pPr algn="ctr"/>
            <a:r>
              <a:rPr lang="ru-RU" b="1" dirty="0" smtClean="0">
                <a:solidFill>
                  <a:srgbClr val="FFFF00"/>
                </a:solidFill>
              </a:rPr>
              <a:t>Три подсказки:</a:t>
            </a:r>
          </a:p>
          <a:p>
            <a:r>
              <a:rPr lang="ru-RU" b="1" dirty="0" smtClean="0">
                <a:solidFill>
                  <a:srgbClr val="FFFF00"/>
                </a:solidFill>
              </a:rPr>
              <a:t>1.Вещь, сделанная из “</a:t>
            </a:r>
            <a:r>
              <a:rPr lang="ru-RU" b="1" i="1" dirty="0" smtClean="0">
                <a:solidFill>
                  <a:srgbClr val="FFFF00"/>
                </a:solidFill>
              </a:rPr>
              <a:t>эль </a:t>
            </a:r>
            <a:r>
              <a:rPr lang="ru-RU" b="1" i="1" dirty="0" err="1" smtClean="0">
                <a:solidFill>
                  <a:srgbClr val="FFFF00"/>
                </a:solidFill>
              </a:rPr>
              <a:t>оро</a:t>
            </a:r>
            <a:r>
              <a:rPr lang="ru-RU" b="1" i="1" dirty="0" smtClean="0">
                <a:solidFill>
                  <a:srgbClr val="FFFF00"/>
                </a:solidFill>
              </a:rPr>
              <a:t> </a:t>
            </a:r>
            <a:r>
              <a:rPr lang="ru-RU" b="1" i="1" dirty="0" err="1" smtClean="0">
                <a:solidFill>
                  <a:srgbClr val="FFFF00"/>
                </a:solidFill>
              </a:rPr>
              <a:t>бланко</a:t>
            </a:r>
            <a:r>
              <a:rPr lang="ru-RU" b="1" dirty="0" smtClean="0">
                <a:solidFill>
                  <a:srgbClr val="FFFF00"/>
                </a:solidFill>
              </a:rPr>
              <a:t>” или белого золота привезли в подарок испанской королеве, но она не оценила этот дар. Зато современные мужчины его очень ценят.</a:t>
            </a:r>
          </a:p>
          <a:p>
            <a:r>
              <a:rPr lang="ru-RU" b="1" dirty="0" smtClean="0">
                <a:solidFill>
                  <a:srgbClr val="FFFF00"/>
                </a:solidFill>
              </a:rPr>
              <a:t>2.Европейские дамы почитали его пригодным лишь на букет, Петр I увидел в нем “второй хлеб” для России.</a:t>
            </a:r>
          </a:p>
          <a:p>
            <a:r>
              <a:rPr lang="ru-RU" b="1" dirty="0" smtClean="0">
                <a:solidFill>
                  <a:srgbClr val="FFFF00"/>
                </a:solidFill>
              </a:rPr>
              <a:t>3.Её Колумб назвал “индийским зерном”, кормом скоту, а мы ценим её достоинства при походе в кино.</a:t>
            </a:r>
            <a:endParaRPr lang="ru-RU" b="1" dirty="0">
              <a:solidFill>
                <a:srgbClr val="FFFF00"/>
              </a:solidFill>
            </a:endParaRPr>
          </a:p>
        </p:txBody>
      </p:sp>
      <p:pic>
        <p:nvPicPr>
          <p:cNvPr id="9" name="Picture 3" descr="D:\ДОКУМЕНТЫ\Desktop\b9866d83.jpg"/>
          <p:cNvPicPr>
            <a:picLocks noChangeAspect="1" noChangeArrowheads="1"/>
          </p:cNvPicPr>
          <p:nvPr/>
        </p:nvPicPr>
        <p:blipFill>
          <a:blip r:embed="rId4"/>
          <a:srcRect/>
          <a:stretch>
            <a:fillRect/>
          </a:stretch>
        </p:blipFill>
        <p:spPr bwMode="auto">
          <a:xfrm>
            <a:off x="373230" y="4590489"/>
            <a:ext cx="3925660" cy="2165881"/>
          </a:xfrm>
          <a:prstGeom prst="rect">
            <a:avLst/>
          </a:prstGeom>
          <a:ln>
            <a:noFill/>
          </a:ln>
          <a:effectLst>
            <a:softEdge rad="112500"/>
          </a:effectLst>
        </p:spPr>
      </p:pic>
      <p:pic>
        <p:nvPicPr>
          <p:cNvPr id="1028" name="Picture 4" descr="D:\ДОКУМЕНТЫ\Desktop\shutterstock_473507224.jpg"/>
          <p:cNvPicPr>
            <a:picLocks noChangeAspect="1" noChangeArrowheads="1"/>
          </p:cNvPicPr>
          <p:nvPr/>
        </p:nvPicPr>
        <p:blipFill>
          <a:blip r:embed="rId5"/>
          <a:srcRect/>
          <a:stretch>
            <a:fillRect/>
          </a:stretch>
        </p:blipFill>
        <p:spPr bwMode="auto">
          <a:xfrm>
            <a:off x="5045511" y="4213699"/>
            <a:ext cx="3457223" cy="2305851"/>
          </a:xfrm>
          <a:prstGeom prst="rect">
            <a:avLst/>
          </a:prstGeom>
          <a:ln>
            <a:noFill/>
          </a:ln>
          <a:effectLst>
            <a:softEdge rad="112500"/>
          </a:effectLst>
        </p:spPr>
      </p:pic>
      <p:pic>
        <p:nvPicPr>
          <p:cNvPr id="1029" name="Picture 5" descr="D:\ДОКУМЕНТЫ\Desktop\ecooboi-futbolnyj-myach-1568547066.jpg"/>
          <p:cNvPicPr>
            <a:picLocks noChangeAspect="1" noChangeArrowheads="1"/>
          </p:cNvPicPr>
          <p:nvPr/>
        </p:nvPicPr>
        <p:blipFill>
          <a:blip r:embed="rId6" cstate="print"/>
          <a:srcRect/>
          <a:stretch>
            <a:fillRect/>
          </a:stretch>
        </p:blipFill>
        <p:spPr bwMode="auto">
          <a:xfrm>
            <a:off x="5192961" y="1069762"/>
            <a:ext cx="2905998" cy="2905998"/>
          </a:xfrm>
          <a:prstGeom prst="rect">
            <a:avLst/>
          </a:prstGeom>
          <a:ln>
            <a:noFill/>
          </a:ln>
          <a:effectLst>
            <a:softEdge rad="112500"/>
          </a:effectLst>
        </p:spPr>
      </p:pic>
    </p:spTree>
    <p:extLst>
      <p:ext uri="{BB962C8B-B14F-4D97-AF65-F5344CB8AC3E}">
        <p14:creationId xmlns:p14="http://schemas.microsoft.com/office/powerpoint/2010/main" xmlns="" val="72228767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29"/>
                                        </p:tgtEl>
                                        <p:attrNameLst>
                                          <p:attrName>style.visibility</p:attrName>
                                        </p:attrNameLst>
                                      </p:cBhvr>
                                      <p:to>
                                        <p:strVal val="visible"/>
                                      </p:to>
                                    </p:set>
                                    <p:animEffect transition="in" filter="fade">
                                      <p:cBhvr>
                                        <p:cTn id="13" dur="2000"/>
                                        <p:tgtEl>
                                          <p:spTgt spid="1029"/>
                                        </p:tgtEl>
                                      </p:cBhvr>
                                    </p:animEffect>
                                  </p:childTnLst>
                                </p:cTn>
                              </p:par>
                              <p:par>
                                <p:cTn id="14" presetID="10" presetClass="entr" presetSubtype="0"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2000"/>
                                        <p:tgtEl>
                                          <p:spTgt spid="1028"/>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1"/>
            <a:ext cx="12192000" cy="2859110"/>
          </a:xfrm>
        </p:spPr>
        <p:txBody>
          <a:bodyPr>
            <a:normAutofit/>
          </a:bodyPr>
          <a:lstStyle/>
          <a:p>
            <a:r>
              <a:rPr lang="ru-RU" sz="2400" b="1" dirty="0" smtClean="0">
                <a:solidFill>
                  <a:srgbClr val="C00000"/>
                </a:solidFill>
              </a:rPr>
              <a:t>2. История изобретения этого прибора уходит далеко в прошлое. Первое описание сделал в III веке до нашей эры китайский философ </a:t>
            </a:r>
            <a:r>
              <a:rPr lang="ru-RU" sz="2400" b="1" dirty="0" err="1" smtClean="0">
                <a:solidFill>
                  <a:srgbClr val="C00000"/>
                </a:solidFill>
              </a:rPr>
              <a:t>Хэнь</a:t>
            </a:r>
            <a:r>
              <a:rPr lang="ru-RU" sz="2400" b="1" dirty="0" smtClean="0">
                <a:solidFill>
                  <a:srgbClr val="C00000"/>
                </a:solidFill>
              </a:rPr>
              <a:t> </a:t>
            </a:r>
            <a:r>
              <a:rPr lang="ru-RU" sz="2400" b="1" dirty="0" err="1" smtClean="0">
                <a:solidFill>
                  <a:srgbClr val="C00000"/>
                </a:solidFill>
              </a:rPr>
              <a:t>Фэй-цзы</a:t>
            </a:r>
            <a:r>
              <a:rPr lang="ru-RU" sz="2400" b="1" dirty="0" smtClean="0">
                <a:solidFill>
                  <a:srgbClr val="C00000"/>
                </a:solidFill>
              </a:rPr>
              <a:t>. Это была разливательная ложка, сделанная из магнетита с узкой ручкой, по форме похожая на шар. Ее устанавливали на пластину из меди и дерева, на которой была сделана разметка знаков зодиака. При этом ручка находилась на весу и могла крутиться по кругу. Ложку приводили в движение, и она всегда при остановке указывала на юг. Это был самый первый образец этого прибора в мире. </a:t>
            </a:r>
            <a:endParaRPr lang="ru-RU" sz="2400" dirty="0">
              <a:solidFill>
                <a:srgbClr val="C00000"/>
              </a:solidFill>
            </a:endParaRPr>
          </a:p>
        </p:txBody>
      </p:sp>
      <p:sp>
        <p:nvSpPr>
          <p:cNvPr id="4" name="Объект 2"/>
          <p:cNvSpPr>
            <a:spLocks noGrp="1"/>
          </p:cNvSpPr>
          <p:nvPr>
            <p:ph idx="1"/>
          </p:nvPr>
        </p:nvSpPr>
        <p:spPr>
          <a:xfrm>
            <a:off x="669707" y="2645404"/>
            <a:ext cx="2356831" cy="484161"/>
          </a:xfrm>
        </p:spPr>
        <p:txBody>
          <a:bodyPr>
            <a:normAutofit/>
          </a:bodyPr>
          <a:lstStyle/>
          <a:p>
            <a:pPr marL="0" indent="0">
              <a:buNone/>
            </a:pPr>
            <a:r>
              <a:rPr lang="ru-RU" sz="2400" b="1" dirty="0" smtClean="0">
                <a:solidFill>
                  <a:srgbClr val="FFFF00"/>
                </a:solidFill>
              </a:rPr>
              <a:t>Ответ: КОМПАС</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165464" y="2593891"/>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 name="AutoShape 2" descr="Картинки по запросу почва разрез"/>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4" name="Picture 2" descr="C:\Documents and Settings\Елена\Рабочий стол\скачанные файлы.jpg"/>
          <p:cNvPicPr>
            <a:picLocks noChangeAspect="1" noChangeArrowheads="1"/>
          </p:cNvPicPr>
          <p:nvPr/>
        </p:nvPicPr>
        <p:blipFill>
          <a:blip r:embed="rId4"/>
          <a:srcRect/>
          <a:stretch>
            <a:fillRect/>
          </a:stretch>
        </p:blipFill>
        <p:spPr bwMode="auto">
          <a:xfrm>
            <a:off x="652196" y="3321355"/>
            <a:ext cx="4937239" cy="3285508"/>
          </a:xfrm>
          <a:prstGeom prst="rect">
            <a:avLst/>
          </a:prstGeom>
          <a:ln>
            <a:noFill/>
          </a:ln>
          <a:effectLst>
            <a:softEdge rad="112500"/>
          </a:effectLst>
        </p:spPr>
      </p:pic>
      <p:pic>
        <p:nvPicPr>
          <p:cNvPr id="3075" name="Picture 3" descr="C:\Documents and Settings\Елена\Рабочий стол\Kompas_Sofia.JPG"/>
          <p:cNvPicPr>
            <a:picLocks noChangeAspect="1" noChangeArrowheads="1"/>
          </p:cNvPicPr>
          <p:nvPr/>
        </p:nvPicPr>
        <p:blipFill>
          <a:blip r:embed="rId5"/>
          <a:srcRect/>
          <a:stretch>
            <a:fillRect/>
          </a:stretch>
        </p:blipFill>
        <p:spPr bwMode="auto">
          <a:xfrm rot="5400000">
            <a:off x="5713972" y="3404766"/>
            <a:ext cx="3629805" cy="2715094"/>
          </a:xfrm>
          <a:prstGeom prst="rect">
            <a:avLst/>
          </a:prstGeom>
          <a:ln>
            <a:noFill/>
          </a:ln>
          <a:effectLst>
            <a:softEdge rad="112500"/>
          </a:effectLst>
        </p:spPr>
      </p:pic>
    </p:spTree>
    <p:extLst>
      <p:ext uri="{BB962C8B-B14F-4D97-AF65-F5344CB8AC3E}">
        <p14:creationId xmlns:p14="http://schemas.microsoft.com/office/powerpoint/2010/main" xmlns="" val="72228767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2000"/>
                                        <p:tgtEl>
                                          <p:spTgt spid="3074"/>
                                        </p:tgtEl>
                                      </p:cBhvr>
                                    </p:animEffect>
                                  </p:childTnLst>
                                </p:cTn>
                              </p:par>
                              <p:par>
                                <p:cTn id="11" presetID="10"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2000"/>
                                        <p:tgtEl>
                                          <p:spTgt spid="3075"/>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1"/>
            <a:ext cx="12192000" cy="1970467"/>
          </a:xfrm>
        </p:spPr>
        <p:txBody>
          <a:bodyPr>
            <a:normAutofit/>
          </a:bodyPr>
          <a:lstStyle/>
          <a:p>
            <a:r>
              <a:rPr lang="ru-RU" sz="2400" b="1" dirty="0" smtClean="0">
                <a:solidFill>
                  <a:srgbClr val="C00000"/>
                </a:solidFill>
              </a:rPr>
              <a:t>3. Этот сложный механизм создала сама природа. Он представляет собой неравноплечий рычаг; сопротивление воздуха заставляет поворачиваться длинное плечо этого рычага, образуя плоскость, давящую на воздух. При обратном токе воздуха это рычаг разворачивается вертикально, оставляя воздуху свободный проток.</a:t>
            </a:r>
            <a:br>
              <a:rPr lang="ru-RU" sz="2400" b="1" dirty="0" smtClean="0">
                <a:solidFill>
                  <a:srgbClr val="C00000"/>
                </a:solidFill>
              </a:rPr>
            </a:br>
            <a:r>
              <a:rPr lang="ru-RU" sz="2400" b="1" dirty="0" smtClean="0">
                <a:solidFill>
                  <a:srgbClr val="C00000"/>
                </a:solidFill>
              </a:rPr>
              <a:t>Вопрос: о каком механизме идет речь?</a:t>
            </a:r>
            <a:endParaRPr lang="ru-RU" sz="2400" dirty="0">
              <a:solidFill>
                <a:srgbClr val="C00000"/>
              </a:solidFill>
            </a:endParaRPr>
          </a:p>
        </p:txBody>
      </p:sp>
      <p:sp>
        <p:nvSpPr>
          <p:cNvPr id="4" name="Объект 2"/>
          <p:cNvSpPr>
            <a:spLocks noGrp="1"/>
          </p:cNvSpPr>
          <p:nvPr>
            <p:ph idx="1"/>
          </p:nvPr>
        </p:nvSpPr>
        <p:spPr>
          <a:xfrm>
            <a:off x="165972" y="2005691"/>
            <a:ext cx="7612865" cy="570078"/>
          </a:xfrm>
        </p:spPr>
        <p:txBody>
          <a:bodyPr>
            <a:normAutofit/>
          </a:bodyPr>
          <a:lstStyle/>
          <a:p>
            <a:pPr marL="0" indent="0">
              <a:buNone/>
            </a:pPr>
            <a:r>
              <a:rPr lang="ru-RU" sz="2800" dirty="0" smtClean="0">
                <a:solidFill>
                  <a:srgbClr val="FFFF00"/>
                </a:solidFill>
              </a:rPr>
              <a:t>Ответ: </a:t>
            </a:r>
            <a:r>
              <a:rPr lang="ru-RU" sz="2800" b="1" dirty="0" smtClean="0">
                <a:solidFill>
                  <a:srgbClr val="FFFF00"/>
                </a:solidFill>
              </a:rPr>
              <a:t>этот механизм – перо в птичьем крыле.</a:t>
            </a:r>
            <a:endParaRPr lang="ru-RU" sz="28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233334" y="2515331"/>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pic>
        <p:nvPicPr>
          <p:cNvPr id="4098" name="Picture 2" descr="C:\Documents and Settings\Елена\Рабочий стол\49dcc862147600d4ee9a7a7a8dc442ddf55e82a5.jpg"/>
          <p:cNvPicPr>
            <a:picLocks noChangeAspect="1" noChangeArrowheads="1"/>
          </p:cNvPicPr>
          <p:nvPr/>
        </p:nvPicPr>
        <p:blipFill>
          <a:blip r:embed="rId4"/>
          <a:srcRect/>
          <a:stretch>
            <a:fillRect/>
          </a:stretch>
        </p:blipFill>
        <p:spPr bwMode="auto">
          <a:xfrm>
            <a:off x="253017" y="2655454"/>
            <a:ext cx="8581891" cy="4046121"/>
          </a:xfrm>
          <a:prstGeom prst="rect">
            <a:avLst/>
          </a:prstGeom>
          <a:ln>
            <a:noFill/>
          </a:ln>
          <a:effectLst>
            <a:softEdge rad="112500"/>
          </a:effectLst>
        </p:spPr>
      </p:pic>
    </p:spTree>
    <p:extLst>
      <p:ext uri="{BB962C8B-B14F-4D97-AF65-F5344CB8AC3E}">
        <p14:creationId xmlns:p14="http://schemas.microsoft.com/office/powerpoint/2010/main" xmlns="" val="645051347"/>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2000"/>
                                        <p:tgtEl>
                                          <p:spTgt spid="4098"/>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27214" y="0"/>
            <a:ext cx="12219214" cy="6858000"/>
          </a:xfrm>
          <a:prstGeom prst="rect">
            <a:avLst/>
          </a:prstGeom>
          <a:noFill/>
        </p:spPr>
      </p:pic>
      <p:sp>
        <p:nvSpPr>
          <p:cNvPr id="2" name="Заголовок 1"/>
          <p:cNvSpPr>
            <a:spLocks noGrp="1"/>
          </p:cNvSpPr>
          <p:nvPr>
            <p:ph type="title"/>
          </p:nvPr>
        </p:nvSpPr>
        <p:spPr>
          <a:xfrm>
            <a:off x="0" y="0"/>
            <a:ext cx="12192000" cy="2331076"/>
          </a:xfrm>
        </p:spPr>
        <p:txBody>
          <a:bodyPr>
            <a:normAutofit/>
          </a:bodyPr>
          <a:lstStyle/>
          <a:p>
            <a:r>
              <a:rPr lang="ru-RU" sz="2400" b="1" dirty="0" smtClean="0">
                <a:solidFill>
                  <a:srgbClr val="C00000"/>
                </a:solidFill>
              </a:rPr>
              <a:t>4.В 1929 г. английский микробиолог Александр Флеминг обратил внимание на то, что вокруг   попавших   в   культуру   бактерий   споры   сизой   плесени   ­   в   этой   зоне болезнетворные микробы не могли развиваться. Позже из этого гриба было выделено бактерицидное   средство,   которое   назвали   по   латинскому   названию   этого   гриба. Назовите это бактерицидное средство.</a:t>
            </a:r>
            <a:endParaRPr lang="ru-RU" sz="2400" dirty="0">
              <a:solidFill>
                <a:srgbClr val="C00000"/>
              </a:solidFill>
            </a:endParaRPr>
          </a:p>
        </p:txBody>
      </p:sp>
      <p:sp>
        <p:nvSpPr>
          <p:cNvPr id="4" name="Объект 2"/>
          <p:cNvSpPr>
            <a:spLocks noGrp="1"/>
          </p:cNvSpPr>
          <p:nvPr>
            <p:ph idx="1"/>
          </p:nvPr>
        </p:nvSpPr>
        <p:spPr>
          <a:xfrm>
            <a:off x="204519" y="2313274"/>
            <a:ext cx="2963684" cy="558716"/>
          </a:xfrm>
        </p:spPr>
        <p:txBody>
          <a:bodyPr>
            <a:normAutofit/>
          </a:bodyPr>
          <a:lstStyle/>
          <a:p>
            <a:pPr marL="0" indent="0">
              <a:buNone/>
            </a:pPr>
            <a:r>
              <a:rPr lang="ru-RU" sz="2400" dirty="0" smtClean="0">
                <a:solidFill>
                  <a:srgbClr val="FFFF00"/>
                </a:solidFill>
              </a:rPr>
              <a:t>Ответ: </a:t>
            </a:r>
            <a:r>
              <a:rPr lang="ru-RU" sz="2400" b="1" dirty="0" smtClean="0">
                <a:solidFill>
                  <a:srgbClr val="FFFF00"/>
                </a:solidFill>
              </a:rPr>
              <a:t>Пенициллин</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88191" y="3549001"/>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pic>
        <p:nvPicPr>
          <p:cNvPr id="5122" name="Picture 2" descr="C:\Documents and Settings\Елена\Рабочий стол\987304929_0-126-2500-1541_600x0_80_0_0_6ca8d4b5e930ccbd45ad1d732bc806da.jpg"/>
          <p:cNvPicPr>
            <a:picLocks noChangeAspect="1" noChangeArrowheads="1"/>
          </p:cNvPicPr>
          <p:nvPr/>
        </p:nvPicPr>
        <p:blipFill>
          <a:blip r:embed="rId4"/>
          <a:srcRect/>
          <a:stretch>
            <a:fillRect/>
          </a:stretch>
        </p:blipFill>
        <p:spPr bwMode="auto">
          <a:xfrm>
            <a:off x="321972" y="3374268"/>
            <a:ext cx="5063291" cy="2869198"/>
          </a:xfrm>
          <a:prstGeom prst="rect">
            <a:avLst/>
          </a:prstGeom>
          <a:ln>
            <a:noFill/>
          </a:ln>
          <a:effectLst>
            <a:softEdge rad="112500"/>
          </a:effectLst>
        </p:spPr>
      </p:pic>
      <p:pic>
        <p:nvPicPr>
          <p:cNvPr id="5123" name="Picture 3" descr="C:\Documents and Settings\Елена\Рабочий стол\images (1).jpg"/>
          <p:cNvPicPr>
            <a:picLocks noChangeAspect="1" noChangeArrowheads="1"/>
          </p:cNvPicPr>
          <p:nvPr/>
        </p:nvPicPr>
        <p:blipFill>
          <a:blip r:embed="rId5"/>
          <a:srcRect/>
          <a:stretch>
            <a:fillRect/>
          </a:stretch>
        </p:blipFill>
        <p:spPr bwMode="auto">
          <a:xfrm>
            <a:off x="5001527" y="2446987"/>
            <a:ext cx="4023009" cy="2498500"/>
          </a:xfrm>
          <a:prstGeom prst="rect">
            <a:avLst/>
          </a:prstGeom>
          <a:ln>
            <a:noFill/>
          </a:ln>
          <a:effectLst>
            <a:softEdge rad="112500"/>
          </a:effectLst>
        </p:spPr>
      </p:pic>
    </p:spTree>
    <p:extLst>
      <p:ext uri="{BB962C8B-B14F-4D97-AF65-F5344CB8AC3E}">
        <p14:creationId xmlns:p14="http://schemas.microsoft.com/office/powerpoint/2010/main" xmlns="" val="195759776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2000"/>
                                        <p:tgtEl>
                                          <p:spTgt spid="5122"/>
                                        </p:tgtEl>
                                      </p:cBhvr>
                                    </p:animEffect>
                                  </p:childTnLst>
                                </p:cTn>
                              </p:par>
                              <p:par>
                                <p:cTn id="11" presetID="10" presetClass="entr" presetSubtype="0" fill="hold" nodeType="with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fade">
                                      <p:cBhvr>
                                        <p:cTn id="13" dur="2000"/>
                                        <p:tgtEl>
                                          <p:spTgt spid="5123"/>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0"/>
            <a:ext cx="12192000" cy="1326524"/>
          </a:xfrm>
        </p:spPr>
        <p:txBody>
          <a:bodyPr>
            <a:normAutofit/>
          </a:bodyPr>
          <a:lstStyle/>
          <a:p>
            <a:r>
              <a:rPr lang="ru-RU" sz="2300" b="1" dirty="0" smtClean="0">
                <a:solidFill>
                  <a:srgbClr val="C00000"/>
                </a:solidFill>
              </a:rPr>
              <a:t>5. Этот   путешественник   совершил   великое   открытие,   которое   потрясло   весь   мир. Со</a:t>
            </a:r>
            <a:br>
              <a:rPr lang="ru-RU" sz="2300" b="1" dirty="0" smtClean="0">
                <a:solidFill>
                  <a:srgbClr val="C00000"/>
                </a:solidFill>
              </a:rPr>
            </a:br>
            <a:r>
              <a:rPr lang="ru-RU" sz="2300" b="1" dirty="0" smtClean="0">
                <a:solidFill>
                  <a:srgbClr val="C00000"/>
                </a:solidFill>
              </a:rPr>
              <a:t>вторым открытием люди борются до сих пор во всем мире.  Вопрос: назовите имя этого</a:t>
            </a:r>
            <a:br>
              <a:rPr lang="ru-RU" sz="2300" b="1" dirty="0" smtClean="0">
                <a:solidFill>
                  <a:srgbClr val="C00000"/>
                </a:solidFill>
              </a:rPr>
            </a:br>
            <a:r>
              <a:rPr lang="ru-RU" sz="2300" b="1" dirty="0" smtClean="0">
                <a:solidFill>
                  <a:srgbClr val="C00000"/>
                </a:solidFill>
              </a:rPr>
              <a:t>путешественника и два открытия, о которых знает весь мир. </a:t>
            </a:r>
            <a:endParaRPr lang="ru-RU" sz="2300" dirty="0">
              <a:solidFill>
                <a:srgbClr val="C00000"/>
              </a:solidFill>
            </a:endParaRPr>
          </a:p>
        </p:txBody>
      </p:sp>
      <p:sp>
        <p:nvSpPr>
          <p:cNvPr id="4" name="Объект 2"/>
          <p:cNvSpPr>
            <a:spLocks noGrp="1"/>
          </p:cNvSpPr>
          <p:nvPr>
            <p:ph idx="1"/>
          </p:nvPr>
        </p:nvSpPr>
        <p:spPr>
          <a:xfrm>
            <a:off x="300509" y="1545728"/>
            <a:ext cx="6061653" cy="1236109"/>
          </a:xfrm>
        </p:spPr>
        <p:txBody>
          <a:bodyPr>
            <a:normAutofit fontScale="92500" lnSpcReduction="20000"/>
          </a:bodyPr>
          <a:lstStyle/>
          <a:p>
            <a:pPr marL="0" indent="0">
              <a:buNone/>
            </a:pPr>
            <a:r>
              <a:rPr lang="ru-RU" sz="2400" b="1" dirty="0" smtClean="0">
                <a:solidFill>
                  <a:srgbClr val="FFFF00"/>
                </a:solidFill>
              </a:rPr>
              <a:t>Ответ: Колумб является первооткрывателем нового материка, но именно с его экспедицией в Европу был завезен табак. С курением люди борются по сей день.</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562279" y="5434884"/>
            <a:ext cx="1440832" cy="123512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139707" y="1398229"/>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pic>
        <p:nvPicPr>
          <p:cNvPr id="6146" name="Picture 2" descr="C:\Documents and Settings\Елена\Рабочий стол\54c8dce3.jpg"/>
          <p:cNvPicPr>
            <a:picLocks noChangeAspect="1" noChangeArrowheads="1"/>
          </p:cNvPicPr>
          <p:nvPr/>
        </p:nvPicPr>
        <p:blipFill>
          <a:blip r:embed="rId4"/>
          <a:srcRect/>
          <a:stretch>
            <a:fillRect/>
          </a:stretch>
        </p:blipFill>
        <p:spPr bwMode="auto">
          <a:xfrm>
            <a:off x="259184" y="2772177"/>
            <a:ext cx="5188576" cy="3891432"/>
          </a:xfrm>
          <a:prstGeom prst="rect">
            <a:avLst/>
          </a:prstGeom>
          <a:ln>
            <a:noFill/>
          </a:ln>
          <a:effectLst>
            <a:softEdge rad="112500"/>
          </a:effectLst>
        </p:spPr>
      </p:pic>
      <p:pic>
        <p:nvPicPr>
          <p:cNvPr id="6147" name="Picture 3" descr="C:\Documents and Settings\Елена\Рабочий стол\скачанные файлы (1).jpg"/>
          <p:cNvPicPr>
            <a:picLocks noChangeAspect="1" noChangeArrowheads="1"/>
          </p:cNvPicPr>
          <p:nvPr/>
        </p:nvPicPr>
        <p:blipFill>
          <a:blip r:embed="rId5"/>
          <a:srcRect/>
          <a:stretch>
            <a:fillRect/>
          </a:stretch>
        </p:blipFill>
        <p:spPr bwMode="auto">
          <a:xfrm>
            <a:off x="5567161" y="3389012"/>
            <a:ext cx="4890484" cy="3242603"/>
          </a:xfrm>
          <a:prstGeom prst="rect">
            <a:avLst/>
          </a:prstGeom>
          <a:ln>
            <a:noFill/>
          </a:ln>
          <a:effectLst>
            <a:softEdge rad="112500"/>
          </a:effectLst>
        </p:spPr>
      </p:pic>
    </p:spTree>
    <p:extLst>
      <p:ext uri="{BB962C8B-B14F-4D97-AF65-F5344CB8AC3E}">
        <p14:creationId xmlns:p14="http://schemas.microsoft.com/office/powerpoint/2010/main" xmlns="" val="81052409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fade">
                                      <p:cBhvr>
                                        <p:cTn id="10" dur="2000"/>
                                        <p:tgtEl>
                                          <p:spTgt spid="6147"/>
                                        </p:tgtEl>
                                      </p:cBhvr>
                                    </p:animEffect>
                                  </p:childTnLst>
                                </p:cTn>
                              </p:par>
                              <p:par>
                                <p:cTn id="11" presetID="10"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2000"/>
                                        <p:tgtEl>
                                          <p:spTgt spid="6146"/>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4" name="Скругленный прямоугольник 3"/>
          <p:cNvSpPr/>
          <p:nvPr/>
        </p:nvSpPr>
        <p:spPr>
          <a:xfrm>
            <a:off x="161516" y="2571750"/>
            <a:ext cx="29464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smtClean="0">
                <a:solidFill>
                  <a:srgbClr val="FFFF00"/>
                </a:solidFill>
              </a:rPr>
              <a:t>Химическая всячина</a:t>
            </a:r>
            <a:endParaRPr lang="ru-RU" sz="2400" b="1" dirty="0">
              <a:solidFill>
                <a:srgbClr val="FFFF00"/>
              </a:solidFill>
            </a:endParaRPr>
          </a:p>
        </p:txBody>
      </p:sp>
      <p:sp>
        <p:nvSpPr>
          <p:cNvPr id="5" name="Скругленный прямоугольник 4"/>
          <p:cNvSpPr/>
          <p:nvPr/>
        </p:nvSpPr>
        <p:spPr>
          <a:xfrm>
            <a:off x="175164" y="3530600"/>
            <a:ext cx="29464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100" b="1" dirty="0" smtClean="0">
                <a:solidFill>
                  <a:srgbClr val="FFFF00"/>
                </a:solidFill>
              </a:rPr>
              <a:t>Вопрос задает великий мореплаватель</a:t>
            </a:r>
            <a:endParaRPr lang="ru-RU" sz="2100" b="1" dirty="0">
              <a:solidFill>
                <a:srgbClr val="FFFF00"/>
              </a:solidFill>
            </a:endParaRPr>
          </a:p>
        </p:txBody>
      </p:sp>
      <p:sp>
        <p:nvSpPr>
          <p:cNvPr id="6" name="Скругленный прямоугольник 5"/>
          <p:cNvSpPr/>
          <p:nvPr/>
        </p:nvSpPr>
        <p:spPr>
          <a:xfrm>
            <a:off x="188812" y="5448300"/>
            <a:ext cx="29464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FFFF00"/>
                </a:solidFill>
              </a:rPr>
              <a:t>Бионика или искусство подглядывания</a:t>
            </a:r>
            <a:endParaRPr lang="ru-RU" sz="2000" b="1" dirty="0">
              <a:solidFill>
                <a:srgbClr val="FFFF00"/>
              </a:solidFill>
            </a:endParaRPr>
          </a:p>
        </p:txBody>
      </p:sp>
      <p:sp>
        <p:nvSpPr>
          <p:cNvPr id="7" name="Скругленный прямоугольник 6"/>
          <p:cNvSpPr/>
          <p:nvPr/>
        </p:nvSpPr>
        <p:spPr>
          <a:xfrm>
            <a:off x="188812" y="4489450"/>
            <a:ext cx="29464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Черный ящик</a:t>
            </a:r>
            <a:endParaRPr lang="ru-RU" sz="2400" b="1" dirty="0">
              <a:solidFill>
                <a:srgbClr val="FFFF00"/>
              </a:solidFill>
            </a:endParaRPr>
          </a:p>
        </p:txBody>
      </p:sp>
      <p:sp>
        <p:nvSpPr>
          <p:cNvPr id="9" name="Заголовок 1"/>
          <p:cNvSpPr>
            <a:spLocks noGrp="1"/>
          </p:cNvSpPr>
          <p:nvPr>
            <p:ph type="title"/>
          </p:nvPr>
        </p:nvSpPr>
        <p:spPr>
          <a:xfrm>
            <a:off x="646111" y="383694"/>
            <a:ext cx="9404723" cy="1400530"/>
          </a:xfrm>
        </p:spPr>
        <p:txBody>
          <a:bodyPr/>
          <a:lstStyle/>
          <a:p>
            <a:pPr algn="ctr"/>
            <a:r>
              <a:rPr lang="ru-RU" b="1" dirty="0" smtClean="0">
                <a:solidFill>
                  <a:srgbClr val="C00000"/>
                </a:solidFill>
              </a:rPr>
              <a:t>Темы и вопросы:</a:t>
            </a:r>
            <a:endParaRPr lang="ru-RU" b="1" dirty="0">
              <a:solidFill>
                <a:srgbClr val="C00000"/>
              </a:solidFill>
            </a:endParaRPr>
          </a:p>
        </p:txBody>
      </p:sp>
      <p:sp>
        <p:nvSpPr>
          <p:cNvPr id="10" name="Скругленный прямоугольник 9"/>
          <p:cNvSpPr/>
          <p:nvPr/>
        </p:nvSpPr>
        <p:spPr>
          <a:xfrm>
            <a:off x="147868" y="1612900"/>
            <a:ext cx="29464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FFFF00"/>
                </a:solidFill>
              </a:rPr>
              <a:t>Великие открытия  биологической науки</a:t>
            </a:r>
            <a:endParaRPr lang="ru-RU" sz="2000" b="1" dirty="0">
              <a:solidFill>
                <a:srgbClr val="FFFF00"/>
              </a:solidFill>
            </a:endParaRPr>
          </a:p>
        </p:txBody>
      </p:sp>
      <p:sp>
        <p:nvSpPr>
          <p:cNvPr id="12" name="Скругленный прямоугольник 11">
            <a:hlinkClick r:id="rId3" action="ppaction://hlinksldjump"/>
          </p:cNvPr>
          <p:cNvSpPr/>
          <p:nvPr/>
        </p:nvSpPr>
        <p:spPr>
          <a:xfrm>
            <a:off x="3270801" y="5448300"/>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10</a:t>
            </a:r>
            <a:endParaRPr lang="ru-RU" sz="2400" b="1" dirty="0">
              <a:solidFill>
                <a:srgbClr val="FFFF00"/>
              </a:solidFill>
            </a:endParaRPr>
          </a:p>
        </p:txBody>
      </p:sp>
      <p:sp>
        <p:nvSpPr>
          <p:cNvPr id="15" name="Скругленный прямоугольник 14">
            <a:hlinkClick r:id="rId4" action="ppaction://hlinksldjump"/>
          </p:cNvPr>
          <p:cNvSpPr/>
          <p:nvPr/>
        </p:nvSpPr>
        <p:spPr>
          <a:xfrm>
            <a:off x="3270809" y="3516953"/>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10</a:t>
            </a:r>
            <a:endParaRPr lang="ru-RU" sz="2400" b="1" dirty="0">
              <a:solidFill>
                <a:srgbClr val="FFFF00"/>
              </a:solidFill>
            </a:endParaRPr>
          </a:p>
        </p:txBody>
      </p:sp>
      <p:sp>
        <p:nvSpPr>
          <p:cNvPr id="16" name="Скругленный прямоугольник 15">
            <a:hlinkClick r:id="rId5" action="ppaction://hlinksldjump"/>
          </p:cNvPr>
          <p:cNvSpPr/>
          <p:nvPr/>
        </p:nvSpPr>
        <p:spPr>
          <a:xfrm>
            <a:off x="3270809" y="2558102"/>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10</a:t>
            </a:r>
            <a:endParaRPr lang="ru-RU" sz="2400" b="1" dirty="0">
              <a:solidFill>
                <a:srgbClr val="FFFF00"/>
              </a:solidFill>
            </a:endParaRPr>
          </a:p>
        </p:txBody>
      </p:sp>
      <p:sp>
        <p:nvSpPr>
          <p:cNvPr id="17" name="Скругленный прямоугольник 16">
            <a:hlinkClick r:id="rId6" action="ppaction://hlinksldjump"/>
          </p:cNvPr>
          <p:cNvSpPr/>
          <p:nvPr/>
        </p:nvSpPr>
        <p:spPr>
          <a:xfrm>
            <a:off x="3257153" y="1611948"/>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10</a:t>
            </a:r>
            <a:endParaRPr lang="ru-RU" sz="2400" b="1" dirty="0">
              <a:solidFill>
                <a:srgbClr val="FFFF00"/>
              </a:solidFill>
            </a:endParaRPr>
          </a:p>
        </p:txBody>
      </p:sp>
      <p:sp>
        <p:nvSpPr>
          <p:cNvPr id="18" name="Скругленный прямоугольник 17">
            <a:hlinkClick r:id="rId7" action="ppaction://hlinksldjump"/>
          </p:cNvPr>
          <p:cNvSpPr/>
          <p:nvPr/>
        </p:nvSpPr>
        <p:spPr>
          <a:xfrm>
            <a:off x="4216868" y="1598300"/>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20</a:t>
            </a:r>
            <a:endParaRPr lang="ru-RU" sz="2400" b="1" dirty="0">
              <a:solidFill>
                <a:srgbClr val="FFFF00"/>
              </a:solidFill>
            </a:endParaRPr>
          </a:p>
        </p:txBody>
      </p:sp>
      <p:sp>
        <p:nvSpPr>
          <p:cNvPr id="19" name="Скругленный прямоугольник 18">
            <a:hlinkClick r:id="rId8" action="ppaction://hlinksldjump"/>
          </p:cNvPr>
          <p:cNvSpPr/>
          <p:nvPr/>
        </p:nvSpPr>
        <p:spPr>
          <a:xfrm>
            <a:off x="4189573" y="2530806"/>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20</a:t>
            </a:r>
            <a:endParaRPr lang="ru-RU" sz="2400" b="1" dirty="0">
              <a:solidFill>
                <a:srgbClr val="FFFF00"/>
              </a:solidFill>
            </a:endParaRPr>
          </a:p>
        </p:txBody>
      </p:sp>
      <p:sp>
        <p:nvSpPr>
          <p:cNvPr id="20" name="Скругленный прямоугольник 19">
            <a:hlinkClick r:id="rId9" action="ppaction://hlinksldjump"/>
          </p:cNvPr>
          <p:cNvSpPr/>
          <p:nvPr/>
        </p:nvSpPr>
        <p:spPr>
          <a:xfrm>
            <a:off x="4203220" y="3516952"/>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20</a:t>
            </a:r>
            <a:endParaRPr lang="ru-RU" sz="2400" b="1" dirty="0">
              <a:solidFill>
                <a:srgbClr val="FFFF00"/>
              </a:solidFill>
            </a:endParaRPr>
          </a:p>
        </p:txBody>
      </p:sp>
      <p:sp>
        <p:nvSpPr>
          <p:cNvPr id="21" name="Скругленный прямоугольник 20">
            <a:hlinkClick r:id="rId10" action="ppaction://hlinksldjump"/>
          </p:cNvPr>
          <p:cNvSpPr/>
          <p:nvPr/>
        </p:nvSpPr>
        <p:spPr>
          <a:xfrm>
            <a:off x="4216868" y="4475802"/>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rPr>
              <a:t>20</a:t>
            </a:r>
            <a:endParaRPr lang="ru-RU" sz="2400" dirty="0">
              <a:solidFill>
                <a:srgbClr val="FFFF00"/>
              </a:solidFill>
            </a:endParaRPr>
          </a:p>
        </p:txBody>
      </p:sp>
      <p:sp>
        <p:nvSpPr>
          <p:cNvPr id="22" name="Скругленный прямоугольник 21">
            <a:hlinkClick r:id="rId11" action="ppaction://hlinksldjump"/>
          </p:cNvPr>
          <p:cNvSpPr/>
          <p:nvPr/>
        </p:nvSpPr>
        <p:spPr>
          <a:xfrm>
            <a:off x="4203221" y="5448300"/>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20</a:t>
            </a:r>
            <a:endParaRPr lang="ru-RU" sz="2400" b="1" dirty="0">
              <a:solidFill>
                <a:srgbClr val="FFFF00"/>
              </a:solidFill>
            </a:endParaRPr>
          </a:p>
        </p:txBody>
      </p:sp>
      <p:sp>
        <p:nvSpPr>
          <p:cNvPr id="23" name="Скругленный прямоугольник 22">
            <a:hlinkClick r:id="rId12" action="ppaction://hlinksldjump"/>
          </p:cNvPr>
          <p:cNvSpPr/>
          <p:nvPr/>
        </p:nvSpPr>
        <p:spPr>
          <a:xfrm>
            <a:off x="5134174" y="1639244"/>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30</a:t>
            </a:r>
            <a:endParaRPr lang="ru-RU" sz="2400" b="1" dirty="0">
              <a:solidFill>
                <a:srgbClr val="FFFF00"/>
              </a:solidFill>
            </a:endParaRPr>
          </a:p>
        </p:txBody>
      </p:sp>
      <p:sp>
        <p:nvSpPr>
          <p:cNvPr id="24" name="Скругленный прямоугольник 23">
            <a:hlinkClick r:id="rId13" action="ppaction://hlinksldjump"/>
          </p:cNvPr>
          <p:cNvSpPr/>
          <p:nvPr/>
        </p:nvSpPr>
        <p:spPr>
          <a:xfrm>
            <a:off x="5134173" y="2558102"/>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30</a:t>
            </a:r>
            <a:endParaRPr lang="ru-RU" sz="2400" b="1" dirty="0">
              <a:solidFill>
                <a:srgbClr val="FFFF00"/>
              </a:solidFill>
            </a:endParaRPr>
          </a:p>
        </p:txBody>
      </p:sp>
      <p:sp>
        <p:nvSpPr>
          <p:cNvPr id="25" name="Скругленный прямоугольник 24">
            <a:hlinkClick r:id="rId14" action="ppaction://hlinksldjump"/>
          </p:cNvPr>
          <p:cNvSpPr/>
          <p:nvPr/>
        </p:nvSpPr>
        <p:spPr>
          <a:xfrm>
            <a:off x="5147821" y="3503304"/>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30</a:t>
            </a:r>
            <a:endParaRPr lang="ru-RU" sz="2400" b="1" dirty="0">
              <a:solidFill>
                <a:srgbClr val="FFFF00"/>
              </a:solidFill>
            </a:endParaRPr>
          </a:p>
        </p:txBody>
      </p:sp>
      <p:sp>
        <p:nvSpPr>
          <p:cNvPr id="26" name="Скругленный прямоугольник 25">
            <a:hlinkClick r:id="rId15" action="ppaction://hlinksldjump"/>
          </p:cNvPr>
          <p:cNvSpPr/>
          <p:nvPr/>
        </p:nvSpPr>
        <p:spPr>
          <a:xfrm>
            <a:off x="5147822" y="4462154"/>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rPr>
              <a:t>30</a:t>
            </a:r>
            <a:endParaRPr lang="ru-RU" sz="2400" dirty="0">
              <a:solidFill>
                <a:srgbClr val="FFFF00"/>
              </a:solidFill>
            </a:endParaRPr>
          </a:p>
        </p:txBody>
      </p:sp>
      <p:sp>
        <p:nvSpPr>
          <p:cNvPr id="27" name="Скругленный прямоугольник 26">
            <a:hlinkClick r:id="rId16" action="ppaction://hlinksldjump"/>
          </p:cNvPr>
          <p:cNvSpPr/>
          <p:nvPr/>
        </p:nvSpPr>
        <p:spPr>
          <a:xfrm>
            <a:off x="5147824" y="5434653"/>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30</a:t>
            </a:r>
            <a:endParaRPr lang="ru-RU" sz="2400" b="1" dirty="0">
              <a:solidFill>
                <a:srgbClr val="FFFF00"/>
              </a:solidFill>
            </a:endParaRPr>
          </a:p>
        </p:txBody>
      </p:sp>
      <p:sp>
        <p:nvSpPr>
          <p:cNvPr id="28" name="Скругленный прямоугольник 27">
            <a:hlinkClick r:id="rId17" action="ppaction://hlinksldjump"/>
          </p:cNvPr>
          <p:cNvSpPr/>
          <p:nvPr/>
        </p:nvSpPr>
        <p:spPr>
          <a:xfrm>
            <a:off x="6066578" y="1611948"/>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40</a:t>
            </a:r>
            <a:endParaRPr lang="ru-RU" sz="2400" b="1" dirty="0">
              <a:solidFill>
                <a:srgbClr val="FFFF00"/>
              </a:solidFill>
            </a:endParaRPr>
          </a:p>
        </p:txBody>
      </p:sp>
      <p:sp>
        <p:nvSpPr>
          <p:cNvPr id="29" name="Скругленный прямоугольник 28">
            <a:hlinkClick r:id="rId18" action="ppaction://hlinksldjump"/>
          </p:cNvPr>
          <p:cNvSpPr/>
          <p:nvPr/>
        </p:nvSpPr>
        <p:spPr>
          <a:xfrm>
            <a:off x="6066578" y="2571750"/>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40</a:t>
            </a:r>
            <a:endParaRPr lang="ru-RU" sz="2400" b="1" dirty="0">
              <a:solidFill>
                <a:srgbClr val="FFFF00"/>
              </a:solidFill>
            </a:endParaRPr>
          </a:p>
        </p:txBody>
      </p:sp>
      <p:sp>
        <p:nvSpPr>
          <p:cNvPr id="30" name="Скругленный прямоугольник 29">
            <a:hlinkClick r:id="rId19" action="ppaction://hlinksldjump"/>
          </p:cNvPr>
          <p:cNvSpPr/>
          <p:nvPr/>
        </p:nvSpPr>
        <p:spPr>
          <a:xfrm>
            <a:off x="6080226" y="3530600"/>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40</a:t>
            </a:r>
            <a:endParaRPr lang="ru-RU" sz="2400" b="1" dirty="0">
              <a:solidFill>
                <a:srgbClr val="FFFF00"/>
              </a:solidFill>
            </a:endParaRPr>
          </a:p>
        </p:txBody>
      </p:sp>
      <p:sp>
        <p:nvSpPr>
          <p:cNvPr id="31" name="Скругленный прямоугольник 30">
            <a:hlinkClick r:id="rId20" action="ppaction://hlinksldjump"/>
          </p:cNvPr>
          <p:cNvSpPr/>
          <p:nvPr/>
        </p:nvSpPr>
        <p:spPr>
          <a:xfrm>
            <a:off x="6080226" y="4489450"/>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rPr>
              <a:t>40</a:t>
            </a:r>
            <a:endParaRPr lang="ru-RU" sz="2400" dirty="0">
              <a:solidFill>
                <a:srgbClr val="FFFF00"/>
              </a:solidFill>
            </a:endParaRPr>
          </a:p>
        </p:txBody>
      </p:sp>
      <p:sp>
        <p:nvSpPr>
          <p:cNvPr id="32" name="Скругленный прямоугольник 31">
            <a:hlinkClick r:id="rId21" action="ppaction://hlinksldjump"/>
          </p:cNvPr>
          <p:cNvSpPr/>
          <p:nvPr/>
        </p:nvSpPr>
        <p:spPr>
          <a:xfrm>
            <a:off x="6080226" y="5434652"/>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rPr>
              <a:t>40</a:t>
            </a:r>
            <a:endParaRPr lang="ru-RU" sz="2400" dirty="0">
              <a:solidFill>
                <a:srgbClr val="FFFF00"/>
              </a:solidFill>
            </a:endParaRPr>
          </a:p>
        </p:txBody>
      </p:sp>
      <p:sp>
        <p:nvSpPr>
          <p:cNvPr id="33" name="Скругленный прямоугольник 32">
            <a:hlinkClick r:id="rId22" action="ppaction://hlinksldjump"/>
          </p:cNvPr>
          <p:cNvSpPr/>
          <p:nvPr/>
        </p:nvSpPr>
        <p:spPr>
          <a:xfrm>
            <a:off x="7039933" y="1611948"/>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50</a:t>
            </a:r>
            <a:endParaRPr lang="ru-RU" sz="2400" b="1" dirty="0">
              <a:solidFill>
                <a:srgbClr val="FFFF00"/>
              </a:solidFill>
            </a:endParaRPr>
          </a:p>
        </p:txBody>
      </p:sp>
      <p:sp>
        <p:nvSpPr>
          <p:cNvPr id="34" name="Скругленный прямоугольник 33">
            <a:hlinkClick r:id="rId23" action="ppaction://hlinksldjump"/>
          </p:cNvPr>
          <p:cNvSpPr/>
          <p:nvPr/>
        </p:nvSpPr>
        <p:spPr>
          <a:xfrm>
            <a:off x="7053581" y="2571750"/>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50</a:t>
            </a:r>
            <a:endParaRPr lang="ru-RU" sz="2400" b="1" dirty="0">
              <a:solidFill>
                <a:srgbClr val="FFFF00"/>
              </a:solidFill>
            </a:endParaRPr>
          </a:p>
        </p:txBody>
      </p:sp>
      <p:sp>
        <p:nvSpPr>
          <p:cNvPr id="35" name="Скругленный прямоугольник 34">
            <a:hlinkClick r:id="rId24" action="ppaction://hlinksldjump"/>
          </p:cNvPr>
          <p:cNvSpPr/>
          <p:nvPr/>
        </p:nvSpPr>
        <p:spPr>
          <a:xfrm>
            <a:off x="7067229" y="3544248"/>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50</a:t>
            </a:r>
            <a:endParaRPr lang="ru-RU" sz="2400" b="1" dirty="0">
              <a:solidFill>
                <a:srgbClr val="FFFF00"/>
              </a:solidFill>
            </a:endParaRPr>
          </a:p>
        </p:txBody>
      </p:sp>
      <p:sp>
        <p:nvSpPr>
          <p:cNvPr id="36" name="Скругленный прямоугольник 35">
            <a:hlinkClick r:id="rId25" action="ppaction://hlinksldjump"/>
          </p:cNvPr>
          <p:cNvSpPr/>
          <p:nvPr/>
        </p:nvSpPr>
        <p:spPr>
          <a:xfrm>
            <a:off x="7067229" y="4503098"/>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50</a:t>
            </a:r>
            <a:endParaRPr lang="ru-RU" sz="2400" b="1" dirty="0">
              <a:solidFill>
                <a:srgbClr val="FFFF00"/>
              </a:solidFill>
            </a:endParaRPr>
          </a:p>
        </p:txBody>
      </p:sp>
      <p:sp>
        <p:nvSpPr>
          <p:cNvPr id="2" name="Управляющая кнопка: настраиваемая 1">
            <a:hlinkClick r:id="" action="ppaction://noaction" highlightClick="1"/>
          </p:cNvPr>
          <p:cNvSpPr/>
          <p:nvPr/>
        </p:nvSpPr>
        <p:spPr>
          <a:xfrm>
            <a:off x="10078129" y="214138"/>
            <a:ext cx="1887420" cy="1203960"/>
          </a:xfrm>
          <a:prstGeom prst="actionButtonBlank">
            <a:avLst/>
          </a:prstGeom>
          <a:solidFill>
            <a:srgbClr val="C0000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rPr>
              <a:t>Завершить</a:t>
            </a:r>
            <a:r>
              <a:rPr lang="ru-RU" dirty="0" smtClean="0">
                <a:solidFill>
                  <a:srgbClr val="FFFF00"/>
                </a:solidFill>
              </a:rPr>
              <a:t> </a:t>
            </a:r>
            <a:r>
              <a:rPr lang="ru-RU" sz="2400" dirty="0" smtClean="0">
                <a:solidFill>
                  <a:srgbClr val="FFFF00"/>
                </a:solidFill>
              </a:rPr>
              <a:t>викторину</a:t>
            </a:r>
            <a:endParaRPr lang="ru-RU" sz="2400" dirty="0">
              <a:solidFill>
                <a:srgbClr val="FFFF00"/>
              </a:solidFill>
            </a:endParaRPr>
          </a:p>
        </p:txBody>
      </p:sp>
      <p:sp>
        <p:nvSpPr>
          <p:cNvPr id="40" name="Скругленный прямоугольник 39">
            <a:hlinkClick r:id="rId26" action="ppaction://hlinksldjump"/>
          </p:cNvPr>
          <p:cNvSpPr/>
          <p:nvPr/>
        </p:nvSpPr>
        <p:spPr>
          <a:xfrm>
            <a:off x="8038493" y="1614223"/>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60</a:t>
            </a:r>
            <a:endParaRPr lang="ru-RU" sz="2400" b="1" dirty="0">
              <a:solidFill>
                <a:srgbClr val="FFFF00"/>
              </a:solidFill>
            </a:endParaRPr>
          </a:p>
        </p:txBody>
      </p:sp>
      <p:sp>
        <p:nvSpPr>
          <p:cNvPr id="41" name="Скругленный прямоугольник 40">
            <a:hlinkClick r:id="rId27" action="ppaction://hlinksldjump"/>
          </p:cNvPr>
          <p:cNvSpPr/>
          <p:nvPr/>
        </p:nvSpPr>
        <p:spPr>
          <a:xfrm>
            <a:off x="8027119" y="2585488"/>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60</a:t>
            </a:r>
            <a:endParaRPr lang="ru-RU" sz="2400" b="1" dirty="0">
              <a:solidFill>
                <a:srgbClr val="FFFF00"/>
              </a:solidFill>
            </a:endParaRPr>
          </a:p>
        </p:txBody>
      </p:sp>
      <p:sp>
        <p:nvSpPr>
          <p:cNvPr id="42" name="Скругленный прямоугольник 41">
            <a:hlinkClick r:id="rId28" action="ppaction://hlinksldjump"/>
          </p:cNvPr>
          <p:cNvSpPr/>
          <p:nvPr/>
        </p:nvSpPr>
        <p:spPr>
          <a:xfrm>
            <a:off x="8027120" y="4496175"/>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60</a:t>
            </a:r>
            <a:endParaRPr lang="ru-RU" sz="2400" b="1" dirty="0">
              <a:solidFill>
                <a:srgbClr val="FFFF00"/>
              </a:solidFill>
            </a:endParaRPr>
          </a:p>
        </p:txBody>
      </p:sp>
      <p:sp>
        <p:nvSpPr>
          <p:cNvPr id="43" name="Скругленный прямоугольник 42">
            <a:hlinkClick r:id="rId29" action="ppaction://hlinksldjump"/>
          </p:cNvPr>
          <p:cNvSpPr/>
          <p:nvPr/>
        </p:nvSpPr>
        <p:spPr>
          <a:xfrm>
            <a:off x="8027120" y="5478814"/>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60</a:t>
            </a:r>
            <a:endParaRPr lang="ru-RU" sz="2400" b="1" dirty="0">
              <a:solidFill>
                <a:srgbClr val="FFFF00"/>
              </a:solidFill>
            </a:endParaRPr>
          </a:p>
        </p:txBody>
      </p:sp>
      <p:sp>
        <p:nvSpPr>
          <p:cNvPr id="44" name="Скругленный прямоугольник 43">
            <a:hlinkClick r:id="rId30" action="ppaction://hlinksldjump"/>
          </p:cNvPr>
          <p:cNvSpPr/>
          <p:nvPr/>
        </p:nvSpPr>
        <p:spPr>
          <a:xfrm>
            <a:off x="8040768" y="3527184"/>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60</a:t>
            </a:r>
            <a:endParaRPr lang="ru-RU" sz="2400" b="1" dirty="0">
              <a:solidFill>
                <a:srgbClr val="FFFF00"/>
              </a:solidFill>
            </a:endParaRPr>
          </a:p>
        </p:txBody>
      </p:sp>
      <p:sp>
        <p:nvSpPr>
          <p:cNvPr id="45" name="Скругленный прямоугольник 44">
            <a:hlinkClick r:id="rId31" action="ppaction://hlinksldjump"/>
          </p:cNvPr>
          <p:cNvSpPr/>
          <p:nvPr/>
        </p:nvSpPr>
        <p:spPr>
          <a:xfrm>
            <a:off x="8996111" y="1616497"/>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70</a:t>
            </a:r>
            <a:endParaRPr lang="ru-RU" sz="2400" b="1" dirty="0">
              <a:solidFill>
                <a:srgbClr val="FFFF00"/>
              </a:solidFill>
            </a:endParaRPr>
          </a:p>
        </p:txBody>
      </p:sp>
      <p:sp>
        <p:nvSpPr>
          <p:cNvPr id="46" name="Скругленный прямоугольник 45">
            <a:hlinkClick r:id="rId32" action="ppaction://hlinksldjump"/>
          </p:cNvPr>
          <p:cNvSpPr/>
          <p:nvPr/>
        </p:nvSpPr>
        <p:spPr>
          <a:xfrm>
            <a:off x="8971088" y="2587762"/>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70</a:t>
            </a:r>
            <a:endParaRPr lang="ru-RU" sz="2400" b="1" dirty="0">
              <a:solidFill>
                <a:srgbClr val="FFFF00"/>
              </a:solidFill>
            </a:endParaRPr>
          </a:p>
        </p:txBody>
      </p:sp>
      <p:sp>
        <p:nvSpPr>
          <p:cNvPr id="47" name="Скругленный прямоугольник 46">
            <a:hlinkClick r:id="rId33" action="ppaction://hlinksldjump"/>
          </p:cNvPr>
          <p:cNvSpPr/>
          <p:nvPr/>
        </p:nvSpPr>
        <p:spPr>
          <a:xfrm>
            <a:off x="8998385" y="3543106"/>
            <a:ext cx="876300" cy="876300"/>
          </a:xfrm>
          <a:prstGeom prst="roundRect">
            <a:avLst/>
          </a:prstGeom>
          <a:solidFill>
            <a:srgbClr val="00B050"/>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70</a:t>
            </a:r>
            <a:endParaRPr lang="ru-RU" sz="2400" b="1" dirty="0">
              <a:solidFill>
                <a:srgbClr val="FFFF00"/>
              </a:solidFill>
            </a:endParaRPr>
          </a:p>
        </p:txBody>
      </p:sp>
      <p:sp>
        <p:nvSpPr>
          <p:cNvPr id="48" name="Скругленный прямоугольник 47">
            <a:hlinkClick r:id="rId34" action="ppaction://hlinksldjump"/>
          </p:cNvPr>
          <p:cNvSpPr/>
          <p:nvPr/>
        </p:nvSpPr>
        <p:spPr>
          <a:xfrm>
            <a:off x="8971089" y="4512096"/>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70</a:t>
            </a:r>
            <a:endParaRPr lang="ru-RU" sz="2400" b="1" dirty="0">
              <a:solidFill>
                <a:srgbClr val="FFFF00"/>
              </a:solidFill>
            </a:endParaRPr>
          </a:p>
        </p:txBody>
      </p:sp>
      <p:sp>
        <p:nvSpPr>
          <p:cNvPr id="49" name="Скругленный прямоугольник 48">
            <a:hlinkClick r:id="rId35" action="ppaction://hlinksldjump"/>
          </p:cNvPr>
          <p:cNvSpPr/>
          <p:nvPr/>
        </p:nvSpPr>
        <p:spPr>
          <a:xfrm>
            <a:off x="8971090" y="5494736"/>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70</a:t>
            </a:r>
            <a:endParaRPr lang="ru-RU" sz="2400" b="1" dirty="0">
              <a:solidFill>
                <a:srgbClr val="FFFF00"/>
              </a:solidFill>
            </a:endParaRPr>
          </a:p>
        </p:txBody>
      </p:sp>
      <p:sp>
        <p:nvSpPr>
          <p:cNvPr id="50" name="Скругленный прямоугольник 49">
            <a:hlinkClick r:id="rId36" action="ppaction://hlinksldjump"/>
          </p:cNvPr>
          <p:cNvSpPr/>
          <p:nvPr/>
        </p:nvSpPr>
        <p:spPr>
          <a:xfrm>
            <a:off x="3255174" y="4471921"/>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10</a:t>
            </a:r>
            <a:endParaRPr lang="ru-RU" sz="2400" b="1" dirty="0">
              <a:solidFill>
                <a:srgbClr val="FFFF00"/>
              </a:solidFill>
            </a:endParaRPr>
          </a:p>
        </p:txBody>
      </p:sp>
      <p:sp>
        <p:nvSpPr>
          <p:cNvPr id="51" name="Скругленный прямоугольник 50">
            <a:hlinkClick r:id="rId37" action="ppaction://hlinksldjump"/>
          </p:cNvPr>
          <p:cNvSpPr/>
          <p:nvPr/>
        </p:nvSpPr>
        <p:spPr>
          <a:xfrm>
            <a:off x="7073579" y="5469449"/>
            <a:ext cx="876300" cy="876300"/>
          </a:xfrm>
          <a:prstGeom prst="roundRect">
            <a:avLst/>
          </a:prstGeom>
          <a:solidFill>
            <a:srgbClr val="3B31F9"/>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FF00"/>
                </a:solidFill>
              </a:rPr>
              <a:t>50</a:t>
            </a:r>
            <a:endParaRPr lang="ru-RU" sz="2400" b="1" dirty="0">
              <a:solidFill>
                <a:srgbClr val="FFFF00"/>
              </a:solidFill>
            </a:endParaRPr>
          </a:p>
        </p:txBody>
      </p:sp>
    </p:spTree>
    <p:extLst>
      <p:ext uri="{BB962C8B-B14F-4D97-AF65-F5344CB8AC3E}">
        <p14:creationId xmlns:p14="http://schemas.microsoft.com/office/powerpoint/2010/main" xmlns="" val="1159878722"/>
      </p:ext>
    </p:extLst>
  </p:cSld>
  <p:clrMapOvr>
    <a:masterClrMapping/>
  </p:clrMapOvr>
  <p:transition spd="slow" advClick="0">
    <p:wipe dir="r"/>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1000"/>
                                        <p:tgtEl>
                                          <p:spTgt spid="17"/>
                                        </p:tgtEl>
                                      </p:cBhvr>
                                    </p:animEffect>
                                    <p:set>
                                      <p:cBhvr>
                                        <p:cTn id="7"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6" presetClass="exit" presetSubtype="32" fill="hold" grpId="0" nodeType="clickEffect">
                                  <p:stCondLst>
                                    <p:cond delay="0"/>
                                  </p:stCondLst>
                                  <p:childTnLst>
                                    <p:animEffect transition="out" filter="circle(out)">
                                      <p:cBhvr>
                                        <p:cTn id="12" dur="1000"/>
                                        <p:tgtEl>
                                          <p:spTgt spid="18"/>
                                        </p:tgtEl>
                                      </p:cBhvr>
                                    </p:animEffect>
                                    <p:set>
                                      <p:cBhvr>
                                        <p:cTn id="13"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6" presetClass="exit" presetSubtype="32" fill="hold" grpId="0" nodeType="clickEffect">
                                  <p:stCondLst>
                                    <p:cond delay="0"/>
                                  </p:stCondLst>
                                  <p:childTnLst>
                                    <p:animEffect transition="out" filter="circle(out)">
                                      <p:cBhvr>
                                        <p:cTn id="18" dur="1000"/>
                                        <p:tgtEl>
                                          <p:spTgt spid="23"/>
                                        </p:tgtEl>
                                      </p:cBhvr>
                                    </p:animEffect>
                                    <p:set>
                                      <p:cBhvr>
                                        <p:cTn id="19" dur="1" fill="hold">
                                          <p:stCondLst>
                                            <p:cond delay="9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6" presetClass="exit" presetSubtype="32" fill="hold" grpId="0" nodeType="clickEffect">
                                  <p:stCondLst>
                                    <p:cond delay="0"/>
                                  </p:stCondLst>
                                  <p:childTnLst>
                                    <p:animEffect transition="out" filter="circle(out)">
                                      <p:cBhvr>
                                        <p:cTn id="24" dur="1000"/>
                                        <p:tgtEl>
                                          <p:spTgt spid="28"/>
                                        </p:tgtEl>
                                      </p:cBhvr>
                                    </p:animEffect>
                                    <p:set>
                                      <p:cBhvr>
                                        <p:cTn id="25"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6" restart="whenNotActive" fill="hold" evtFilter="cancelBubble" nodeType="interactiveSeq">
                <p:stCondLst>
                  <p:cond evt="onClick" delay="0">
                    <p:tgtEl>
                      <p:spTgt spid="33"/>
                    </p:tgtEl>
                  </p:cond>
                </p:stCondLst>
                <p:endSync evt="end" delay="0">
                  <p:rtn val="all"/>
                </p:endSync>
                <p:childTnLst>
                  <p:par>
                    <p:cTn id="27" fill="hold">
                      <p:stCondLst>
                        <p:cond delay="0"/>
                      </p:stCondLst>
                      <p:childTnLst>
                        <p:par>
                          <p:cTn id="28" fill="hold">
                            <p:stCondLst>
                              <p:cond delay="0"/>
                            </p:stCondLst>
                            <p:childTnLst>
                              <p:par>
                                <p:cTn id="29" presetID="6" presetClass="exit" presetSubtype="32" fill="hold" grpId="0" nodeType="clickEffect">
                                  <p:stCondLst>
                                    <p:cond delay="0"/>
                                  </p:stCondLst>
                                  <p:childTnLst>
                                    <p:animEffect transition="out" filter="circle(out)">
                                      <p:cBhvr>
                                        <p:cTn id="30" dur="1000"/>
                                        <p:tgtEl>
                                          <p:spTgt spid="33"/>
                                        </p:tgtEl>
                                      </p:cBhvr>
                                    </p:animEffect>
                                    <p:set>
                                      <p:cBhvr>
                                        <p:cTn id="31"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32" restart="whenNotActive" fill="hold" evtFilter="cancelBubble" nodeType="interactiveSeq">
                <p:stCondLst>
                  <p:cond evt="onClick" delay="0">
                    <p:tgtEl>
                      <p:spTgt spid="16"/>
                    </p:tgtEl>
                  </p:cond>
                </p:stCondLst>
                <p:endSync evt="end" delay="0">
                  <p:rtn val="all"/>
                </p:endSync>
                <p:childTnLst>
                  <p:par>
                    <p:cTn id="33" fill="hold">
                      <p:stCondLst>
                        <p:cond delay="0"/>
                      </p:stCondLst>
                      <p:childTnLst>
                        <p:par>
                          <p:cTn id="34" fill="hold">
                            <p:stCondLst>
                              <p:cond delay="0"/>
                            </p:stCondLst>
                            <p:childTnLst>
                              <p:par>
                                <p:cTn id="35" presetID="6" presetClass="exit" presetSubtype="32" fill="hold" grpId="0" nodeType="clickEffect">
                                  <p:stCondLst>
                                    <p:cond delay="0"/>
                                  </p:stCondLst>
                                  <p:childTnLst>
                                    <p:animEffect transition="out" filter="circle(out)">
                                      <p:cBhvr>
                                        <p:cTn id="36" dur="1000"/>
                                        <p:tgtEl>
                                          <p:spTgt spid="16"/>
                                        </p:tgtEl>
                                      </p:cBhvr>
                                    </p:animEffect>
                                    <p:set>
                                      <p:cBhvr>
                                        <p:cTn id="3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38" restart="whenNotActive" fill="hold" evtFilter="cancelBubble" nodeType="interactiveSeq">
                <p:stCondLst>
                  <p:cond evt="onClick" delay="0">
                    <p:tgtEl>
                      <p:spTgt spid="19"/>
                    </p:tgtEl>
                  </p:cond>
                </p:stCondLst>
                <p:endSync evt="end" delay="0">
                  <p:rtn val="all"/>
                </p:endSync>
                <p:childTnLst>
                  <p:par>
                    <p:cTn id="39" fill="hold">
                      <p:stCondLst>
                        <p:cond delay="0"/>
                      </p:stCondLst>
                      <p:childTnLst>
                        <p:par>
                          <p:cTn id="40" fill="hold">
                            <p:stCondLst>
                              <p:cond delay="0"/>
                            </p:stCondLst>
                            <p:childTnLst>
                              <p:par>
                                <p:cTn id="41" presetID="6" presetClass="exit" presetSubtype="32" fill="hold" grpId="0" nodeType="clickEffect">
                                  <p:stCondLst>
                                    <p:cond delay="0"/>
                                  </p:stCondLst>
                                  <p:childTnLst>
                                    <p:animEffect transition="out" filter="circle(out)">
                                      <p:cBhvr>
                                        <p:cTn id="42" dur="1000"/>
                                        <p:tgtEl>
                                          <p:spTgt spid="19"/>
                                        </p:tgtEl>
                                      </p:cBhvr>
                                    </p:animEffect>
                                    <p:set>
                                      <p:cBhvr>
                                        <p:cTn id="43" dur="1" fill="hold">
                                          <p:stCondLst>
                                            <p:cond delay="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44" restart="whenNotActive" fill="hold" evtFilter="cancelBubble" nodeType="interactiveSeq">
                <p:stCondLst>
                  <p:cond evt="onClick" delay="0">
                    <p:tgtEl>
                      <p:spTgt spid="24"/>
                    </p:tgtEl>
                  </p:cond>
                </p:stCondLst>
                <p:endSync evt="end" delay="0">
                  <p:rtn val="all"/>
                </p:endSync>
                <p:childTnLst>
                  <p:par>
                    <p:cTn id="45" fill="hold">
                      <p:stCondLst>
                        <p:cond delay="0"/>
                      </p:stCondLst>
                      <p:childTnLst>
                        <p:par>
                          <p:cTn id="46" fill="hold">
                            <p:stCondLst>
                              <p:cond delay="0"/>
                            </p:stCondLst>
                            <p:childTnLst>
                              <p:par>
                                <p:cTn id="47" presetID="6" presetClass="exit" presetSubtype="32" fill="hold" grpId="0" nodeType="clickEffect">
                                  <p:stCondLst>
                                    <p:cond delay="0"/>
                                  </p:stCondLst>
                                  <p:childTnLst>
                                    <p:animEffect transition="out" filter="circle(out)">
                                      <p:cBhvr>
                                        <p:cTn id="48" dur="1000"/>
                                        <p:tgtEl>
                                          <p:spTgt spid="24"/>
                                        </p:tgtEl>
                                      </p:cBhvr>
                                    </p:animEffect>
                                    <p:set>
                                      <p:cBhvr>
                                        <p:cTn id="49" dur="1" fill="hold">
                                          <p:stCondLst>
                                            <p:cond delay="9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50" restart="whenNotActive" fill="hold" evtFilter="cancelBubble" nodeType="interactiveSeq">
                <p:stCondLst>
                  <p:cond evt="onClick" delay="0">
                    <p:tgtEl>
                      <p:spTgt spid="29"/>
                    </p:tgtEl>
                  </p:cond>
                </p:stCondLst>
                <p:endSync evt="end" delay="0">
                  <p:rtn val="all"/>
                </p:endSync>
                <p:childTnLst>
                  <p:par>
                    <p:cTn id="51" fill="hold">
                      <p:stCondLst>
                        <p:cond delay="0"/>
                      </p:stCondLst>
                      <p:childTnLst>
                        <p:par>
                          <p:cTn id="52" fill="hold">
                            <p:stCondLst>
                              <p:cond delay="0"/>
                            </p:stCondLst>
                            <p:childTnLst>
                              <p:par>
                                <p:cTn id="53" presetID="6" presetClass="exit" presetSubtype="32" fill="hold" grpId="0" nodeType="clickEffect">
                                  <p:stCondLst>
                                    <p:cond delay="0"/>
                                  </p:stCondLst>
                                  <p:childTnLst>
                                    <p:animEffect transition="out" filter="circle(out)">
                                      <p:cBhvr>
                                        <p:cTn id="54" dur="1000"/>
                                        <p:tgtEl>
                                          <p:spTgt spid="29"/>
                                        </p:tgtEl>
                                      </p:cBhvr>
                                    </p:animEffect>
                                    <p:set>
                                      <p:cBhvr>
                                        <p:cTn id="55"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4"/>
                    </p:tgtEl>
                  </p:cond>
                </p:stCondLst>
                <p:endSync evt="end" delay="0">
                  <p:rtn val="all"/>
                </p:endSync>
                <p:childTnLst>
                  <p:par>
                    <p:cTn id="57" fill="hold">
                      <p:stCondLst>
                        <p:cond delay="0"/>
                      </p:stCondLst>
                      <p:childTnLst>
                        <p:par>
                          <p:cTn id="58" fill="hold">
                            <p:stCondLst>
                              <p:cond delay="0"/>
                            </p:stCondLst>
                            <p:childTnLst>
                              <p:par>
                                <p:cTn id="59" presetID="6" presetClass="exit" presetSubtype="32" fill="hold" grpId="0" nodeType="clickEffect">
                                  <p:stCondLst>
                                    <p:cond delay="0"/>
                                  </p:stCondLst>
                                  <p:childTnLst>
                                    <p:animEffect transition="out" filter="circle(out)">
                                      <p:cBhvr>
                                        <p:cTn id="60" dur="1000"/>
                                        <p:tgtEl>
                                          <p:spTgt spid="34"/>
                                        </p:tgtEl>
                                      </p:cBhvr>
                                    </p:animEffect>
                                    <p:set>
                                      <p:cBhvr>
                                        <p:cTn id="61" dur="1" fill="hold">
                                          <p:stCondLst>
                                            <p:cond delay="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62" restart="whenNotActive" fill="hold" evtFilter="cancelBubble" nodeType="interactiveSeq">
                <p:stCondLst>
                  <p:cond evt="onClick" delay="0">
                    <p:tgtEl>
                      <p:spTgt spid="15"/>
                    </p:tgtEl>
                  </p:cond>
                </p:stCondLst>
                <p:endSync evt="end" delay="0">
                  <p:rtn val="all"/>
                </p:endSync>
                <p:childTnLst>
                  <p:par>
                    <p:cTn id="63" fill="hold">
                      <p:stCondLst>
                        <p:cond delay="0"/>
                      </p:stCondLst>
                      <p:childTnLst>
                        <p:par>
                          <p:cTn id="64" fill="hold">
                            <p:stCondLst>
                              <p:cond delay="0"/>
                            </p:stCondLst>
                            <p:childTnLst>
                              <p:par>
                                <p:cTn id="65" presetID="6" presetClass="exit" presetSubtype="32" fill="hold" grpId="0" nodeType="clickEffect">
                                  <p:stCondLst>
                                    <p:cond delay="0"/>
                                  </p:stCondLst>
                                  <p:childTnLst>
                                    <p:animEffect transition="out" filter="circle(out)">
                                      <p:cBhvr>
                                        <p:cTn id="66" dur="1000"/>
                                        <p:tgtEl>
                                          <p:spTgt spid="15"/>
                                        </p:tgtEl>
                                      </p:cBhvr>
                                    </p:animEffect>
                                    <p:set>
                                      <p:cBhvr>
                                        <p:cTn id="67"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68" restart="whenNotActive" fill="hold" evtFilter="cancelBubble" nodeType="interactiveSeq">
                <p:stCondLst>
                  <p:cond evt="onClick" delay="0">
                    <p:tgtEl>
                      <p:spTgt spid="20"/>
                    </p:tgtEl>
                  </p:cond>
                </p:stCondLst>
                <p:endSync evt="end" delay="0">
                  <p:rtn val="all"/>
                </p:endSync>
                <p:childTnLst>
                  <p:par>
                    <p:cTn id="69" fill="hold">
                      <p:stCondLst>
                        <p:cond delay="0"/>
                      </p:stCondLst>
                      <p:childTnLst>
                        <p:par>
                          <p:cTn id="70" fill="hold">
                            <p:stCondLst>
                              <p:cond delay="0"/>
                            </p:stCondLst>
                            <p:childTnLst>
                              <p:par>
                                <p:cTn id="71" presetID="6" presetClass="exit" presetSubtype="32" fill="hold" grpId="0" nodeType="clickEffect">
                                  <p:stCondLst>
                                    <p:cond delay="0"/>
                                  </p:stCondLst>
                                  <p:childTnLst>
                                    <p:animEffect transition="out" filter="circle(out)">
                                      <p:cBhvr>
                                        <p:cTn id="72" dur="1000"/>
                                        <p:tgtEl>
                                          <p:spTgt spid="20"/>
                                        </p:tgtEl>
                                      </p:cBhvr>
                                    </p:animEffect>
                                    <p:set>
                                      <p:cBhvr>
                                        <p:cTn id="73" dur="1" fill="hold">
                                          <p:stCondLst>
                                            <p:cond delay="9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74" restart="whenNotActive" fill="hold" evtFilter="cancelBubble" nodeType="interactiveSeq">
                <p:stCondLst>
                  <p:cond evt="onClick" delay="0">
                    <p:tgtEl>
                      <p:spTgt spid="25"/>
                    </p:tgtEl>
                  </p:cond>
                </p:stCondLst>
                <p:endSync evt="end" delay="0">
                  <p:rtn val="all"/>
                </p:endSync>
                <p:childTnLst>
                  <p:par>
                    <p:cTn id="75" fill="hold">
                      <p:stCondLst>
                        <p:cond delay="0"/>
                      </p:stCondLst>
                      <p:childTnLst>
                        <p:par>
                          <p:cTn id="76" fill="hold">
                            <p:stCondLst>
                              <p:cond delay="0"/>
                            </p:stCondLst>
                            <p:childTnLst>
                              <p:par>
                                <p:cTn id="77" presetID="6" presetClass="exit" presetSubtype="32" fill="hold" grpId="0" nodeType="clickEffect">
                                  <p:stCondLst>
                                    <p:cond delay="0"/>
                                  </p:stCondLst>
                                  <p:childTnLst>
                                    <p:animEffect transition="out" filter="circle(out)">
                                      <p:cBhvr>
                                        <p:cTn id="78" dur="1000"/>
                                        <p:tgtEl>
                                          <p:spTgt spid="25"/>
                                        </p:tgtEl>
                                      </p:cBhvr>
                                    </p:animEffect>
                                    <p:set>
                                      <p:cBhvr>
                                        <p:cTn id="79"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80" restart="whenNotActive" fill="hold" evtFilter="cancelBubble" nodeType="interactiveSeq">
                <p:stCondLst>
                  <p:cond evt="onClick" delay="0">
                    <p:tgtEl>
                      <p:spTgt spid="30"/>
                    </p:tgtEl>
                  </p:cond>
                </p:stCondLst>
                <p:endSync evt="end" delay="0">
                  <p:rtn val="all"/>
                </p:endSync>
                <p:childTnLst>
                  <p:par>
                    <p:cTn id="81" fill="hold">
                      <p:stCondLst>
                        <p:cond delay="0"/>
                      </p:stCondLst>
                      <p:childTnLst>
                        <p:par>
                          <p:cTn id="82" fill="hold">
                            <p:stCondLst>
                              <p:cond delay="0"/>
                            </p:stCondLst>
                            <p:childTnLst>
                              <p:par>
                                <p:cTn id="83" presetID="6" presetClass="exit" presetSubtype="32" fill="hold" grpId="0" nodeType="clickEffect">
                                  <p:stCondLst>
                                    <p:cond delay="0"/>
                                  </p:stCondLst>
                                  <p:childTnLst>
                                    <p:animEffect transition="out" filter="circle(out)">
                                      <p:cBhvr>
                                        <p:cTn id="84" dur="1000"/>
                                        <p:tgtEl>
                                          <p:spTgt spid="30"/>
                                        </p:tgtEl>
                                      </p:cBhvr>
                                    </p:animEffect>
                                    <p:set>
                                      <p:cBhvr>
                                        <p:cTn id="85"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86" restart="whenNotActive" fill="hold" evtFilter="cancelBubble" nodeType="interactiveSeq">
                <p:stCondLst>
                  <p:cond evt="onClick" delay="0">
                    <p:tgtEl>
                      <p:spTgt spid="35"/>
                    </p:tgtEl>
                  </p:cond>
                </p:stCondLst>
                <p:endSync evt="end" delay="0">
                  <p:rtn val="all"/>
                </p:endSync>
                <p:childTnLst>
                  <p:par>
                    <p:cTn id="87" fill="hold">
                      <p:stCondLst>
                        <p:cond delay="0"/>
                      </p:stCondLst>
                      <p:childTnLst>
                        <p:par>
                          <p:cTn id="88" fill="hold">
                            <p:stCondLst>
                              <p:cond delay="0"/>
                            </p:stCondLst>
                            <p:childTnLst>
                              <p:par>
                                <p:cTn id="89" presetID="6" presetClass="exit" presetSubtype="32" fill="hold" grpId="0" nodeType="clickEffect">
                                  <p:stCondLst>
                                    <p:cond delay="0"/>
                                  </p:stCondLst>
                                  <p:childTnLst>
                                    <p:animEffect transition="out" filter="circle(out)">
                                      <p:cBhvr>
                                        <p:cTn id="90" dur="1000"/>
                                        <p:tgtEl>
                                          <p:spTgt spid="35"/>
                                        </p:tgtEl>
                                      </p:cBhvr>
                                    </p:animEffect>
                                    <p:set>
                                      <p:cBhvr>
                                        <p:cTn id="91" dur="1" fill="hold">
                                          <p:stCondLst>
                                            <p:cond delay="9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6" presetClass="exit" presetSubtype="32" fill="hold" grpId="0" nodeType="clickEffect">
                                  <p:stCondLst>
                                    <p:cond delay="0"/>
                                  </p:stCondLst>
                                  <p:childTnLst>
                                    <p:animEffect transition="out" filter="circle(out)">
                                      <p:cBhvr>
                                        <p:cTn id="96" dur="1000"/>
                                        <p:tgtEl>
                                          <p:spTgt spid="21"/>
                                        </p:tgtEl>
                                      </p:cBhvr>
                                    </p:animEffect>
                                    <p:set>
                                      <p:cBhvr>
                                        <p:cTn id="97" dur="1" fill="hold">
                                          <p:stCondLst>
                                            <p:cond delay="9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98" restart="whenNotActive" fill="hold" evtFilter="cancelBubble" nodeType="interactiveSeq">
                <p:stCondLst>
                  <p:cond evt="onClick" delay="0">
                    <p:tgtEl>
                      <p:spTgt spid="26"/>
                    </p:tgtEl>
                  </p:cond>
                </p:stCondLst>
                <p:endSync evt="end" delay="0">
                  <p:rtn val="all"/>
                </p:endSync>
                <p:childTnLst>
                  <p:par>
                    <p:cTn id="99" fill="hold">
                      <p:stCondLst>
                        <p:cond delay="0"/>
                      </p:stCondLst>
                      <p:childTnLst>
                        <p:par>
                          <p:cTn id="100" fill="hold">
                            <p:stCondLst>
                              <p:cond delay="0"/>
                            </p:stCondLst>
                            <p:childTnLst>
                              <p:par>
                                <p:cTn id="101" presetID="6" presetClass="exit" presetSubtype="32" fill="hold" grpId="0" nodeType="clickEffect">
                                  <p:stCondLst>
                                    <p:cond delay="0"/>
                                  </p:stCondLst>
                                  <p:childTnLst>
                                    <p:animEffect transition="out" filter="circle(out)">
                                      <p:cBhvr>
                                        <p:cTn id="102" dur="1000"/>
                                        <p:tgtEl>
                                          <p:spTgt spid="26"/>
                                        </p:tgtEl>
                                      </p:cBhvr>
                                    </p:animEffect>
                                    <p:set>
                                      <p:cBhvr>
                                        <p:cTn id="103" dur="1" fill="hold">
                                          <p:stCondLst>
                                            <p:cond delay="9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4" restart="whenNotActive" fill="hold" evtFilter="cancelBubble" nodeType="interactiveSeq">
                <p:stCondLst>
                  <p:cond evt="onClick" delay="0">
                    <p:tgtEl>
                      <p:spTgt spid="31"/>
                    </p:tgtEl>
                  </p:cond>
                </p:stCondLst>
                <p:endSync evt="end" delay="0">
                  <p:rtn val="all"/>
                </p:endSync>
                <p:childTnLst>
                  <p:par>
                    <p:cTn id="105" fill="hold">
                      <p:stCondLst>
                        <p:cond delay="0"/>
                      </p:stCondLst>
                      <p:childTnLst>
                        <p:par>
                          <p:cTn id="106" fill="hold">
                            <p:stCondLst>
                              <p:cond delay="0"/>
                            </p:stCondLst>
                            <p:childTnLst>
                              <p:par>
                                <p:cTn id="107" presetID="6" presetClass="exit" presetSubtype="32" fill="hold" grpId="0" nodeType="clickEffect">
                                  <p:stCondLst>
                                    <p:cond delay="0"/>
                                  </p:stCondLst>
                                  <p:childTnLst>
                                    <p:animEffect transition="out" filter="circle(out)">
                                      <p:cBhvr>
                                        <p:cTn id="108" dur="1000"/>
                                        <p:tgtEl>
                                          <p:spTgt spid="31"/>
                                        </p:tgtEl>
                                      </p:cBhvr>
                                    </p:animEffect>
                                    <p:set>
                                      <p:cBhvr>
                                        <p:cTn id="109" dur="1" fill="hold">
                                          <p:stCondLst>
                                            <p:cond delay="9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10" restart="whenNotActive" fill="hold" evtFilter="cancelBubble" nodeType="interactiveSeq">
                <p:stCondLst>
                  <p:cond evt="onClick" delay="0">
                    <p:tgtEl>
                      <p:spTgt spid="36"/>
                    </p:tgtEl>
                  </p:cond>
                </p:stCondLst>
                <p:endSync evt="end" delay="0">
                  <p:rtn val="all"/>
                </p:endSync>
                <p:childTnLst>
                  <p:par>
                    <p:cTn id="111" fill="hold">
                      <p:stCondLst>
                        <p:cond delay="0"/>
                      </p:stCondLst>
                      <p:childTnLst>
                        <p:par>
                          <p:cTn id="112" fill="hold">
                            <p:stCondLst>
                              <p:cond delay="0"/>
                            </p:stCondLst>
                            <p:childTnLst>
                              <p:par>
                                <p:cTn id="113" presetID="6" presetClass="exit" presetSubtype="32" fill="hold" grpId="0" nodeType="clickEffect">
                                  <p:stCondLst>
                                    <p:cond delay="0"/>
                                  </p:stCondLst>
                                  <p:childTnLst>
                                    <p:animEffect transition="out" filter="circle(out)">
                                      <p:cBhvr>
                                        <p:cTn id="114" dur="1000"/>
                                        <p:tgtEl>
                                          <p:spTgt spid="36"/>
                                        </p:tgtEl>
                                      </p:cBhvr>
                                    </p:animEffect>
                                    <p:set>
                                      <p:cBhvr>
                                        <p:cTn id="115" dur="1" fill="hold">
                                          <p:stCondLst>
                                            <p:cond delay="9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16" restart="whenNotActive" fill="hold" evtFilter="cancelBubble" nodeType="interactiveSeq">
                <p:stCondLst>
                  <p:cond evt="onClick" delay="0">
                    <p:tgtEl>
                      <p:spTgt spid="12"/>
                    </p:tgtEl>
                  </p:cond>
                </p:stCondLst>
                <p:endSync evt="end" delay="0">
                  <p:rtn val="all"/>
                </p:endSync>
                <p:childTnLst>
                  <p:par>
                    <p:cTn id="117" fill="hold">
                      <p:stCondLst>
                        <p:cond delay="0"/>
                      </p:stCondLst>
                      <p:childTnLst>
                        <p:par>
                          <p:cTn id="118" fill="hold">
                            <p:stCondLst>
                              <p:cond delay="0"/>
                            </p:stCondLst>
                            <p:childTnLst>
                              <p:par>
                                <p:cTn id="119" presetID="6" presetClass="exit" presetSubtype="32" fill="hold" grpId="0" nodeType="clickEffect">
                                  <p:stCondLst>
                                    <p:cond delay="0"/>
                                  </p:stCondLst>
                                  <p:childTnLst>
                                    <p:animEffect transition="out" filter="circle(out)">
                                      <p:cBhvr>
                                        <p:cTn id="120" dur="1000"/>
                                        <p:tgtEl>
                                          <p:spTgt spid="12"/>
                                        </p:tgtEl>
                                      </p:cBhvr>
                                    </p:animEffect>
                                    <p:set>
                                      <p:cBhvr>
                                        <p:cTn id="12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22" restart="whenNotActive" fill="hold" evtFilter="cancelBubble" nodeType="interactiveSeq">
                <p:stCondLst>
                  <p:cond evt="onClick" delay="0">
                    <p:tgtEl>
                      <p:spTgt spid="22"/>
                    </p:tgtEl>
                  </p:cond>
                </p:stCondLst>
                <p:endSync evt="end" delay="0">
                  <p:rtn val="all"/>
                </p:endSync>
                <p:childTnLst>
                  <p:par>
                    <p:cTn id="123" fill="hold">
                      <p:stCondLst>
                        <p:cond delay="0"/>
                      </p:stCondLst>
                      <p:childTnLst>
                        <p:par>
                          <p:cTn id="124" fill="hold">
                            <p:stCondLst>
                              <p:cond delay="0"/>
                            </p:stCondLst>
                            <p:childTnLst>
                              <p:par>
                                <p:cTn id="125" presetID="6" presetClass="exit" presetSubtype="32" fill="hold" grpId="0" nodeType="clickEffect">
                                  <p:stCondLst>
                                    <p:cond delay="0"/>
                                  </p:stCondLst>
                                  <p:childTnLst>
                                    <p:animEffect transition="out" filter="circle(out)">
                                      <p:cBhvr>
                                        <p:cTn id="126" dur="1000"/>
                                        <p:tgtEl>
                                          <p:spTgt spid="22"/>
                                        </p:tgtEl>
                                      </p:cBhvr>
                                    </p:animEffect>
                                    <p:set>
                                      <p:cBhvr>
                                        <p:cTn id="127" dur="1" fill="hold">
                                          <p:stCondLst>
                                            <p:cond delay="9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28" restart="whenNotActive" fill="hold" evtFilter="cancelBubble" nodeType="interactiveSeq">
                <p:stCondLst>
                  <p:cond evt="onClick" delay="0">
                    <p:tgtEl>
                      <p:spTgt spid="27"/>
                    </p:tgtEl>
                  </p:cond>
                </p:stCondLst>
                <p:endSync evt="end" delay="0">
                  <p:rtn val="all"/>
                </p:endSync>
                <p:childTnLst>
                  <p:par>
                    <p:cTn id="129" fill="hold">
                      <p:stCondLst>
                        <p:cond delay="0"/>
                      </p:stCondLst>
                      <p:childTnLst>
                        <p:par>
                          <p:cTn id="130" fill="hold">
                            <p:stCondLst>
                              <p:cond delay="0"/>
                            </p:stCondLst>
                            <p:childTnLst>
                              <p:par>
                                <p:cTn id="131" presetID="6" presetClass="exit" presetSubtype="32" fill="hold" grpId="0" nodeType="clickEffect">
                                  <p:stCondLst>
                                    <p:cond delay="0"/>
                                  </p:stCondLst>
                                  <p:childTnLst>
                                    <p:animEffect transition="out" filter="circle(out)">
                                      <p:cBhvr>
                                        <p:cTn id="132" dur="1000"/>
                                        <p:tgtEl>
                                          <p:spTgt spid="27"/>
                                        </p:tgtEl>
                                      </p:cBhvr>
                                    </p:animEffect>
                                    <p:set>
                                      <p:cBhvr>
                                        <p:cTn id="133" dur="1" fill="hold">
                                          <p:stCondLst>
                                            <p:cond delay="9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34" restart="whenNotActive" fill="hold" evtFilter="cancelBubble" nodeType="interactiveSeq">
                <p:stCondLst>
                  <p:cond evt="onClick" delay="0">
                    <p:tgtEl>
                      <p:spTgt spid="32"/>
                    </p:tgtEl>
                  </p:cond>
                </p:stCondLst>
                <p:endSync evt="end" delay="0">
                  <p:rtn val="all"/>
                </p:endSync>
                <p:childTnLst>
                  <p:par>
                    <p:cTn id="135" fill="hold">
                      <p:stCondLst>
                        <p:cond delay="0"/>
                      </p:stCondLst>
                      <p:childTnLst>
                        <p:par>
                          <p:cTn id="136" fill="hold">
                            <p:stCondLst>
                              <p:cond delay="0"/>
                            </p:stCondLst>
                            <p:childTnLst>
                              <p:par>
                                <p:cTn id="137" presetID="6" presetClass="exit" presetSubtype="32" fill="hold" grpId="0" nodeType="clickEffect">
                                  <p:stCondLst>
                                    <p:cond delay="0"/>
                                  </p:stCondLst>
                                  <p:childTnLst>
                                    <p:animEffect transition="out" filter="circle(out)">
                                      <p:cBhvr>
                                        <p:cTn id="138" dur="1000"/>
                                        <p:tgtEl>
                                          <p:spTgt spid="32"/>
                                        </p:tgtEl>
                                      </p:cBhvr>
                                    </p:animEffect>
                                    <p:set>
                                      <p:cBhvr>
                                        <p:cTn id="139" dur="1" fill="hold">
                                          <p:stCondLst>
                                            <p:cond delay="9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0" restart="whenNotActive" fill="hold" evtFilter="cancelBubble" nodeType="interactiveSeq">
                <p:stCondLst>
                  <p:cond evt="onClick" delay="0">
                    <p:tgtEl>
                      <p:spTgt spid="40"/>
                    </p:tgtEl>
                  </p:cond>
                </p:stCondLst>
                <p:endSync evt="end" delay="0">
                  <p:rtn val="all"/>
                </p:endSync>
                <p:childTnLst>
                  <p:par>
                    <p:cTn id="141" fill="hold">
                      <p:stCondLst>
                        <p:cond delay="0"/>
                      </p:stCondLst>
                      <p:childTnLst>
                        <p:par>
                          <p:cTn id="142" fill="hold">
                            <p:stCondLst>
                              <p:cond delay="0"/>
                            </p:stCondLst>
                            <p:childTnLst>
                              <p:par>
                                <p:cTn id="143" presetID="6" presetClass="exit" presetSubtype="32" fill="hold" grpId="0" nodeType="clickEffect">
                                  <p:stCondLst>
                                    <p:cond delay="0"/>
                                  </p:stCondLst>
                                  <p:childTnLst>
                                    <p:animEffect transition="out" filter="circle(out)">
                                      <p:cBhvr>
                                        <p:cTn id="144" dur="1000"/>
                                        <p:tgtEl>
                                          <p:spTgt spid="40"/>
                                        </p:tgtEl>
                                      </p:cBhvr>
                                    </p:animEffect>
                                    <p:set>
                                      <p:cBhvr>
                                        <p:cTn id="145"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46" restart="whenNotActive" fill="hold" evtFilter="cancelBubble" nodeType="interactiveSeq">
                <p:stCondLst>
                  <p:cond evt="onClick" delay="0">
                    <p:tgtEl>
                      <p:spTgt spid="41"/>
                    </p:tgtEl>
                  </p:cond>
                </p:stCondLst>
                <p:endSync evt="end" delay="0">
                  <p:rtn val="all"/>
                </p:endSync>
                <p:childTnLst>
                  <p:par>
                    <p:cTn id="147" fill="hold">
                      <p:stCondLst>
                        <p:cond delay="0"/>
                      </p:stCondLst>
                      <p:childTnLst>
                        <p:par>
                          <p:cTn id="148" fill="hold">
                            <p:stCondLst>
                              <p:cond delay="0"/>
                            </p:stCondLst>
                            <p:childTnLst>
                              <p:par>
                                <p:cTn id="149" presetID="6" presetClass="exit" presetSubtype="32" fill="hold" grpId="0" nodeType="clickEffect">
                                  <p:stCondLst>
                                    <p:cond delay="0"/>
                                  </p:stCondLst>
                                  <p:childTnLst>
                                    <p:animEffect transition="out" filter="circle(out)">
                                      <p:cBhvr>
                                        <p:cTn id="150" dur="1000"/>
                                        <p:tgtEl>
                                          <p:spTgt spid="41"/>
                                        </p:tgtEl>
                                      </p:cBhvr>
                                    </p:animEffect>
                                    <p:set>
                                      <p:cBhvr>
                                        <p:cTn id="151"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152" restart="whenNotActive" fill="hold" evtFilter="cancelBubble" nodeType="interactiveSeq">
                <p:stCondLst>
                  <p:cond evt="onClick" delay="0">
                    <p:tgtEl>
                      <p:spTgt spid="42"/>
                    </p:tgtEl>
                  </p:cond>
                </p:stCondLst>
                <p:endSync evt="end" delay="0">
                  <p:rtn val="all"/>
                </p:endSync>
                <p:childTnLst>
                  <p:par>
                    <p:cTn id="153" fill="hold">
                      <p:stCondLst>
                        <p:cond delay="0"/>
                      </p:stCondLst>
                      <p:childTnLst>
                        <p:par>
                          <p:cTn id="154" fill="hold">
                            <p:stCondLst>
                              <p:cond delay="0"/>
                            </p:stCondLst>
                            <p:childTnLst>
                              <p:par>
                                <p:cTn id="155" presetID="6" presetClass="exit" presetSubtype="32" fill="hold" grpId="0" nodeType="clickEffect">
                                  <p:stCondLst>
                                    <p:cond delay="0"/>
                                  </p:stCondLst>
                                  <p:childTnLst>
                                    <p:animEffect transition="out" filter="circle(out)">
                                      <p:cBhvr>
                                        <p:cTn id="156" dur="1000"/>
                                        <p:tgtEl>
                                          <p:spTgt spid="42"/>
                                        </p:tgtEl>
                                      </p:cBhvr>
                                    </p:animEffect>
                                    <p:set>
                                      <p:cBhvr>
                                        <p:cTn id="157" dur="1" fill="hold">
                                          <p:stCondLst>
                                            <p:cond delay="9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158" restart="whenNotActive" fill="hold" evtFilter="cancelBubble" nodeType="interactiveSeq">
                <p:stCondLst>
                  <p:cond evt="onClick" delay="0">
                    <p:tgtEl>
                      <p:spTgt spid="43"/>
                    </p:tgtEl>
                  </p:cond>
                </p:stCondLst>
                <p:endSync evt="end" delay="0">
                  <p:rtn val="all"/>
                </p:endSync>
                <p:childTnLst>
                  <p:par>
                    <p:cTn id="159" fill="hold">
                      <p:stCondLst>
                        <p:cond delay="0"/>
                      </p:stCondLst>
                      <p:childTnLst>
                        <p:par>
                          <p:cTn id="160" fill="hold">
                            <p:stCondLst>
                              <p:cond delay="0"/>
                            </p:stCondLst>
                            <p:childTnLst>
                              <p:par>
                                <p:cTn id="161" presetID="6" presetClass="exit" presetSubtype="32" fill="hold" grpId="0" nodeType="clickEffect">
                                  <p:stCondLst>
                                    <p:cond delay="0"/>
                                  </p:stCondLst>
                                  <p:childTnLst>
                                    <p:animEffect transition="out" filter="circle(out)">
                                      <p:cBhvr>
                                        <p:cTn id="162" dur="1000"/>
                                        <p:tgtEl>
                                          <p:spTgt spid="43"/>
                                        </p:tgtEl>
                                      </p:cBhvr>
                                    </p:animEffect>
                                    <p:set>
                                      <p:cBhvr>
                                        <p:cTn id="163"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64" restart="whenNotActive" fill="hold" evtFilter="cancelBubble" nodeType="interactiveSeq">
                <p:stCondLst>
                  <p:cond evt="onClick" delay="0">
                    <p:tgtEl>
                      <p:spTgt spid="44"/>
                    </p:tgtEl>
                  </p:cond>
                </p:stCondLst>
                <p:endSync evt="end" delay="0">
                  <p:rtn val="all"/>
                </p:endSync>
                <p:childTnLst>
                  <p:par>
                    <p:cTn id="165" fill="hold">
                      <p:stCondLst>
                        <p:cond delay="0"/>
                      </p:stCondLst>
                      <p:childTnLst>
                        <p:par>
                          <p:cTn id="166" fill="hold">
                            <p:stCondLst>
                              <p:cond delay="0"/>
                            </p:stCondLst>
                            <p:childTnLst>
                              <p:par>
                                <p:cTn id="167" presetID="6" presetClass="exit" presetSubtype="32" fill="hold" grpId="0" nodeType="clickEffect">
                                  <p:stCondLst>
                                    <p:cond delay="0"/>
                                  </p:stCondLst>
                                  <p:childTnLst>
                                    <p:animEffect transition="out" filter="circle(out)">
                                      <p:cBhvr>
                                        <p:cTn id="168" dur="1000"/>
                                        <p:tgtEl>
                                          <p:spTgt spid="44"/>
                                        </p:tgtEl>
                                      </p:cBhvr>
                                    </p:animEffect>
                                    <p:set>
                                      <p:cBhvr>
                                        <p:cTn id="169" dur="1" fill="hold">
                                          <p:stCondLst>
                                            <p:cond delay="9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170" restart="whenNotActive" fill="hold" evtFilter="cancelBubble" nodeType="interactiveSeq">
                <p:stCondLst>
                  <p:cond evt="onClick" delay="0">
                    <p:tgtEl>
                      <p:spTgt spid="45"/>
                    </p:tgtEl>
                  </p:cond>
                </p:stCondLst>
                <p:endSync evt="end" delay="0">
                  <p:rtn val="all"/>
                </p:endSync>
                <p:childTnLst>
                  <p:par>
                    <p:cTn id="171" fill="hold">
                      <p:stCondLst>
                        <p:cond delay="0"/>
                      </p:stCondLst>
                      <p:childTnLst>
                        <p:par>
                          <p:cTn id="172" fill="hold">
                            <p:stCondLst>
                              <p:cond delay="0"/>
                            </p:stCondLst>
                            <p:childTnLst>
                              <p:par>
                                <p:cTn id="173" presetID="6" presetClass="exit" presetSubtype="32" fill="hold" grpId="0" nodeType="clickEffect">
                                  <p:stCondLst>
                                    <p:cond delay="0"/>
                                  </p:stCondLst>
                                  <p:childTnLst>
                                    <p:animEffect transition="out" filter="circle(out)">
                                      <p:cBhvr>
                                        <p:cTn id="174" dur="1000"/>
                                        <p:tgtEl>
                                          <p:spTgt spid="45"/>
                                        </p:tgtEl>
                                      </p:cBhvr>
                                    </p:animEffect>
                                    <p:set>
                                      <p:cBhvr>
                                        <p:cTn id="175" dur="1" fill="hold">
                                          <p:stCondLst>
                                            <p:cond delay="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76" restart="whenNotActive" fill="hold" evtFilter="cancelBubble" nodeType="interactiveSeq">
                <p:stCondLst>
                  <p:cond evt="onClick" delay="0">
                    <p:tgtEl>
                      <p:spTgt spid="46"/>
                    </p:tgtEl>
                  </p:cond>
                </p:stCondLst>
                <p:endSync evt="end" delay="0">
                  <p:rtn val="all"/>
                </p:endSync>
                <p:childTnLst>
                  <p:par>
                    <p:cTn id="177" fill="hold">
                      <p:stCondLst>
                        <p:cond delay="0"/>
                      </p:stCondLst>
                      <p:childTnLst>
                        <p:par>
                          <p:cTn id="178" fill="hold">
                            <p:stCondLst>
                              <p:cond delay="0"/>
                            </p:stCondLst>
                            <p:childTnLst>
                              <p:par>
                                <p:cTn id="179" presetID="6" presetClass="exit" presetSubtype="32" fill="hold" grpId="0" nodeType="clickEffect">
                                  <p:stCondLst>
                                    <p:cond delay="0"/>
                                  </p:stCondLst>
                                  <p:childTnLst>
                                    <p:animEffect transition="out" filter="circle(out)">
                                      <p:cBhvr>
                                        <p:cTn id="180" dur="1000"/>
                                        <p:tgtEl>
                                          <p:spTgt spid="46"/>
                                        </p:tgtEl>
                                      </p:cBhvr>
                                    </p:animEffect>
                                    <p:set>
                                      <p:cBhvr>
                                        <p:cTn id="181"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182" restart="whenNotActive" fill="hold" evtFilter="cancelBubble" nodeType="interactiveSeq">
                <p:stCondLst>
                  <p:cond evt="onClick" delay="0">
                    <p:tgtEl>
                      <p:spTgt spid="47"/>
                    </p:tgtEl>
                  </p:cond>
                </p:stCondLst>
                <p:endSync evt="end" delay="0">
                  <p:rtn val="all"/>
                </p:endSync>
                <p:childTnLst>
                  <p:par>
                    <p:cTn id="183" fill="hold">
                      <p:stCondLst>
                        <p:cond delay="0"/>
                      </p:stCondLst>
                      <p:childTnLst>
                        <p:par>
                          <p:cTn id="184" fill="hold">
                            <p:stCondLst>
                              <p:cond delay="0"/>
                            </p:stCondLst>
                            <p:childTnLst>
                              <p:par>
                                <p:cTn id="185" presetID="6" presetClass="exit" presetSubtype="32" fill="hold" grpId="0" nodeType="clickEffect">
                                  <p:stCondLst>
                                    <p:cond delay="0"/>
                                  </p:stCondLst>
                                  <p:childTnLst>
                                    <p:animEffect transition="out" filter="circle(out)">
                                      <p:cBhvr>
                                        <p:cTn id="186" dur="1000"/>
                                        <p:tgtEl>
                                          <p:spTgt spid="47"/>
                                        </p:tgtEl>
                                      </p:cBhvr>
                                    </p:animEffect>
                                    <p:set>
                                      <p:cBhvr>
                                        <p:cTn id="187" dur="1" fill="hold">
                                          <p:stCondLst>
                                            <p:cond delay="9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188" restart="whenNotActive" fill="hold" evtFilter="cancelBubble" nodeType="interactiveSeq">
                <p:stCondLst>
                  <p:cond evt="onClick" delay="0">
                    <p:tgtEl>
                      <p:spTgt spid="48"/>
                    </p:tgtEl>
                  </p:cond>
                </p:stCondLst>
                <p:endSync evt="end" delay="0">
                  <p:rtn val="all"/>
                </p:endSync>
                <p:childTnLst>
                  <p:par>
                    <p:cTn id="189" fill="hold">
                      <p:stCondLst>
                        <p:cond delay="0"/>
                      </p:stCondLst>
                      <p:childTnLst>
                        <p:par>
                          <p:cTn id="190" fill="hold">
                            <p:stCondLst>
                              <p:cond delay="0"/>
                            </p:stCondLst>
                            <p:childTnLst>
                              <p:par>
                                <p:cTn id="191" presetID="6" presetClass="exit" presetSubtype="32" fill="hold" grpId="0" nodeType="clickEffect">
                                  <p:stCondLst>
                                    <p:cond delay="0"/>
                                  </p:stCondLst>
                                  <p:childTnLst>
                                    <p:animEffect transition="out" filter="circle(out)">
                                      <p:cBhvr>
                                        <p:cTn id="192" dur="1000"/>
                                        <p:tgtEl>
                                          <p:spTgt spid="48"/>
                                        </p:tgtEl>
                                      </p:cBhvr>
                                    </p:animEffect>
                                    <p:set>
                                      <p:cBhvr>
                                        <p:cTn id="193" dur="1" fill="hold">
                                          <p:stCondLst>
                                            <p:cond delay="9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94" restart="whenNotActive" fill="hold" evtFilter="cancelBubble" nodeType="interactiveSeq">
                <p:stCondLst>
                  <p:cond evt="onClick" delay="0">
                    <p:tgtEl>
                      <p:spTgt spid="49"/>
                    </p:tgtEl>
                  </p:cond>
                </p:stCondLst>
                <p:endSync evt="end" delay="0">
                  <p:rtn val="all"/>
                </p:endSync>
                <p:childTnLst>
                  <p:par>
                    <p:cTn id="195" fill="hold">
                      <p:stCondLst>
                        <p:cond delay="0"/>
                      </p:stCondLst>
                      <p:childTnLst>
                        <p:par>
                          <p:cTn id="196" fill="hold">
                            <p:stCondLst>
                              <p:cond delay="0"/>
                            </p:stCondLst>
                            <p:childTnLst>
                              <p:par>
                                <p:cTn id="197" presetID="6" presetClass="exit" presetSubtype="32" fill="hold" grpId="0" nodeType="clickEffect">
                                  <p:stCondLst>
                                    <p:cond delay="0"/>
                                  </p:stCondLst>
                                  <p:childTnLst>
                                    <p:animEffect transition="out" filter="circle(out)">
                                      <p:cBhvr>
                                        <p:cTn id="198" dur="1000"/>
                                        <p:tgtEl>
                                          <p:spTgt spid="49"/>
                                        </p:tgtEl>
                                      </p:cBhvr>
                                    </p:animEffect>
                                    <p:set>
                                      <p:cBhvr>
                                        <p:cTn id="199" dur="1" fill="hold">
                                          <p:stCondLst>
                                            <p:cond delay="9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200" restart="whenNotActive" fill="hold" evtFilter="cancelBubble" nodeType="interactiveSeq">
                <p:stCondLst>
                  <p:cond evt="onClick" delay="0">
                    <p:tgtEl>
                      <p:spTgt spid="50"/>
                    </p:tgtEl>
                  </p:cond>
                </p:stCondLst>
                <p:endSync evt="end" delay="0">
                  <p:rtn val="all"/>
                </p:endSync>
                <p:childTnLst>
                  <p:par>
                    <p:cTn id="201" fill="hold">
                      <p:stCondLst>
                        <p:cond delay="0"/>
                      </p:stCondLst>
                      <p:childTnLst>
                        <p:par>
                          <p:cTn id="202" fill="hold">
                            <p:stCondLst>
                              <p:cond delay="0"/>
                            </p:stCondLst>
                            <p:childTnLst>
                              <p:par>
                                <p:cTn id="203" presetID="6" presetClass="exit" presetSubtype="32" fill="hold" grpId="0" nodeType="clickEffect">
                                  <p:stCondLst>
                                    <p:cond delay="0"/>
                                  </p:stCondLst>
                                  <p:childTnLst>
                                    <p:animEffect transition="out" filter="circle(out)">
                                      <p:cBhvr>
                                        <p:cTn id="204" dur="1000"/>
                                        <p:tgtEl>
                                          <p:spTgt spid="50"/>
                                        </p:tgtEl>
                                      </p:cBhvr>
                                    </p:animEffect>
                                    <p:set>
                                      <p:cBhvr>
                                        <p:cTn id="205" dur="1" fill="hold">
                                          <p:stCondLst>
                                            <p:cond delay="9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206" restart="whenNotActive" fill="hold" evtFilter="cancelBubble" nodeType="interactiveSeq">
                <p:stCondLst>
                  <p:cond evt="onClick" delay="0">
                    <p:tgtEl>
                      <p:spTgt spid="51"/>
                    </p:tgtEl>
                  </p:cond>
                </p:stCondLst>
                <p:endSync evt="end" delay="0">
                  <p:rtn val="all"/>
                </p:endSync>
                <p:childTnLst>
                  <p:par>
                    <p:cTn id="207" fill="hold">
                      <p:stCondLst>
                        <p:cond delay="0"/>
                      </p:stCondLst>
                      <p:childTnLst>
                        <p:par>
                          <p:cTn id="208" fill="hold">
                            <p:stCondLst>
                              <p:cond delay="0"/>
                            </p:stCondLst>
                            <p:childTnLst>
                              <p:par>
                                <p:cTn id="209" presetID="6" presetClass="exit" presetSubtype="32" fill="hold" grpId="0" nodeType="clickEffect">
                                  <p:stCondLst>
                                    <p:cond delay="0"/>
                                  </p:stCondLst>
                                  <p:childTnLst>
                                    <p:animEffect transition="out" filter="circle(out)">
                                      <p:cBhvr>
                                        <p:cTn id="210" dur="1000"/>
                                        <p:tgtEl>
                                          <p:spTgt spid="51"/>
                                        </p:tgtEl>
                                      </p:cBhvr>
                                    </p:animEffect>
                                    <p:set>
                                      <p:cBhvr>
                                        <p:cTn id="211" dur="1" fill="hold">
                                          <p:stCondLst>
                                            <p:cond delay="9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childTnLst>
        </p:cTn>
      </p:par>
    </p:tnLst>
    <p:bldLst>
      <p:bldP spid="12"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5" name="Управляющая кнопка: назад 4">
            <a:hlinkClick r:id="rId3" action="ppaction://hlinksldjump" highlightClick="1"/>
          </p:cNvPr>
          <p:cNvSpPr/>
          <p:nvPr/>
        </p:nvSpPr>
        <p:spPr>
          <a:xfrm>
            <a:off x="10900833" y="5641636"/>
            <a:ext cx="1074962" cy="1014317"/>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88191" y="1929502"/>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9" name="Содержимое 8"/>
          <p:cNvSpPr>
            <a:spLocks noGrp="1"/>
          </p:cNvSpPr>
          <p:nvPr>
            <p:ph idx="1"/>
          </p:nvPr>
        </p:nvSpPr>
        <p:spPr>
          <a:xfrm>
            <a:off x="0" y="0"/>
            <a:ext cx="12192000" cy="2049137"/>
          </a:xfrm>
        </p:spPr>
        <p:txBody>
          <a:bodyPr/>
          <a:lstStyle/>
          <a:p>
            <a:pPr marL="0" indent="0" algn="ctr">
              <a:buNone/>
            </a:pPr>
            <a:r>
              <a:rPr lang="ru-RU" sz="2400" b="1" dirty="0" smtClean="0">
                <a:solidFill>
                  <a:srgbClr val="C00000"/>
                </a:solidFill>
              </a:rPr>
              <a:t>6.В XVII веке в Южной Америке этот металл считали «поддельным серебром» и называли «</a:t>
            </a:r>
            <a:r>
              <a:rPr lang="ru-RU" sz="2400" b="1" dirty="0" err="1" smtClean="0">
                <a:solidFill>
                  <a:srgbClr val="C00000"/>
                </a:solidFill>
              </a:rPr>
              <a:t>серебришком</a:t>
            </a:r>
            <a:r>
              <a:rPr lang="ru-RU" sz="2400" b="1" dirty="0" smtClean="0">
                <a:solidFill>
                  <a:srgbClr val="C00000"/>
                </a:solidFill>
              </a:rPr>
              <a:t>» и однажды его запасы для предотвращения фальшивомонетничества утопили в океане. Название металлу было дано испанскими конкистадорами, которые в середине XVI в. впервые познакомились с ним в Южной Америке (на территории современной Колумбии). Назовите этот металл.</a:t>
            </a:r>
          </a:p>
          <a:p>
            <a:pPr>
              <a:buNone/>
            </a:pPr>
            <a:endParaRPr lang="ru-RU" dirty="0"/>
          </a:p>
        </p:txBody>
      </p:sp>
      <p:sp>
        <p:nvSpPr>
          <p:cNvPr id="11265" name="Rectangle 1"/>
          <p:cNvSpPr>
            <a:spLocks noChangeArrowheads="1"/>
          </p:cNvSpPr>
          <p:nvPr/>
        </p:nvSpPr>
        <p:spPr bwMode="auto">
          <a:xfrm>
            <a:off x="77119" y="2115231"/>
            <a:ext cx="4120308"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9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Ответ: Это платина. Внешне этот металл похож на серебро. Слово </a:t>
            </a:r>
            <a:r>
              <a:rPr kumimoji="0" lang="ru-RU" sz="1900"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platina</a:t>
            </a:r>
            <a:r>
              <a:rPr kumimoji="0" lang="ru-RU" sz="19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буквально означает "маленькое серебро". Объясняется такое пренебрежительное название исключительной тугоплавкостью платины, которая не поддавалась переплавке, долгое время не находила применения и ценилась вдвое ниже, чем серебро.</a:t>
            </a:r>
            <a:endParaRPr kumimoji="0" lang="ru-RU" sz="1900" b="1" i="0"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266" name="Picture 2" descr="D:\ДОКУМЕНТЫ\Desktop\scale_1200.png"/>
          <p:cNvPicPr>
            <a:picLocks noChangeAspect="1" noChangeArrowheads="1"/>
          </p:cNvPicPr>
          <p:nvPr/>
        </p:nvPicPr>
        <p:blipFill>
          <a:blip r:embed="rId4" cstate="print"/>
          <a:srcRect/>
          <a:stretch>
            <a:fillRect/>
          </a:stretch>
        </p:blipFill>
        <p:spPr bwMode="auto">
          <a:xfrm>
            <a:off x="8574735" y="3084225"/>
            <a:ext cx="3585455" cy="2390302"/>
          </a:xfrm>
          <a:prstGeom prst="rect">
            <a:avLst/>
          </a:prstGeom>
          <a:ln>
            <a:noFill/>
          </a:ln>
          <a:effectLst>
            <a:softEdge rad="112500"/>
          </a:effectLst>
        </p:spPr>
      </p:pic>
      <p:pic>
        <p:nvPicPr>
          <p:cNvPr id="11267" name="Picture 3" descr="D:\ДОКУМЕНТЫ\Desktop\Fundacion_de_Santiago-1.jpg"/>
          <p:cNvPicPr>
            <a:picLocks noChangeAspect="1" noChangeArrowheads="1"/>
          </p:cNvPicPr>
          <p:nvPr/>
        </p:nvPicPr>
        <p:blipFill>
          <a:blip r:embed="rId5"/>
          <a:srcRect/>
          <a:stretch>
            <a:fillRect/>
          </a:stretch>
        </p:blipFill>
        <p:spPr bwMode="auto">
          <a:xfrm>
            <a:off x="4173071" y="2543964"/>
            <a:ext cx="4489516" cy="3187381"/>
          </a:xfrm>
          <a:prstGeom prst="rect">
            <a:avLst/>
          </a:prstGeom>
          <a:ln>
            <a:noFill/>
          </a:ln>
          <a:effectLst>
            <a:softEdge rad="112500"/>
          </a:effectLst>
        </p:spPr>
      </p:pic>
    </p:spTree>
    <p:extLst>
      <p:ext uri="{BB962C8B-B14F-4D97-AF65-F5344CB8AC3E}">
        <p14:creationId xmlns:p14="http://schemas.microsoft.com/office/powerpoint/2010/main" xmlns="" val="141651184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96632" cy="6858000"/>
          </a:xfrm>
          <a:prstGeom prst="rect">
            <a:avLst/>
          </a:prstGeom>
          <a:noFill/>
        </p:spPr>
      </p:pic>
      <p:sp>
        <p:nvSpPr>
          <p:cNvPr id="2" name="Заголовок 1"/>
          <p:cNvSpPr>
            <a:spLocks noGrp="1"/>
          </p:cNvSpPr>
          <p:nvPr>
            <p:ph type="title"/>
          </p:nvPr>
        </p:nvSpPr>
        <p:spPr>
          <a:xfrm>
            <a:off x="738135" y="0"/>
            <a:ext cx="10499069" cy="2583034"/>
          </a:xfrm>
        </p:spPr>
        <p:txBody>
          <a:bodyPr>
            <a:normAutofit fontScale="90000"/>
          </a:bodyPr>
          <a:lstStyle/>
          <a:p>
            <a:pPr algn="just"/>
            <a:r>
              <a:rPr lang="ru-RU" sz="2400" b="1" i="1" dirty="0" smtClean="0">
                <a:solidFill>
                  <a:srgbClr val="C00000"/>
                </a:solidFill>
              </a:rPr>
              <a:t>7.</a:t>
            </a:r>
            <a:r>
              <a:rPr lang="ru-RU" sz="2400" b="1" dirty="0" smtClean="0">
                <a:solidFill>
                  <a:srgbClr val="C00000"/>
                </a:solidFill>
              </a:rPr>
              <a:t>В Древнем Китае размоченную кору тутового дерева расщепляли на тонкие ленты и варили в растворе извести два часа. Затем полученную массу разбивали молотком, добавляли в нее клей, заливали водой и все это просеивали через тонкое сито. Массу, осевшую в сите, опрокидывали на доску и прессовали. Полученное изделие просушивали и использовали. </a:t>
            </a:r>
            <a:br>
              <a:rPr lang="ru-RU" sz="2400" b="1" dirty="0" smtClean="0">
                <a:solidFill>
                  <a:srgbClr val="C00000"/>
                </a:solidFill>
              </a:rPr>
            </a:br>
            <a:r>
              <a:rPr lang="ru-RU" sz="2400" b="1" dirty="0" smtClean="0">
                <a:solidFill>
                  <a:srgbClr val="C00000"/>
                </a:solidFill>
              </a:rPr>
              <a:t>Вопрос: что за изделие получали таким способом и для чего его использовали.</a:t>
            </a:r>
            <a:endParaRPr lang="ru-RU" sz="2400" b="1" dirty="0">
              <a:solidFill>
                <a:srgbClr val="C00000"/>
              </a:solidFill>
            </a:endParaRPr>
          </a:p>
        </p:txBody>
      </p:sp>
      <p:sp>
        <p:nvSpPr>
          <p:cNvPr id="4" name="Объект 2"/>
          <p:cNvSpPr>
            <a:spLocks noGrp="1"/>
          </p:cNvSpPr>
          <p:nvPr>
            <p:ph idx="1"/>
          </p:nvPr>
        </p:nvSpPr>
        <p:spPr>
          <a:xfrm>
            <a:off x="330506" y="2803326"/>
            <a:ext cx="4043190" cy="600886"/>
          </a:xfrm>
        </p:spPr>
        <p:txBody>
          <a:bodyPr>
            <a:normAutofit fontScale="85000" lnSpcReduction="20000"/>
          </a:bodyPr>
          <a:lstStyle/>
          <a:p>
            <a:pPr algn="ctr">
              <a:buNone/>
            </a:pPr>
            <a:r>
              <a:rPr lang="ru-RU" sz="2400" b="1" dirty="0" smtClean="0">
                <a:solidFill>
                  <a:srgbClr val="FFFF00"/>
                </a:solidFill>
              </a:rPr>
              <a:t>Ответ: получали бумагу, которую использовали для письма.</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88191" y="3549001"/>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pic>
        <p:nvPicPr>
          <p:cNvPr id="10241" name="Picture 1" descr="D:\ДОКУМЕНТЫ\Desktop\h0expczqgvo6v7mzf48375x0oowb3dxx.jpg"/>
          <p:cNvPicPr>
            <a:picLocks noChangeAspect="1" noChangeArrowheads="1"/>
          </p:cNvPicPr>
          <p:nvPr/>
        </p:nvPicPr>
        <p:blipFill>
          <a:blip r:embed="rId4"/>
          <a:srcRect/>
          <a:stretch>
            <a:fillRect/>
          </a:stretch>
        </p:blipFill>
        <p:spPr bwMode="auto">
          <a:xfrm>
            <a:off x="4344850" y="2633047"/>
            <a:ext cx="4534060" cy="3866905"/>
          </a:xfrm>
          <a:prstGeom prst="rect">
            <a:avLst/>
          </a:prstGeom>
          <a:ln>
            <a:noFill/>
          </a:ln>
          <a:effectLst>
            <a:softEdge rad="112500"/>
          </a:effectLst>
        </p:spPr>
      </p:pic>
      <p:pic>
        <p:nvPicPr>
          <p:cNvPr id="10243" name="Picture 3" descr="D:\ДОКУМЕНТЫ\Desktop\scale_1200.jpg"/>
          <p:cNvPicPr>
            <a:picLocks noChangeAspect="1" noChangeArrowheads="1"/>
          </p:cNvPicPr>
          <p:nvPr/>
        </p:nvPicPr>
        <p:blipFill>
          <a:blip r:embed="rId5" cstate="print"/>
          <a:srcRect/>
          <a:stretch>
            <a:fillRect/>
          </a:stretch>
        </p:blipFill>
        <p:spPr bwMode="auto">
          <a:xfrm>
            <a:off x="1077944" y="3437261"/>
            <a:ext cx="2760871" cy="3249978"/>
          </a:xfrm>
          <a:prstGeom prst="rect">
            <a:avLst/>
          </a:prstGeom>
          <a:ln>
            <a:noFill/>
          </a:ln>
          <a:effectLst>
            <a:softEdge rad="112500"/>
          </a:effectLst>
        </p:spPr>
      </p:pic>
    </p:spTree>
    <p:extLst>
      <p:ext uri="{BB962C8B-B14F-4D97-AF65-F5344CB8AC3E}">
        <p14:creationId xmlns:p14="http://schemas.microsoft.com/office/powerpoint/2010/main" xmlns="" val="1062211934"/>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1"/>
                                        </p:tgtEl>
                                        <p:attrNameLst>
                                          <p:attrName>style.visibility</p:attrName>
                                        </p:attrNameLst>
                                      </p:cBhvr>
                                      <p:to>
                                        <p:strVal val="visible"/>
                                      </p:to>
                                    </p:set>
                                    <p:animEffect transition="in" filter="fade">
                                      <p:cBhvr>
                                        <p:cTn id="10" dur="2000"/>
                                        <p:tgtEl>
                                          <p:spTgt spid="10241"/>
                                        </p:tgtEl>
                                      </p:cBhvr>
                                    </p:animEffect>
                                  </p:childTnLst>
                                </p:cTn>
                              </p:par>
                              <p:par>
                                <p:cTn id="11" presetID="10" presetClass="entr" presetSubtype="0" fill="hold" nodeType="withEffect">
                                  <p:stCondLst>
                                    <p:cond delay="0"/>
                                  </p:stCondLst>
                                  <p:childTnLst>
                                    <p:set>
                                      <p:cBhvr>
                                        <p:cTn id="12" dur="1" fill="hold">
                                          <p:stCondLst>
                                            <p:cond delay="0"/>
                                          </p:stCondLst>
                                        </p:cTn>
                                        <p:tgtEl>
                                          <p:spTgt spid="10243"/>
                                        </p:tgtEl>
                                        <p:attrNameLst>
                                          <p:attrName>style.visibility</p:attrName>
                                        </p:attrNameLst>
                                      </p:cBhvr>
                                      <p:to>
                                        <p:strVal val="visible"/>
                                      </p:to>
                                    </p:set>
                                    <p:animEffect transition="in" filter="fade">
                                      <p:cBhvr>
                                        <p:cTn id="13" dur="2000"/>
                                        <p:tgtEl>
                                          <p:spTgt spid="10243"/>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0"/>
            <a:ext cx="12192000" cy="3206337"/>
          </a:xfrm>
        </p:spPr>
        <p:txBody>
          <a:bodyPr>
            <a:normAutofit/>
          </a:bodyPr>
          <a:lstStyle/>
          <a:p>
            <a:r>
              <a:rPr lang="ru-RU" sz="2200" b="1" dirty="0" smtClean="0">
                <a:solidFill>
                  <a:srgbClr val="C00000"/>
                </a:solidFill>
              </a:rPr>
              <a:t>1.Этот случай является хрестоматийным в истории бионики. В 1941 году швейцарский инженер Жорж де </a:t>
            </a:r>
            <a:r>
              <a:rPr lang="ru-RU" sz="2200" b="1" dirty="0" err="1" smtClean="0">
                <a:solidFill>
                  <a:srgbClr val="C00000"/>
                </a:solidFill>
              </a:rPr>
              <a:t>Местраль</a:t>
            </a:r>
            <a:r>
              <a:rPr lang="ru-RU" sz="2200" b="1" dirty="0" smtClean="0">
                <a:solidFill>
                  <a:srgbClr val="C00000"/>
                </a:solidFill>
              </a:rPr>
              <a:t>, вернувшись с прогулки по лесу, заинтересовался, почему колючки репейника так прочно прицепились к его свитеру и к шерсти его собаки. Положив один из плодов растения под микроскоп, он внимательно рассмотрел его и обнаружил мельчайшие крючки, благодаря которым  репейник и цепляется к шерсти. Несколько лет он испытывал сочетания крючков в различных материалах, пока не остановился на нейлоне. В 1955 году де </a:t>
            </a:r>
            <a:r>
              <a:rPr lang="ru-RU" sz="2200" b="1" dirty="0" err="1" smtClean="0">
                <a:solidFill>
                  <a:srgbClr val="C00000"/>
                </a:solidFill>
              </a:rPr>
              <a:t>Местраль</a:t>
            </a:r>
            <a:r>
              <a:rPr lang="ru-RU" sz="2200" b="1" dirty="0" smtClean="0">
                <a:solidFill>
                  <a:srgbClr val="C00000"/>
                </a:solidFill>
              </a:rPr>
              <a:t> запатентовал своё изобретение. Со временем оно стало неотъемлемой деталью повседневной одежды и обуви.</a:t>
            </a:r>
            <a:br>
              <a:rPr lang="ru-RU" sz="2200" b="1" dirty="0" smtClean="0">
                <a:solidFill>
                  <a:srgbClr val="C00000"/>
                </a:solidFill>
              </a:rPr>
            </a:br>
            <a:r>
              <a:rPr lang="ru-RU" sz="2800" b="1" dirty="0" smtClean="0">
                <a:solidFill>
                  <a:srgbClr val="C00000"/>
                </a:solidFill>
              </a:rPr>
              <a:t>О каком изобретении идет речь?</a:t>
            </a:r>
            <a:endParaRPr lang="ru-RU" sz="3200" dirty="0"/>
          </a:p>
        </p:txBody>
      </p:sp>
      <p:sp>
        <p:nvSpPr>
          <p:cNvPr id="4" name="Объект 2"/>
          <p:cNvSpPr>
            <a:spLocks noGrp="1"/>
          </p:cNvSpPr>
          <p:nvPr>
            <p:ph idx="1"/>
          </p:nvPr>
        </p:nvSpPr>
        <p:spPr>
          <a:xfrm>
            <a:off x="50464" y="3118490"/>
            <a:ext cx="6421594" cy="598491"/>
          </a:xfrm>
        </p:spPr>
        <p:txBody>
          <a:bodyPr>
            <a:normAutofit fontScale="92500"/>
          </a:bodyPr>
          <a:lstStyle/>
          <a:p>
            <a:pPr>
              <a:buNone/>
            </a:pPr>
            <a:r>
              <a:rPr lang="ru-RU" sz="2400" b="1" dirty="0" smtClean="0">
                <a:solidFill>
                  <a:srgbClr val="FFFF00"/>
                </a:solidFill>
              </a:rPr>
              <a:t>ОТВЕТ:  Застежки – липучки на одежде и обуви.</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214165" y="2586578"/>
            <a:ext cx="2816352"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pic>
        <p:nvPicPr>
          <p:cNvPr id="9217" name="Picture 1" descr="D:\ДОКУМЕНТЫ\Desktop\8f2fa4648e0d9e95e9ee540343dc89e2.jpg"/>
          <p:cNvPicPr>
            <a:picLocks noChangeAspect="1" noChangeArrowheads="1"/>
          </p:cNvPicPr>
          <p:nvPr/>
        </p:nvPicPr>
        <p:blipFill>
          <a:blip r:embed="rId4"/>
          <a:srcRect/>
          <a:stretch>
            <a:fillRect/>
          </a:stretch>
        </p:blipFill>
        <p:spPr bwMode="auto">
          <a:xfrm>
            <a:off x="164925" y="3685410"/>
            <a:ext cx="4252696" cy="3024139"/>
          </a:xfrm>
          <a:prstGeom prst="rect">
            <a:avLst/>
          </a:prstGeom>
          <a:ln>
            <a:noFill/>
          </a:ln>
          <a:effectLst>
            <a:softEdge rad="112500"/>
          </a:effectLst>
        </p:spPr>
      </p:pic>
      <p:pic>
        <p:nvPicPr>
          <p:cNvPr id="9218" name="Picture 2" descr="D:\ДОКУМЕНТЫ\Desktop\репейник.jpg"/>
          <p:cNvPicPr>
            <a:picLocks noChangeAspect="1" noChangeArrowheads="1"/>
          </p:cNvPicPr>
          <p:nvPr/>
        </p:nvPicPr>
        <p:blipFill>
          <a:blip r:embed="rId5"/>
          <a:srcRect/>
          <a:stretch>
            <a:fillRect/>
          </a:stretch>
        </p:blipFill>
        <p:spPr bwMode="auto">
          <a:xfrm>
            <a:off x="4509157" y="3835730"/>
            <a:ext cx="4712798" cy="2647022"/>
          </a:xfrm>
          <a:prstGeom prst="rect">
            <a:avLst/>
          </a:prstGeom>
          <a:ln>
            <a:noFill/>
          </a:ln>
          <a:effectLst>
            <a:softEdge rad="112500"/>
          </a:effectLst>
        </p:spPr>
      </p:pic>
    </p:spTree>
    <p:extLst>
      <p:ext uri="{BB962C8B-B14F-4D97-AF65-F5344CB8AC3E}">
        <p14:creationId xmlns:p14="http://schemas.microsoft.com/office/powerpoint/2010/main" xmlns="" val="413073059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217"/>
                                        </p:tgtEl>
                                        <p:attrNameLst>
                                          <p:attrName>style.visibility</p:attrName>
                                        </p:attrNameLst>
                                      </p:cBhvr>
                                      <p:to>
                                        <p:strVal val="visible"/>
                                      </p:to>
                                    </p:set>
                                    <p:animEffect transition="in" filter="fade">
                                      <p:cBhvr>
                                        <p:cTn id="10" dur="2000"/>
                                        <p:tgtEl>
                                          <p:spTgt spid="9217"/>
                                        </p:tgtEl>
                                      </p:cBhvr>
                                    </p:animEffect>
                                  </p:childTnLst>
                                </p:cTn>
                              </p:par>
                              <p:par>
                                <p:cTn id="11" presetID="10"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94999"/>
            <a:ext cx="12192000" cy="3859484"/>
          </a:xfrm>
        </p:spPr>
        <p:txBody>
          <a:bodyPr>
            <a:normAutofit/>
          </a:bodyPr>
          <a:lstStyle/>
          <a:p>
            <a:pPr lvl="0" algn="just"/>
            <a:r>
              <a:rPr lang="ru-RU" sz="2200" b="1" dirty="0" smtClean="0">
                <a:solidFill>
                  <a:srgbClr val="C00000"/>
                </a:solidFill>
              </a:rPr>
              <a:t>2. Это архитектурное произведение посещают миллионы туристов каждый год. Но мало кто знает, что в основу его конструкции  заложены принципы построения человеческого скелета. Создатель этого памятника изучил множество трудов по анатомии. Он понял, что скелет человека не ломается под его собственным весом благодаря пористости костей. Они не монолитные, а похожи на твёрдую губку. Такая структура помогает правильно распределить вес и выдерживать большие нагрузки. Стояли ли вы когда-нибудь на массажном </a:t>
            </a:r>
            <a:r>
              <a:rPr lang="ru-RU" sz="2200" b="1" dirty="0" err="1" smtClean="0">
                <a:solidFill>
                  <a:srgbClr val="C00000"/>
                </a:solidFill>
              </a:rPr>
              <a:t>акупунктурном</a:t>
            </a:r>
            <a:r>
              <a:rPr lang="ru-RU" sz="2200" b="1" dirty="0" smtClean="0">
                <a:solidFill>
                  <a:srgbClr val="C00000"/>
                </a:solidFill>
              </a:rPr>
              <a:t> коврике? Он покрыт кучей иголочек, и стоять на них не больно.  Но если бы иголок было мало? Ваш вес распределится лишь на них, и иголки причинят боль. Архитектор применил этот принцип при создании знаменитой башни. Как и кости, она невероятно лёгкая и полая. Множество небольших балок помогают ей не сломаться под собственным весом. Поэтому простоит она ещё долго.</a:t>
            </a:r>
            <a:r>
              <a:rPr lang="ru-RU" sz="3200" b="1" dirty="0" smtClean="0">
                <a:solidFill>
                  <a:srgbClr val="C00000"/>
                </a:solidFill>
                <a:latin typeface="Arial" pitchFamily="34" charset="0"/>
                <a:cs typeface="Arial" pitchFamily="34" charset="0"/>
              </a:rPr>
              <a:t/>
            </a:r>
            <a:br>
              <a:rPr lang="ru-RU" sz="3200" b="1" dirty="0" smtClean="0">
                <a:solidFill>
                  <a:srgbClr val="C00000"/>
                </a:solidFill>
                <a:latin typeface="Arial" pitchFamily="34" charset="0"/>
                <a:cs typeface="Arial" pitchFamily="34" charset="0"/>
              </a:rPr>
            </a:br>
            <a:endParaRPr lang="ru-RU" sz="2400" b="1" dirty="0">
              <a:solidFill>
                <a:srgbClr val="C00000"/>
              </a:solidFill>
            </a:endParaRPr>
          </a:p>
        </p:txBody>
      </p:sp>
      <p:sp>
        <p:nvSpPr>
          <p:cNvPr id="4" name="Объект 2"/>
          <p:cNvSpPr>
            <a:spLocks noGrp="1"/>
          </p:cNvSpPr>
          <p:nvPr>
            <p:ph idx="1"/>
          </p:nvPr>
        </p:nvSpPr>
        <p:spPr>
          <a:xfrm>
            <a:off x="40595" y="3988271"/>
            <a:ext cx="5849572" cy="666857"/>
          </a:xfrm>
        </p:spPr>
        <p:txBody>
          <a:bodyPr>
            <a:normAutofit/>
          </a:bodyPr>
          <a:lstStyle/>
          <a:p>
            <a:pPr>
              <a:buNone/>
            </a:pPr>
            <a:r>
              <a:rPr lang="ru-RU" sz="2400" b="1" dirty="0" smtClean="0">
                <a:solidFill>
                  <a:srgbClr val="FFFF00"/>
                </a:solidFill>
              </a:rPr>
              <a:t>ОТВЕТ:  Гюстав Эйфель, Эйфелева башня.</a:t>
            </a:r>
            <a:endParaRPr lang="ru-RU" sz="24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702139" y="3964637"/>
            <a:ext cx="2226153" cy="904246"/>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9" name="Прямоугольник 8"/>
          <p:cNvSpPr/>
          <p:nvPr/>
        </p:nvSpPr>
        <p:spPr>
          <a:xfrm>
            <a:off x="35662" y="3604601"/>
            <a:ext cx="7671423" cy="400110"/>
          </a:xfrm>
          <a:prstGeom prst="rect">
            <a:avLst/>
          </a:prstGeom>
        </p:spPr>
        <p:txBody>
          <a:bodyPr wrap="square">
            <a:spAutoFit/>
          </a:bodyPr>
          <a:lstStyle/>
          <a:p>
            <a:r>
              <a:rPr lang="ru-RU" sz="2000" b="1" dirty="0" smtClean="0">
                <a:solidFill>
                  <a:srgbClr val="FFFF00"/>
                </a:solidFill>
                <a:latin typeface="Calibri" pitchFamily="34" charset="0"/>
                <a:ea typeface="Times New Roman" pitchFamily="18" charset="0"/>
                <a:cs typeface="Times New Roman" pitchFamily="18" charset="0"/>
              </a:rPr>
              <a:t>О каком архитектурном строении идет речь? Как зовут его автора?</a:t>
            </a:r>
            <a:endParaRPr lang="ru-RU" sz="2000" dirty="0">
              <a:solidFill>
                <a:srgbClr val="FFFF00"/>
              </a:solidFill>
            </a:endParaRPr>
          </a:p>
        </p:txBody>
      </p:sp>
      <p:pic>
        <p:nvPicPr>
          <p:cNvPr id="8194" name="Picture 2" descr="D:\ДОКУМЕНТЫ\Desktop\эйфелева башня.png"/>
          <p:cNvPicPr>
            <a:picLocks noChangeAspect="1" noChangeArrowheads="1"/>
          </p:cNvPicPr>
          <p:nvPr/>
        </p:nvPicPr>
        <p:blipFill>
          <a:blip r:embed="rId4" cstate="print"/>
          <a:srcRect/>
          <a:stretch>
            <a:fillRect/>
          </a:stretch>
        </p:blipFill>
        <p:spPr bwMode="auto">
          <a:xfrm>
            <a:off x="5724889" y="4026508"/>
            <a:ext cx="3953495" cy="2724617"/>
          </a:xfrm>
          <a:prstGeom prst="rect">
            <a:avLst/>
          </a:prstGeom>
          <a:ln>
            <a:noFill/>
          </a:ln>
          <a:effectLst>
            <a:softEdge rad="112500"/>
          </a:effectLst>
        </p:spPr>
      </p:pic>
      <p:pic>
        <p:nvPicPr>
          <p:cNvPr id="8195" name="Picture 3" descr="D:\ДОКУМЕНТЫ\Desktop\Без названия.jpg"/>
          <p:cNvPicPr>
            <a:picLocks noChangeAspect="1" noChangeArrowheads="1"/>
          </p:cNvPicPr>
          <p:nvPr/>
        </p:nvPicPr>
        <p:blipFill>
          <a:blip r:embed="rId5"/>
          <a:srcRect/>
          <a:stretch>
            <a:fillRect/>
          </a:stretch>
        </p:blipFill>
        <p:spPr bwMode="auto">
          <a:xfrm>
            <a:off x="1048120" y="4496781"/>
            <a:ext cx="2918238" cy="2138556"/>
          </a:xfrm>
          <a:prstGeom prst="rect">
            <a:avLst/>
          </a:prstGeom>
          <a:ln>
            <a:noFill/>
          </a:ln>
          <a:effectLst>
            <a:softEdge rad="112500"/>
          </a:effectLst>
        </p:spPr>
      </p:pic>
    </p:spTree>
    <p:extLst>
      <p:ext uri="{BB962C8B-B14F-4D97-AF65-F5344CB8AC3E}">
        <p14:creationId xmlns:p14="http://schemas.microsoft.com/office/powerpoint/2010/main" xmlns="" val="90968494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fade">
                                      <p:cBhvr>
                                        <p:cTn id="10" dur="2000"/>
                                        <p:tgtEl>
                                          <p:spTgt spid="8195"/>
                                        </p:tgtEl>
                                      </p:cBhvr>
                                    </p:animEffect>
                                  </p:childTnLst>
                                </p:cTn>
                              </p:par>
                              <p:par>
                                <p:cTn id="11" presetID="10" presetClass="entr" presetSubtype="0" fill="hold" nodeType="with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2000"/>
                                        <p:tgtEl>
                                          <p:spTgt spid="8194"/>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530849" y="225632"/>
            <a:ext cx="10566647" cy="3800103"/>
          </a:xfrm>
        </p:spPr>
        <p:txBody>
          <a:bodyPr>
            <a:normAutofit fontScale="90000"/>
          </a:bodyPr>
          <a:lstStyle/>
          <a:p>
            <a:pPr algn="just"/>
            <a:r>
              <a:rPr lang="ru-RU" sz="2200" b="1" dirty="0" smtClean="0">
                <a:solidFill>
                  <a:srgbClr val="C00000"/>
                </a:solidFill>
              </a:rPr>
              <a:t>3. Кожа  акулы обладает совершенно уникальным свойством – на ней не размножаются бактерии, и при этом она не покрыта никакой бактерицидной смазкой. Другими словами – кожа не убивает бактерии, их на ней просто нет. Если вам вздумается погладить акулу, будьте предельно осторожны. И дело далеко не в ее кровожадности. Идеально гладкая на первый взгляд кожа акулы состоит из "алмазного узора" - острых зубчатых чешуек. Если погладить акулу "против шерсти", можно серьезно пораниться. Благодаря такой коже на акулах не живут паразиты. Секрет кроется в особом рисунке, который образуют мельчайшие чешуйки акульей кожи. Соединяясь друг с другом, эти чешуйки образуют особый ромбовидный узор. Применение этой технологии поистине безгранично. При этом бактерии не уничтожаются, а, следовательно,  не могут приобрести </a:t>
            </a:r>
            <a:r>
              <a:rPr lang="ru-RU" sz="2200" b="1" dirty="0" err="1" smtClean="0">
                <a:solidFill>
                  <a:srgbClr val="C00000"/>
                </a:solidFill>
              </a:rPr>
              <a:t>резистентность</a:t>
            </a:r>
            <a:r>
              <a:rPr lang="ru-RU" sz="2200" b="1" dirty="0" smtClean="0">
                <a:solidFill>
                  <a:srgbClr val="C00000"/>
                </a:solidFill>
              </a:rPr>
              <a:t>, как в случае с антибиотиками.</a:t>
            </a:r>
            <a:r>
              <a:rPr lang="ru-RU" sz="3200" dirty="0" smtClean="0"/>
              <a:t/>
            </a:r>
            <a:br>
              <a:rPr lang="ru-RU" sz="3200" dirty="0" smtClean="0"/>
            </a:br>
            <a:endParaRPr lang="ru-RU" sz="3200" dirty="0"/>
          </a:p>
        </p:txBody>
      </p:sp>
      <p:sp>
        <p:nvSpPr>
          <p:cNvPr id="4" name="Объект 2"/>
          <p:cNvSpPr>
            <a:spLocks noGrp="1"/>
          </p:cNvSpPr>
          <p:nvPr>
            <p:ph idx="1"/>
          </p:nvPr>
        </p:nvSpPr>
        <p:spPr>
          <a:xfrm>
            <a:off x="0" y="4950271"/>
            <a:ext cx="5106390" cy="1319907"/>
          </a:xfrm>
        </p:spPr>
        <p:txBody>
          <a:bodyPr>
            <a:normAutofit/>
          </a:bodyPr>
          <a:lstStyle/>
          <a:p>
            <a:pPr marL="0" indent="0">
              <a:buNone/>
            </a:pPr>
            <a:r>
              <a:rPr lang="ru-RU" sz="2000" b="1" dirty="0" smtClean="0">
                <a:solidFill>
                  <a:srgbClr val="FFFF00"/>
                </a:solidFill>
              </a:rPr>
              <a:t>ОТВЕТ:  Обшивка для судов, чтобы к ним не липла всякая пакость;  одежда для пловцов и </a:t>
            </a:r>
            <a:r>
              <a:rPr lang="ru-RU" sz="2000" b="1" dirty="0" err="1" smtClean="0">
                <a:solidFill>
                  <a:srgbClr val="FFFF00"/>
                </a:solidFill>
              </a:rPr>
              <a:t>антимикробные</a:t>
            </a:r>
            <a:r>
              <a:rPr lang="ru-RU" sz="2000" b="1" dirty="0" smtClean="0">
                <a:solidFill>
                  <a:srgbClr val="FFFF00"/>
                </a:solidFill>
              </a:rPr>
              <a:t> материалы, в больницах</a:t>
            </a:r>
            <a:r>
              <a:rPr lang="ru-RU" sz="2000" dirty="0" smtClean="0"/>
              <a:t>.</a:t>
            </a:r>
            <a:endParaRPr lang="ru-RU" sz="2000" dirty="0"/>
          </a:p>
        </p:txBody>
      </p:sp>
      <p:sp>
        <p:nvSpPr>
          <p:cNvPr id="5" name="Управляющая кнопка: назад 4">
            <a:hlinkClick r:id="rId3" action="ppaction://hlinksldjump" highlightClick="1"/>
          </p:cNvPr>
          <p:cNvSpPr/>
          <p:nvPr/>
        </p:nvSpPr>
        <p:spPr>
          <a:xfrm>
            <a:off x="10497787" y="5248894"/>
            <a:ext cx="1406756" cy="1240806"/>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951522" y="3730081"/>
            <a:ext cx="2062348"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7169" name="Rectangle 1"/>
          <p:cNvSpPr>
            <a:spLocks noChangeArrowheads="1"/>
          </p:cNvSpPr>
          <p:nvPr/>
        </p:nvSpPr>
        <p:spPr bwMode="auto">
          <a:xfrm>
            <a:off x="0" y="3574479"/>
            <a:ext cx="492826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Calibri" pitchFamily="34" charset="0"/>
                <a:ea typeface="Times New Roman" pitchFamily="18" charset="0"/>
                <a:cs typeface="Times New Roman" pitchFamily="18" charset="0"/>
              </a:rPr>
              <a:t>ВОПРОС: Назовите примеры использования первой в мире технологии, подавляющей рост бактерий без использования токсичных веществ.</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7170" name="Picture 2" descr="D:\ДОКУМЕНТЫ\Desktop\акула.jpg"/>
          <p:cNvPicPr>
            <a:picLocks noChangeAspect="1" noChangeArrowheads="1"/>
          </p:cNvPicPr>
          <p:nvPr/>
        </p:nvPicPr>
        <p:blipFill>
          <a:blip r:embed="rId4"/>
          <a:srcRect/>
          <a:stretch>
            <a:fillRect/>
          </a:stretch>
        </p:blipFill>
        <p:spPr bwMode="auto">
          <a:xfrm>
            <a:off x="5272644" y="3656727"/>
            <a:ext cx="3990103" cy="2922189"/>
          </a:xfrm>
          <a:prstGeom prst="rect">
            <a:avLst/>
          </a:prstGeom>
          <a:ln>
            <a:noFill/>
          </a:ln>
          <a:effectLst>
            <a:softEdge rad="112500"/>
          </a:effectLst>
        </p:spPr>
      </p:pic>
    </p:spTree>
    <p:extLst>
      <p:ext uri="{BB962C8B-B14F-4D97-AF65-F5344CB8AC3E}">
        <p14:creationId xmlns:p14="http://schemas.microsoft.com/office/powerpoint/2010/main" xmlns="" val="153306553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2000"/>
                                        <p:tgtEl>
                                          <p:spTgt spid="7170"/>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1" y="0"/>
            <a:ext cx="12192000" cy="3459411"/>
          </a:xfrm>
        </p:spPr>
        <p:txBody>
          <a:bodyPr>
            <a:normAutofit/>
          </a:bodyPr>
          <a:lstStyle/>
          <a:p>
            <a:r>
              <a:rPr lang="ru-RU" sz="2200" b="1" dirty="0" smtClean="0">
                <a:solidFill>
                  <a:srgbClr val="C00000"/>
                </a:solidFill>
              </a:rPr>
              <a:t>4. Удивительные архитекторы</a:t>
            </a:r>
            <a:br>
              <a:rPr lang="ru-RU" sz="2200" b="1" dirty="0" smtClean="0">
                <a:solidFill>
                  <a:srgbClr val="C00000"/>
                </a:solidFill>
              </a:rPr>
            </a:br>
            <a:r>
              <a:rPr lang="ru-RU" sz="2200" b="1" dirty="0" smtClean="0">
                <a:solidFill>
                  <a:srgbClr val="C00000"/>
                </a:solidFill>
              </a:rPr>
              <a:t>Эти удивительные насекомые  создали очень умный дизайн своих жилищ, так что внутри сохраняется почти постоянная температура. Стоит отметить, что они проживают на территории с высоким колебанием суточных температур – от 40°C днем до менее 2°C ночью. Эти строители строят жилища так, что в них имеется пассивная охладительная система, которая работает за счет ряда вентиляционных люков наверху и по бокам. Архитектор </a:t>
            </a:r>
            <a:r>
              <a:rPr lang="ru-RU" sz="2200" b="1" dirty="0" err="1" smtClean="0">
                <a:solidFill>
                  <a:srgbClr val="C00000"/>
                </a:solidFill>
              </a:rPr>
              <a:t>Мик</a:t>
            </a:r>
            <a:r>
              <a:rPr lang="ru-RU" sz="2200" b="1" dirty="0" smtClean="0">
                <a:solidFill>
                  <a:srgbClr val="C00000"/>
                </a:solidFill>
              </a:rPr>
              <a:t> Пирс использовал аналогичную стратегию при проектировании офисного комплекса </a:t>
            </a:r>
            <a:r>
              <a:rPr lang="ru-RU" sz="2200" b="1" dirty="0" err="1" smtClean="0">
                <a:solidFill>
                  <a:srgbClr val="C00000"/>
                </a:solidFill>
              </a:rPr>
              <a:t>Eastgate</a:t>
            </a:r>
            <a:r>
              <a:rPr lang="ru-RU" sz="2200" b="1" dirty="0" smtClean="0">
                <a:solidFill>
                  <a:srgbClr val="C00000"/>
                </a:solidFill>
              </a:rPr>
              <a:t> в столице Зимбабве, городе Хараре. Горячий воздух выходит через трубы наверху здания, в то время как прохладный воздух проходит снизу.</a:t>
            </a:r>
            <a:endParaRPr lang="ru-RU" sz="3200" dirty="0"/>
          </a:p>
        </p:txBody>
      </p:sp>
      <p:sp>
        <p:nvSpPr>
          <p:cNvPr id="4" name="Объект 2"/>
          <p:cNvSpPr>
            <a:spLocks noGrp="1"/>
          </p:cNvSpPr>
          <p:nvPr>
            <p:ph idx="1"/>
          </p:nvPr>
        </p:nvSpPr>
        <p:spPr>
          <a:xfrm>
            <a:off x="6127668" y="6011654"/>
            <a:ext cx="3823855" cy="579152"/>
          </a:xfrm>
        </p:spPr>
        <p:txBody>
          <a:bodyPr>
            <a:normAutofit/>
          </a:bodyPr>
          <a:lstStyle/>
          <a:p>
            <a:pPr>
              <a:buNone/>
            </a:pPr>
            <a:r>
              <a:rPr lang="ru-RU" sz="2000" b="1" dirty="0" smtClean="0">
                <a:solidFill>
                  <a:srgbClr val="FFFF00"/>
                </a:solidFill>
              </a:rPr>
              <a:t>ОТВЕТ:  Термиты и термитники.</a:t>
            </a:r>
            <a:endParaRPr lang="ru-RU" sz="20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84030" y="3445090"/>
            <a:ext cx="1644263"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6145" name="Rectangle 1"/>
          <p:cNvSpPr>
            <a:spLocks noChangeArrowheads="1"/>
          </p:cNvSpPr>
          <p:nvPr/>
        </p:nvSpPr>
        <p:spPr bwMode="auto">
          <a:xfrm>
            <a:off x="23751" y="3123218"/>
            <a:ext cx="334884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Calibri" pitchFamily="34" charset="0"/>
                <a:ea typeface="Times New Roman" pitchFamily="18" charset="0"/>
                <a:cs typeface="Times New Roman" pitchFamily="18" charset="0"/>
              </a:rPr>
              <a:t>ВОПРОС: назовите этих необычных строителей, чью технологию в строительстве использует человек.</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6146" name="Picture 2" descr="D:\ДОКУМЕНТЫ\Desktop\термитники.jpg"/>
          <p:cNvPicPr>
            <a:picLocks noChangeAspect="1" noChangeArrowheads="1"/>
          </p:cNvPicPr>
          <p:nvPr/>
        </p:nvPicPr>
        <p:blipFill>
          <a:blip r:embed="rId4"/>
          <a:srcRect/>
          <a:stretch>
            <a:fillRect/>
          </a:stretch>
        </p:blipFill>
        <p:spPr bwMode="auto">
          <a:xfrm>
            <a:off x="5364765" y="3374714"/>
            <a:ext cx="4349244" cy="2562947"/>
          </a:xfrm>
          <a:prstGeom prst="rect">
            <a:avLst/>
          </a:prstGeom>
          <a:ln>
            <a:noFill/>
          </a:ln>
          <a:effectLst>
            <a:softEdge rad="112500"/>
          </a:effectLst>
        </p:spPr>
      </p:pic>
      <p:pic>
        <p:nvPicPr>
          <p:cNvPr id="6147" name="Picture 3" descr="D:\ДОКУМЕНТЫ\Desktop\WDAqnmhMNQ.jpg"/>
          <p:cNvPicPr>
            <a:picLocks noChangeAspect="1" noChangeArrowheads="1"/>
          </p:cNvPicPr>
          <p:nvPr/>
        </p:nvPicPr>
        <p:blipFill>
          <a:blip r:embed="rId5"/>
          <a:srcRect/>
          <a:stretch>
            <a:fillRect/>
          </a:stretch>
        </p:blipFill>
        <p:spPr bwMode="auto">
          <a:xfrm>
            <a:off x="1662545" y="4352308"/>
            <a:ext cx="4370119" cy="2458192"/>
          </a:xfrm>
          <a:prstGeom prst="rect">
            <a:avLst/>
          </a:prstGeom>
          <a:ln>
            <a:noFill/>
          </a:ln>
          <a:effectLst>
            <a:softEdge rad="112500"/>
          </a:effectLst>
        </p:spPr>
      </p:pic>
    </p:spTree>
    <p:extLst>
      <p:ext uri="{BB962C8B-B14F-4D97-AF65-F5344CB8AC3E}">
        <p14:creationId xmlns:p14="http://schemas.microsoft.com/office/powerpoint/2010/main" xmlns="" val="153306553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fade">
                                      <p:cBhvr>
                                        <p:cTn id="10" dur="2000"/>
                                        <p:tgtEl>
                                          <p:spTgt spid="6146"/>
                                        </p:tgtEl>
                                      </p:cBhvr>
                                    </p:animEffect>
                                  </p:childTnLst>
                                </p:cTn>
                              </p:par>
                              <p:par>
                                <p:cTn id="11" presetID="10" presetClass="entr" presetSubtype="0" fill="hold" nodeType="withEffect">
                                  <p:stCondLst>
                                    <p:cond delay="0"/>
                                  </p:stCondLst>
                                  <p:childTnLst>
                                    <p:set>
                                      <p:cBhvr>
                                        <p:cTn id="12" dur="1" fill="hold">
                                          <p:stCondLst>
                                            <p:cond delay="0"/>
                                          </p:stCondLst>
                                        </p:cTn>
                                        <p:tgtEl>
                                          <p:spTgt spid="6147"/>
                                        </p:tgtEl>
                                        <p:attrNameLst>
                                          <p:attrName>style.visibility</p:attrName>
                                        </p:attrNameLst>
                                      </p:cBhvr>
                                      <p:to>
                                        <p:strVal val="visible"/>
                                      </p:to>
                                    </p:set>
                                    <p:animEffect transition="in" filter="fade">
                                      <p:cBhvr>
                                        <p:cTn id="13" dur="2000"/>
                                        <p:tgtEl>
                                          <p:spTgt spid="6147"/>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744599" y="6"/>
            <a:ext cx="10566647" cy="3277586"/>
          </a:xfrm>
        </p:spPr>
        <p:txBody>
          <a:bodyPr>
            <a:normAutofit/>
          </a:bodyPr>
          <a:lstStyle/>
          <a:p>
            <a:pPr algn="just"/>
            <a:r>
              <a:rPr lang="ru-RU" sz="2200" b="1" dirty="0" smtClean="0">
                <a:solidFill>
                  <a:srgbClr val="C00000"/>
                </a:solidFill>
              </a:rPr>
              <a:t>5. Хоть смейтесь, хоть не смейтесь, но это чистая, правда. На Филиппинах есть такое хищное растение — непентес, оно питается насекомыми и, как бы это сказать… не только ими. Нет, вы только посмотрите, даже крышка есть! Знаете, зачем крышка? На ней сладкий нектар, он привлекает местных белок, которые называются </a:t>
            </a:r>
            <a:r>
              <a:rPr lang="ru-RU" sz="2200" b="1" dirty="0" err="1" smtClean="0">
                <a:solidFill>
                  <a:srgbClr val="C00000"/>
                </a:solidFill>
              </a:rPr>
              <a:t>тупайи</a:t>
            </a:r>
            <a:r>
              <a:rPr lang="ru-RU" sz="2200" b="1" dirty="0" smtClean="0">
                <a:solidFill>
                  <a:srgbClr val="C00000"/>
                </a:solidFill>
              </a:rPr>
              <a:t>. Под этот интерес они с удовольствием, пардон, пользуются удобствами. А растение получает отличное удобрение. Система слива, кстати, тоже продумана, и это просто </a:t>
            </a:r>
            <a:r>
              <a:rPr lang="ru-RU" sz="2200" b="1" dirty="0" err="1" smtClean="0">
                <a:solidFill>
                  <a:srgbClr val="C00000"/>
                </a:solidFill>
              </a:rPr>
              <a:t>дождь.Гениально</a:t>
            </a:r>
            <a:r>
              <a:rPr lang="ru-RU" sz="2200" b="1" dirty="0" smtClean="0">
                <a:solidFill>
                  <a:srgbClr val="C00000"/>
                </a:solidFill>
              </a:rPr>
              <a:t>!</a:t>
            </a:r>
            <a:r>
              <a:rPr lang="ru-RU" sz="3200" dirty="0" smtClean="0"/>
              <a:t/>
            </a:r>
            <a:br>
              <a:rPr lang="ru-RU" sz="3200" dirty="0" smtClean="0"/>
            </a:br>
            <a:endParaRPr lang="ru-RU" sz="3200" dirty="0"/>
          </a:p>
        </p:txBody>
      </p:sp>
      <p:sp>
        <p:nvSpPr>
          <p:cNvPr id="4" name="Объект 2"/>
          <p:cNvSpPr>
            <a:spLocks noGrp="1"/>
          </p:cNvSpPr>
          <p:nvPr>
            <p:ph idx="1"/>
          </p:nvPr>
        </p:nvSpPr>
        <p:spPr>
          <a:xfrm>
            <a:off x="178126" y="3885935"/>
            <a:ext cx="3657604" cy="1624208"/>
          </a:xfrm>
        </p:spPr>
        <p:txBody>
          <a:bodyPr>
            <a:normAutofit/>
          </a:bodyPr>
          <a:lstStyle/>
          <a:p>
            <a:pPr marL="0" indent="0" algn="just">
              <a:buNone/>
            </a:pPr>
            <a:r>
              <a:rPr lang="ru-RU" sz="2000" b="1" dirty="0" smtClean="0">
                <a:solidFill>
                  <a:srgbClr val="FFFF00"/>
                </a:solidFill>
              </a:rPr>
              <a:t>ОТВЕТ: Это унитаз, хотя первый унитаз был изобретён в 1596 году англичанином Джоном </a:t>
            </a:r>
            <a:r>
              <a:rPr lang="ru-RU" sz="2000" b="1" dirty="0" err="1" smtClean="0">
                <a:solidFill>
                  <a:srgbClr val="FFFF00"/>
                </a:solidFill>
              </a:rPr>
              <a:t>Харингтоном</a:t>
            </a:r>
            <a:r>
              <a:rPr lang="ru-RU" sz="2000" b="1" dirty="0" smtClean="0">
                <a:solidFill>
                  <a:srgbClr val="FFFF00"/>
                </a:solidFill>
              </a:rPr>
              <a:t> для королевы Елизаветы I. </a:t>
            </a:r>
            <a:endParaRPr lang="ru-RU" sz="20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524008" y="3433202"/>
            <a:ext cx="2499286"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4097" name="Rectangle 1"/>
          <p:cNvSpPr>
            <a:spLocks noChangeArrowheads="1"/>
          </p:cNvSpPr>
          <p:nvPr/>
        </p:nvSpPr>
        <p:spPr bwMode="auto">
          <a:xfrm>
            <a:off x="166250" y="2529461"/>
            <a:ext cx="377635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Calibri" pitchFamily="34" charset="0"/>
                <a:ea typeface="Times New Roman" pitchFamily="18" charset="0"/>
                <a:cs typeface="Times New Roman" pitchFamily="18" charset="0"/>
              </a:rPr>
              <a:t>ВОПРОС: какое приспособление нашей современной жизни вам напоминает это чудо природы?</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4098" name="Picture 2" descr="D:\ДОКУМЕНТЫ\Desktop\унитаз.jpg"/>
          <p:cNvPicPr>
            <a:picLocks noChangeAspect="1" noChangeArrowheads="1"/>
          </p:cNvPicPr>
          <p:nvPr/>
        </p:nvPicPr>
        <p:blipFill>
          <a:blip r:embed="rId4" cstate="print"/>
          <a:srcRect/>
          <a:stretch>
            <a:fillRect/>
          </a:stretch>
        </p:blipFill>
        <p:spPr bwMode="auto">
          <a:xfrm>
            <a:off x="3892599" y="2758991"/>
            <a:ext cx="5512657" cy="3665559"/>
          </a:xfrm>
          <a:prstGeom prst="rect">
            <a:avLst/>
          </a:prstGeom>
          <a:ln>
            <a:noFill/>
          </a:ln>
          <a:effectLst>
            <a:softEdge rad="112500"/>
          </a:effectLst>
        </p:spPr>
      </p:pic>
    </p:spTree>
    <p:extLst>
      <p:ext uri="{BB962C8B-B14F-4D97-AF65-F5344CB8AC3E}">
        <p14:creationId xmlns:p14="http://schemas.microsoft.com/office/powerpoint/2010/main" xmlns="" val="153306553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2000"/>
                                        <p:tgtEl>
                                          <p:spTgt spid="4098"/>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997527" y="201875"/>
            <a:ext cx="10361223" cy="2556887"/>
          </a:xfrm>
        </p:spPr>
        <p:txBody>
          <a:bodyPr>
            <a:normAutofit fontScale="90000"/>
          </a:bodyPr>
          <a:lstStyle/>
          <a:p>
            <a:pPr algn="just"/>
            <a:r>
              <a:rPr lang="ru-RU" sz="2200" b="1" dirty="0" smtClean="0">
                <a:solidFill>
                  <a:srgbClr val="C00000"/>
                </a:solidFill>
              </a:rPr>
              <a:t>6. Как-то раз англичанин по имени Перси Шоу ехал ночью на машине и вдруг увидел, как свет фар отразился в глазах кошки. Вскоре, в 1934 году, в Великобритании запатентовали изобретение, которое так и назвали — "кошачий глаз". Современное название к котам отношения не имеет, оно греческое, обозначает  противодействие свету. А многие именуют по-английски — </a:t>
            </a:r>
            <a:r>
              <a:rPr lang="ru-RU" sz="2200" b="1" dirty="0" err="1" smtClean="0">
                <a:solidFill>
                  <a:srgbClr val="C00000"/>
                </a:solidFill>
              </a:rPr>
              <a:t>фликерами</a:t>
            </a:r>
            <a:r>
              <a:rPr lang="ru-RU" sz="2200" b="1" dirty="0" smtClean="0">
                <a:solidFill>
                  <a:srgbClr val="C00000"/>
                </a:solidFill>
              </a:rPr>
              <a:t>. Это система микроскопических зеркал, расставленных таким образом, чтобы луч света отражался в том же направлении, откуда он исходит. У кошек за это отвечает особый слой за сетчаткой глаза — </a:t>
            </a:r>
            <a:r>
              <a:rPr lang="ru-RU" sz="2200" b="1" dirty="0" err="1" smtClean="0">
                <a:solidFill>
                  <a:srgbClr val="C00000"/>
                </a:solidFill>
              </a:rPr>
              <a:t>тапетум</a:t>
            </a:r>
            <a:r>
              <a:rPr lang="ru-RU" sz="2200" b="1" dirty="0" smtClean="0">
                <a:solidFill>
                  <a:srgbClr val="C00000"/>
                </a:solidFill>
              </a:rPr>
              <a:t>.</a:t>
            </a:r>
            <a:r>
              <a:rPr lang="ru-RU" sz="3200" dirty="0" smtClean="0"/>
              <a:t/>
            </a:r>
            <a:br>
              <a:rPr lang="ru-RU" sz="3200" dirty="0" smtClean="0"/>
            </a:br>
            <a:endParaRPr lang="ru-RU" sz="3200" dirty="0"/>
          </a:p>
        </p:txBody>
      </p:sp>
      <p:sp>
        <p:nvSpPr>
          <p:cNvPr id="4" name="Объект 2"/>
          <p:cNvSpPr>
            <a:spLocks noGrp="1"/>
          </p:cNvSpPr>
          <p:nvPr>
            <p:ph idx="1"/>
          </p:nvPr>
        </p:nvSpPr>
        <p:spPr>
          <a:xfrm>
            <a:off x="4868884" y="5459425"/>
            <a:ext cx="5130139" cy="1226384"/>
          </a:xfrm>
        </p:spPr>
        <p:txBody>
          <a:bodyPr>
            <a:normAutofit/>
          </a:bodyPr>
          <a:lstStyle/>
          <a:p>
            <a:pPr marL="0" indent="0" algn="just">
              <a:buNone/>
            </a:pPr>
            <a:r>
              <a:rPr lang="ru-RU" sz="2000" b="1" dirty="0" smtClean="0">
                <a:solidFill>
                  <a:srgbClr val="FFFF00"/>
                </a:solidFill>
              </a:rPr>
              <a:t>ОТВЕТ: Светоотражающие  </a:t>
            </a:r>
            <a:r>
              <a:rPr lang="ru-RU" sz="2000" b="1" dirty="0" err="1" smtClean="0">
                <a:solidFill>
                  <a:srgbClr val="FFFF00"/>
                </a:solidFill>
              </a:rPr>
              <a:t>катафоты</a:t>
            </a:r>
            <a:r>
              <a:rPr lang="ru-RU" sz="2000" b="1" dirty="0" smtClean="0">
                <a:solidFill>
                  <a:srgbClr val="FFFF00"/>
                </a:solidFill>
              </a:rPr>
              <a:t> на велосипедах, автомобилях, на дорожных ограждениях, на тротуарах и на одежде.</a:t>
            </a:r>
            <a:endParaRPr lang="ru-RU" sz="2000" b="1" dirty="0">
              <a:solidFill>
                <a:srgbClr val="FFFF00"/>
              </a:solidFill>
            </a:endParaRPr>
          </a:p>
        </p:txBody>
      </p:sp>
      <p:sp>
        <p:nvSpPr>
          <p:cNvPr id="5" name="Управляющая кнопка: назад 4">
            <a:hlinkClick r:id="rId3" action="ppaction://hlinksldjump" highlightClick="1"/>
          </p:cNvPr>
          <p:cNvSpPr/>
          <p:nvPr/>
        </p:nvSpPr>
        <p:spPr>
          <a:xfrm>
            <a:off x="10509662" y="5367481"/>
            <a:ext cx="1299879" cy="1021443"/>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048999" y="3492576"/>
            <a:ext cx="2641788"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5121" name="Rectangle 1"/>
          <p:cNvSpPr>
            <a:spLocks noChangeArrowheads="1"/>
          </p:cNvSpPr>
          <p:nvPr/>
        </p:nvSpPr>
        <p:spPr bwMode="auto">
          <a:xfrm>
            <a:off x="475002" y="2565089"/>
            <a:ext cx="369322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Calibri" pitchFamily="34" charset="0"/>
                <a:ea typeface="Times New Roman" pitchFamily="18" charset="0"/>
                <a:cs typeface="Times New Roman" pitchFamily="18" charset="0"/>
              </a:rPr>
              <a:t>ВОПРОС: О каком изобретении идет речь?</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5122" name="Picture 2" descr="D:\ДОКУМЕНТЫ\Desktop\кошка.jpeg"/>
          <p:cNvPicPr>
            <a:picLocks noChangeAspect="1" noChangeArrowheads="1"/>
          </p:cNvPicPr>
          <p:nvPr/>
        </p:nvPicPr>
        <p:blipFill>
          <a:blip r:embed="rId4" cstate="print"/>
          <a:srcRect/>
          <a:stretch>
            <a:fillRect/>
          </a:stretch>
        </p:blipFill>
        <p:spPr bwMode="auto">
          <a:xfrm>
            <a:off x="4840142" y="2437226"/>
            <a:ext cx="3757593" cy="2977802"/>
          </a:xfrm>
          <a:prstGeom prst="rect">
            <a:avLst/>
          </a:prstGeom>
          <a:ln>
            <a:noFill/>
          </a:ln>
          <a:effectLst>
            <a:softEdge rad="112500"/>
          </a:effectLst>
        </p:spPr>
      </p:pic>
      <p:pic>
        <p:nvPicPr>
          <p:cNvPr id="5123" name="Picture 3" descr="D:\ДОКУМЕНТЫ\Desktop\катафот.jpg"/>
          <p:cNvPicPr>
            <a:picLocks noChangeAspect="1" noChangeArrowheads="1"/>
          </p:cNvPicPr>
          <p:nvPr/>
        </p:nvPicPr>
        <p:blipFill>
          <a:blip r:embed="rId5" cstate="print"/>
          <a:srcRect/>
          <a:stretch>
            <a:fillRect/>
          </a:stretch>
        </p:blipFill>
        <p:spPr bwMode="auto">
          <a:xfrm>
            <a:off x="174171" y="3472537"/>
            <a:ext cx="4302825" cy="2874825"/>
          </a:xfrm>
          <a:prstGeom prst="rect">
            <a:avLst/>
          </a:prstGeom>
          <a:ln>
            <a:noFill/>
          </a:ln>
          <a:effectLst>
            <a:softEdge rad="112500"/>
          </a:effectLst>
        </p:spPr>
      </p:pic>
    </p:spTree>
    <p:extLst>
      <p:ext uri="{BB962C8B-B14F-4D97-AF65-F5344CB8AC3E}">
        <p14:creationId xmlns:p14="http://schemas.microsoft.com/office/powerpoint/2010/main" xmlns="" val="153306553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2000"/>
                                        <p:tgtEl>
                                          <p:spTgt spid="5122"/>
                                        </p:tgtEl>
                                      </p:cBhvr>
                                    </p:animEffect>
                                  </p:childTnLst>
                                </p:cTn>
                              </p:par>
                              <p:par>
                                <p:cTn id="11" presetID="10" presetClass="entr" presetSubtype="0" fill="hold" nodeType="with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fade">
                                      <p:cBhvr>
                                        <p:cTn id="13" dur="2000"/>
                                        <p:tgtEl>
                                          <p:spTgt spid="5123"/>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0" y="8219"/>
            <a:ext cx="12191999" cy="3043739"/>
          </a:xfrm>
        </p:spPr>
        <p:txBody>
          <a:bodyPr>
            <a:normAutofit/>
          </a:bodyPr>
          <a:lstStyle/>
          <a:p>
            <a:pPr algn="just"/>
            <a:r>
              <a:rPr lang="ru-RU" sz="2400" b="1" dirty="0" smtClean="0">
                <a:solidFill>
                  <a:srgbClr val="C00000"/>
                </a:solidFill>
              </a:rPr>
              <a:t>7. Уже в течение миллионов лет растения используют хитрости для распространения своих семян. Пушинки одуванчика тормозят падение семян, и ветер относит их очень далеко от того места, где они выросли. Струи тёплого воздуха поднимают семена одуванчика. Вот почему их можно увидеть даже на парапетах высоких зданий. Это  изобретение человека, повторяет этот же принцип. Когда ветер подхватывает его,  купол создаёт эффект торможения и скорость падения замедляется. Человек может парить в воздухе подобно планеру и управлять движением, «сбрасывая» воздух с разных частей купола. </a:t>
            </a:r>
            <a:endParaRPr lang="ru-RU" sz="2400" b="1" dirty="0">
              <a:solidFill>
                <a:srgbClr val="C00000"/>
              </a:solidFill>
            </a:endParaRPr>
          </a:p>
        </p:txBody>
      </p:sp>
      <p:sp>
        <p:nvSpPr>
          <p:cNvPr id="4" name="Объект 2"/>
          <p:cNvSpPr>
            <a:spLocks noGrp="1"/>
          </p:cNvSpPr>
          <p:nvPr>
            <p:ph idx="1"/>
          </p:nvPr>
        </p:nvSpPr>
        <p:spPr>
          <a:xfrm>
            <a:off x="38657" y="4574739"/>
            <a:ext cx="2122652" cy="484136"/>
          </a:xfrm>
        </p:spPr>
        <p:txBody>
          <a:bodyPr>
            <a:normAutofit/>
          </a:bodyPr>
          <a:lstStyle/>
          <a:p>
            <a:pPr marL="0" indent="0">
              <a:buNone/>
            </a:pPr>
            <a:r>
              <a:rPr lang="ru-RU" sz="2000" b="1" dirty="0" smtClean="0">
                <a:solidFill>
                  <a:srgbClr val="FFFF00"/>
                </a:solidFill>
              </a:rPr>
              <a:t>ОТВЕТ: Парашют.</a:t>
            </a:r>
            <a:endParaRPr lang="ru-RU" sz="2000" b="1"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9797143" y="4015090"/>
            <a:ext cx="2143026" cy="758791"/>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7169" name="Rectangle 1"/>
          <p:cNvSpPr>
            <a:spLocks noChangeArrowheads="1"/>
          </p:cNvSpPr>
          <p:nvPr/>
        </p:nvSpPr>
        <p:spPr bwMode="auto">
          <a:xfrm>
            <a:off x="11870" y="3040114"/>
            <a:ext cx="3788233"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Calibri" pitchFamily="34" charset="0"/>
                <a:ea typeface="Times New Roman" pitchFamily="18" charset="0"/>
                <a:cs typeface="Times New Roman" pitchFamily="18" charset="0"/>
              </a:rPr>
              <a:t>ВОПРОС: О каком изобретении, подсмотренном в природе,  идет речь?</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7170" name="Picture 2" descr="D:\ДОКУМЕНТЫ\Desktop\одуанчик.jpg"/>
          <p:cNvPicPr>
            <a:picLocks noChangeAspect="1" noChangeArrowheads="1"/>
          </p:cNvPicPr>
          <p:nvPr/>
        </p:nvPicPr>
        <p:blipFill>
          <a:blip r:embed="rId4"/>
          <a:srcRect/>
          <a:stretch>
            <a:fillRect/>
          </a:stretch>
        </p:blipFill>
        <p:spPr bwMode="auto">
          <a:xfrm>
            <a:off x="2071520" y="3728853"/>
            <a:ext cx="2305373" cy="2944486"/>
          </a:xfrm>
          <a:prstGeom prst="rect">
            <a:avLst/>
          </a:prstGeom>
          <a:ln>
            <a:noFill/>
          </a:ln>
          <a:effectLst>
            <a:softEdge rad="112500"/>
          </a:effectLst>
        </p:spPr>
      </p:pic>
      <p:pic>
        <p:nvPicPr>
          <p:cNvPr id="7171" name="Picture 3" descr="D:\ДОКУМЕНТЫ\Desktop\1630700351_29-oir-mobi-p-parashyutiki-oduvanchika-tsveti-krasivo-fo-31.jpg"/>
          <p:cNvPicPr>
            <a:picLocks noChangeAspect="1" noChangeArrowheads="1"/>
          </p:cNvPicPr>
          <p:nvPr/>
        </p:nvPicPr>
        <p:blipFill>
          <a:blip r:embed="rId5" cstate="print"/>
          <a:srcRect/>
          <a:stretch>
            <a:fillRect/>
          </a:stretch>
        </p:blipFill>
        <p:spPr bwMode="auto">
          <a:xfrm>
            <a:off x="4465180" y="3207342"/>
            <a:ext cx="5023569" cy="3335964"/>
          </a:xfrm>
          <a:prstGeom prst="rect">
            <a:avLst/>
          </a:prstGeom>
          <a:ln>
            <a:noFill/>
          </a:ln>
          <a:effectLst>
            <a:softEdge rad="112500"/>
          </a:effectLst>
        </p:spPr>
      </p:pic>
    </p:spTree>
    <p:extLst>
      <p:ext uri="{BB962C8B-B14F-4D97-AF65-F5344CB8AC3E}">
        <p14:creationId xmlns:p14="http://schemas.microsoft.com/office/powerpoint/2010/main" xmlns="" val="153306553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fade">
                                      <p:cBhvr>
                                        <p:cTn id="10" dur="2000"/>
                                        <p:tgtEl>
                                          <p:spTgt spid="7171"/>
                                        </p:tgtEl>
                                      </p:cBhvr>
                                    </p:animEffect>
                                  </p:childTnLst>
                                </p:cTn>
                              </p:par>
                              <p:par>
                                <p:cTn id="11" presetID="10" presetClass="entr" presetSubtype="0" fill="hold" nodeType="with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163023" y="392684"/>
            <a:ext cx="11898352" cy="1400530"/>
          </a:xfrm>
        </p:spPr>
        <p:txBody>
          <a:bodyPr>
            <a:noAutofit/>
          </a:bodyPr>
          <a:lstStyle/>
          <a:p>
            <a:pPr algn="just"/>
            <a:r>
              <a:rPr lang="ru-RU" sz="2000" b="1" dirty="0" smtClean="0">
                <a:solidFill>
                  <a:srgbClr val="C00000"/>
                </a:solidFill>
              </a:rPr>
              <a:t>1.Этот великий ученый  занимался исследованиями в области биологии в семнадцатом веке. В этот период наука не располагала элементарными знаниями, имеющиеся данные были очень примитивными. Помимо естественных наук он  увлекался физикой и был прекрасным конструктором. Ученый является изобретателем первого в мире совершенного прибора, который и позволил ему сделать открытия в области биологии: он первым описал сперматозоиды и процесс оплодотворения яйцеклетки. Также ученому принадлежит честь открытия микробов.</a:t>
            </a:r>
            <a:endParaRPr lang="ru-RU" sz="2000" b="1" dirty="0">
              <a:solidFill>
                <a:srgbClr val="C00000"/>
              </a:solidFill>
            </a:endParaRPr>
          </a:p>
        </p:txBody>
      </p:sp>
      <p:sp>
        <p:nvSpPr>
          <p:cNvPr id="7" name="Объект 2"/>
          <p:cNvSpPr>
            <a:spLocks noGrp="1"/>
          </p:cNvSpPr>
          <p:nvPr>
            <p:ph idx="1"/>
          </p:nvPr>
        </p:nvSpPr>
        <p:spPr>
          <a:xfrm>
            <a:off x="4853658" y="6180776"/>
            <a:ext cx="5703379" cy="517031"/>
          </a:xfrm>
        </p:spPr>
        <p:txBody>
          <a:bodyPr>
            <a:normAutofit/>
          </a:bodyPr>
          <a:lstStyle/>
          <a:p>
            <a:pPr>
              <a:buNone/>
            </a:pPr>
            <a:r>
              <a:rPr lang="ru-RU" sz="2400" b="1" dirty="0" smtClean="0">
                <a:solidFill>
                  <a:srgbClr val="FFFF00"/>
                </a:solidFill>
              </a:rPr>
              <a:t>ОТВЕТ: </a:t>
            </a:r>
            <a:r>
              <a:rPr lang="ru-RU" sz="2400" b="1" dirty="0" err="1" smtClean="0">
                <a:solidFill>
                  <a:srgbClr val="FFFF00"/>
                </a:solidFill>
              </a:rPr>
              <a:t>Антони</a:t>
            </a:r>
            <a:r>
              <a:rPr lang="ru-RU" sz="2400" b="1" dirty="0" smtClean="0">
                <a:solidFill>
                  <a:srgbClr val="FFFF00"/>
                </a:solidFill>
              </a:rPr>
              <a:t> </a:t>
            </a:r>
            <a:r>
              <a:rPr lang="ru-RU" sz="2400" b="1" dirty="0" err="1" smtClean="0">
                <a:solidFill>
                  <a:srgbClr val="FFFF00"/>
                </a:solidFill>
              </a:rPr>
              <a:t>ван</a:t>
            </a:r>
            <a:r>
              <a:rPr lang="ru-RU" sz="2400" b="1" dirty="0" smtClean="0">
                <a:solidFill>
                  <a:srgbClr val="FFFF00"/>
                </a:solidFill>
              </a:rPr>
              <a:t> Левенгук, микроскоп.</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1032177" y="5640778"/>
            <a:ext cx="872366" cy="848921"/>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страиваемая 7">
            <a:hlinkClick r:id="" action="ppaction://noaction" highlightClick="1"/>
          </p:cNvPr>
          <p:cNvSpPr/>
          <p:nvPr/>
        </p:nvSpPr>
        <p:spPr>
          <a:xfrm>
            <a:off x="10438409" y="2963317"/>
            <a:ext cx="1694215"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Показать ответ</a:t>
            </a:r>
            <a:endParaRPr lang="ru-RU" dirty="0"/>
          </a:p>
        </p:txBody>
      </p:sp>
      <p:sp>
        <p:nvSpPr>
          <p:cNvPr id="41985" name="Rectangle 1"/>
          <p:cNvSpPr>
            <a:spLocks noChangeArrowheads="1"/>
          </p:cNvSpPr>
          <p:nvPr/>
        </p:nvSpPr>
        <p:spPr bwMode="auto">
          <a:xfrm>
            <a:off x="189848" y="2173140"/>
            <a:ext cx="482145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Назовите имя этого ученого и прибор, который он сконструировал.</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41986" name="Picture 2" descr="D:\ДОКУМЕНТЫ\Desktop\814349.jpg"/>
          <p:cNvPicPr>
            <a:picLocks noChangeAspect="1" noChangeArrowheads="1"/>
          </p:cNvPicPr>
          <p:nvPr/>
        </p:nvPicPr>
        <p:blipFill>
          <a:blip r:embed="rId4"/>
          <a:srcRect/>
          <a:stretch>
            <a:fillRect/>
          </a:stretch>
        </p:blipFill>
        <p:spPr bwMode="auto">
          <a:xfrm>
            <a:off x="4941532" y="2588821"/>
            <a:ext cx="5398530" cy="3593397"/>
          </a:xfrm>
          <a:prstGeom prst="rect">
            <a:avLst/>
          </a:prstGeom>
          <a:ln>
            <a:noFill/>
          </a:ln>
          <a:effectLst>
            <a:softEdge rad="112500"/>
          </a:effectLst>
        </p:spPr>
      </p:pic>
      <p:pic>
        <p:nvPicPr>
          <p:cNvPr id="41988" name="Picture 4" descr="D:\ДОКУМЕНТЫ\Desktop\2b8580e0fefb183f.jpg"/>
          <p:cNvPicPr>
            <a:picLocks noChangeAspect="1" noChangeArrowheads="1"/>
          </p:cNvPicPr>
          <p:nvPr/>
        </p:nvPicPr>
        <p:blipFill>
          <a:blip r:embed="rId5"/>
          <a:srcRect/>
          <a:stretch>
            <a:fillRect/>
          </a:stretch>
        </p:blipFill>
        <p:spPr bwMode="auto">
          <a:xfrm>
            <a:off x="110291" y="3014452"/>
            <a:ext cx="4782354" cy="3296051"/>
          </a:xfrm>
          <a:prstGeom prst="rect">
            <a:avLst/>
          </a:prstGeom>
          <a:ln>
            <a:noFill/>
          </a:ln>
          <a:effectLst>
            <a:softEdge rad="112500"/>
          </a:effectLst>
        </p:spPr>
      </p:pic>
    </p:spTree>
    <p:extLst>
      <p:ext uri="{BB962C8B-B14F-4D97-AF65-F5344CB8AC3E}">
        <p14:creationId xmlns:p14="http://schemas.microsoft.com/office/powerpoint/2010/main" xmlns="" val="80233232"/>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1986"/>
                                        </p:tgtEl>
                                        <p:attrNameLst>
                                          <p:attrName>style.visibility</p:attrName>
                                        </p:attrNameLst>
                                      </p:cBhvr>
                                      <p:to>
                                        <p:strVal val="visible"/>
                                      </p:to>
                                    </p:set>
                                    <p:animEffect transition="in" filter="fade">
                                      <p:cBhvr>
                                        <p:cTn id="10" dur="2000"/>
                                        <p:tgtEl>
                                          <p:spTgt spid="41986"/>
                                        </p:tgtEl>
                                      </p:cBhvr>
                                    </p:animEffect>
                                  </p:childTnLst>
                                </p:cTn>
                              </p:par>
                              <p:par>
                                <p:cTn id="11" presetID="10" presetClass="entr" presetSubtype="0" fill="hold" nodeType="with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fade">
                                      <p:cBhvr>
                                        <p:cTn id="13" dur="2000"/>
                                        <p:tgtEl>
                                          <p:spTgt spid="41988"/>
                                        </p:tgtEl>
                                      </p:cBhvr>
                                    </p:animEffect>
                                  </p:childTnLst>
                                </p:cTn>
                              </p:par>
                            </p:childTnLst>
                          </p:cTn>
                        </p:par>
                      </p:childTnLst>
                    </p:cTn>
                  </p:par>
                </p:childTnLst>
              </p:cTn>
              <p:nextCondLst>
                <p:cond evt="onClick" delay="0">
                  <p:tgtEl>
                    <p:spTgt spid="8"/>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118750" y="318962"/>
            <a:ext cx="11994078" cy="1400530"/>
          </a:xfrm>
        </p:spPr>
        <p:txBody>
          <a:bodyPr>
            <a:noAutofit/>
          </a:bodyPr>
          <a:lstStyle/>
          <a:p>
            <a:pPr algn="just"/>
            <a:r>
              <a:rPr lang="ru-RU" sz="2000" b="1" dirty="0" smtClean="0">
                <a:solidFill>
                  <a:srgbClr val="C00000"/>
                </a:solidFill>
              </a:rPr>
              <a:t>2. Великий русский физиолог, автор учения о высшей нервной деятельности. Является автором хронического эксперимента как метода, направленного на исследование здорового организма, и метода условных рефлексов. Представил доказательства того, что в основе всех психических процессов лежит физиологическая деятельность коры головного мозга. Главным звеном всех экспериментов, проводимых этим ученым, были собаки.  Многие собаки жили рядом с ним до глубокой старости, верно и преданно служа науке.</a:t>
            </a:r>
            <a:r>
              <a:rPr lang="ru-RU" sz="2000" dirty="0" smtClean="0">
                <a:solidFill>
                  <a:srgbClr val="C00000"/>
                </a:solidFill>
              </a:rPr>
              <a:t> </a:t>
            </a:r>
            <a:endParaRPr lang="ru-RU" sz="2000" dirty="0">
              <a:solidFill>
                <a:srgbClr val="C00000"/>
              </a:solidFill>
            </a:endParaRPr>
          </a:p>
        </p:txBody>
      </p:sp>
      <p:sp>
        <p:nvSpPr>
          <p:cNvPr id="4" name="Объект 2"/>
          <p:cNvSpPr>
            <a:spLocks noGrp="1"/>
          </p:cNvSpPr>
          <p:nvPr>
            <p:ph idx="1"/>
          </p:nvPr>
        </p:nvSpPr>
        <p:spPr>
          <a:xfrm>
            <a:off x="4785951" y="6323625"/>
            <a:ext cx="4452946" cy="504701"/>
          </a:xfrm>
        </p:spPr>
        <p:txBody>
          <a:bodyPr>
            <a:normAutofit/>
          </a:bodyPr>
          <a:lstStyle/>
          <a:p>
            <a:pPr>
              <a:buNone/>
            </a:pPr>
            <a:r>
              <a:rPr lang="ru-RU" sz="2400" b="1" dirty="0" smtClean="0">
                <a:solidFill>
                  <a:srgbClr val="FFFF00"/>
                </a:solidFill>
              </a:rPr>
              <a:t>ОТВЕТ:</a:t>
            </a:r>
            <a:r>
              <a:rPr lang="ru-RU" sz="2400" dirty="0" smtClean="0">
                <a:solidFill>
                  <a:srgbClr val="FFFF00"/>
                </a:solidFill>
              </a:rPr>
              <a:t> </a:t>
            </a:r>
            <a:r>
              <a:rPr lang="ru-RU" sz="2400" b="1" dirty="0" smtClean="0">
                <a:solidFill>
                  <a:srgbClr val="FFFF00"/>
                </a:solidFill>
              </a:rPr>
              <a:t>Иван Петрович Павлов.</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12779" y="3263304"/>
            <a:ext cx="1943595"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a:t>
            </a:r>
            <a:r>
              <a:rPr lang="ru-RU" dirty="0" smtClean="0"/>
              <a:t> </a:t>
            </a:r>
            <a:r>
              <a:rPr lang="ru-RU" sz="2400" dirty="0" smtClean="0"/>
              <a:t>ответ</a:t>
            </a:r>
            <a:endParaRPr lang="ru-RU" sz="2400" dirty="0"/>
          </a:p>
        </p:txBody>
      </p:sp>
      <p:sp>
        <p:nvSpPr>
          <p:cNvPr id="40961" name="Rectangle 1"/>
          <p:cNvSpPr>
            <a:spLocks noChangeArrowheads="1"/>
          </p:cNvSpPr>
          <p:nvPr/>
        </p:nvSpPr>
        <p:spPr bwMode="auto">
          <a:xfrm>
            <a:off x="118745" y="1983198"/>
            <a:ext cx="407695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Назовите имя ученого.</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40962" name="Picture 2" descr="D:\ДОКУМЕНТЫ\Desktop\pavlov.jpg"/>
          <p:cNvPicPr>
            <a:picLocks noChangeAspect="1" noChangeArrowheads="1"/>
          </p:cNvPicPr>
          <p:nvPr/>
        </p:nvPicPr>
        <p:blipFill>
          <a:blip r:embed="rId4" cstate="print"/>
          <a:srcRect r="1788" b="6995"/>
          <a:stretch>
            <a:fillRect/>
          </a:stretch>
        </p:blipFill>
        <p:spPr bwMode="auto">
          <a:xfrm>
            <a:off x="213774" y="2289231"/>
            <a:ext cx="3669458" cy="4503481"/>
          </a:xfrm>
          <a:prstGeom prst="rect">
            <a:avLst/>
          </a:prstGeom>
          <a:ln>
            <a:noFill/>
          </a:ln>
          <a:effectLst>
            <a:softEdge rad="112500"/>
          </a:effectLst>
        </p:spPr>
      </p:pic>
      <p:pic>
        <p:nvPicPr>
          <p:cNvPr id="40963" name="Picture 3" descr="D:\ДОКУМЕНТЫ\Desktop\caption.jpg"/>
          <p:cNvPicPr>
            <a:picLocks noChangeAspect="1" noChangeArrowheads="1"/>
          </p:cNvPicPr>
          <p:nvPr/>
        </p:nvPicPr>
        <p:blipFill>
          <a:blip r:embed="rId5"/>
          <a:srcRect/>
          <a:stretch>
            <a:fillRect/>
          </a:stretch>
        </p:blipFill>
        <p:spPr bwMode="auto">
          <a:xfrm>
            <a:off x="4244809" y="1793173"/>
            <a:ext cx="5682962" cy="4500071"/>
          </a:xfrm>
          <a:prstGeom prst="rect">
            <a:avLst/>
          </a:prstGeom>
          <a:ln>
            <a:noFill/>
          </a:ln>
          <a:effectLst>
            <a:softEdge rad="112500"/>
          </a:effectLst>
        </p:spPr>
      </p:pic>
    </p:spTree>
    <p:extLst>
      <p:ext uri="{BB962C8B-B14F-4D97-AF65-F5344CB8AC3E}">
        <p14:creationId xmlns:p14="http://schemas.microsoft.com/office/powerpoint/2010/main" xmlns="" val="181526924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63"/>
                                        </p:tgtEl>
                                        <p:attrNameLst>
                                          <p:attrName>style.visibility</p:attrName>
                                        </p:attrNameLst>
                                      </p:cBhvr>
                                      <p:to>
                                        <p:strVal val="visible"/>
                                      </p:to>
                                    </p:set>
                                    <p:animEffect transition="in" filter="fade">
                                      <p:cBhvr>
                                        <p:cTn id="10" dur="2000"/>
                                        <p:tgtEl>
                                          <p:spTgt spid="40963"/>
                                        </p:tgtEl>
                                      </p:cBhvr>
                                    </p:animEffect>
                                  </p:childTnLst>
                                </p:cTn>
                              </p:par>
                              <p:par>
                                <p:cTn id="11" presetID="10" presetClass="entr" presetSubtype="0" fill="hold" nodeType="withEffect">
                                  <p:stCondLst>
                                    <p:cond delay="0"/>
                                  </p:stCondLst>
                                  <p:childTnLst>
                                    <p:set>
                                      <p:cBhvr>
                                        <p:cTn id="12" dur="1" fill="hold">
                                          <p:stCondLst>
                                            <p:cond delay="0"/>
                                          </p:stCondLst>
                                        </p:cTn>
                                        <p:tgtEl>
                                          <p:spTgt spid="40962"/>
                                        </p:tgtEl>
                                        <p:attrNameLst>
                                          <p:attrName>style.visibility</p:attrName>
                                        </p:attrNameLst>
                                      </p:cBhvr>
                                      <p:to>
                                        <p:strVal val="visible"/>
                                      </p:to>
                                    </p:set>
                                    <p:animEffect transition="in" filter="fade">
                                      <p:cBhvr>
                                        <p:cTn id="13" dur="2000"/>
                                        <p:tgtEl>
                                          <p:spTgt spid="40962"/>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926271" y="891838"/>
            <a:ext cx="10212780" cy="1400530"/>
          </a:xfrm>
        </p:spPr>
        <p:txBody>
          <a:bodyPr>
            <a:noAutofit/>
          </a:bodyPr>
          <a:lstStyle/>
          <a:p>
            <a:pPr algn="just"/>
            <a:r>
              <a:rPr lang="ru-RU" sz="2000" b="1" dirty="0" smtClean="0">
                <a:solidFill>
                  <a:srgbClr val="C00000"/>
                </a:solidFill>
              </a:rPr>
              <a:t>3. Этот человек был трагически не понят научными современниками, но  оказалось, что он перевернул науку — открыл законы наследственности. </a:t>
            </a:r>
            <a:br>
              <a:rPr lang="ru-RU" sz="2000" b="1" dirty="0" smtClean="0">
                <a:solidFill>
                  <a:srgbClr val="C00000"/>
                </a:solidFill>
              </a:rPr>
            </a:br>
            <a:r>
              <a:rPr lang="ru-RU" sz="2000" b="1" dirty="0" smtClean="0">
                <a:solidFill>
                  <a:srgbClr val="C00000"/>
                </a:solidFill>
              </a:rPr>
              <a:t>Чешского монаха больше всего интересовали пчелы, облака и опыты на растениях. Аббат  монастыря Святого Фомы в </a:t>
            </a:r>
            <a:r>
              <a:rPr lang="ru-RU" sz="2000" b="1" dirty="0" err="1" smtClean="0">
                <a:solidFill>
                  <a:srgbClr val="C00000"/>
                </a:solidFill>
              </a:rPr>
              <a:t>Брюнне</a:t>
            </a:r>
            <a:r>
              <a:rPr lang="ru-RU" sz="2000" b="1" dirty="0" smtClean="0">
                <a:solidFill>
                  <a:srgbClr val="C00000"/>
                </a:solidFill>
              </a:rPr>
              <a:t>, за пределами монастыря он ходил в цивильном платье, интересовался наукой, преподавал в местной гимназии,  играл в шахматы и угощал гостей грушами диковинных сортов. История человечества изменилась в тот момент, когда весной 1854 года он посеял горох. Сегодня его называют отцом генетики и первооткрывателем законов наследственности. В любом учебнике биологии  вы увидите картинку, на которой скрещивают разные сорта гороха с желтыми и зелеными горошинами.</a:t>
            </a:r>
            <a:endParaRPr lang="ru-RU" sz="2000" b="1" dirty="0">
              <a:solidFill>
                <a:srgbClr val="C00000"/>
              </a:solidFill>
            </a:endParaRPr>
          </a:p>
        </p:txBody>
      </p:sp>
      <p:sp>
        <p:nvSpPr>
          <p:cNvPr id="4" name="Объект 2"/>
          <p:cNvSpPr>
            <a:spLocks noGrp="1"/>
          </p:cNvSpPr>
          <p:nvPr>
            <p:ph idx="1"/>
          </p:nvPr>
        </p:nvSpPr>
        <p:spPr>
          <a:xfrm>
            <a:off x="5933116" y="5973078"/>
            <a:ext cx="4339048" cy="522708"/>
          </a:xfrm>
        </p:spPr>
        <p:txBody>
          <a:bodyPr>
            <a:noAutofit/>
          </a:bodyPr>
          <a:lstStyle/>
          <a:p>
            <a:pPr algn="ctr">
              <a:buNone/>
            </a:pPr>
            <a:r>
              <a:rPr lang="ru-RU" sz="2000" b="1" dirty="0" smtClean="0">
                <a:solidFill>
                  <a:srgbClr val="FFFF00"/>
                </a:solidFill>
              </a:rPr>
              <a:t>ОТВЕТ:</a:t>
            </a:r>
          </a:p>
          <a:p>
            <a:pPr algn="ctr">
              <a:buNone/>
            </a:pPr>
            <a:r>
              <a:rPr lang="ru-RU" sz="2000" b="1" dirty="0" err="1" smtClean="0">
                <a:solidFill>
                  <a:srgbClr val="FFFF00"/>
                </a:solidFill>
              </a:rPr>
              <a:t>Грегор</a:t>
            </a:r>
            <a:r>
              <a:rPr lang="ru-RU" sz="2000" b="1" dirty="0" smtClean="0">
                <a:solidFill>
                  <a:srgbClr val="FFFF00"/>
                </a:solidFill>
              </a:rPr>
              <a:t> Иоганн Мендель</a:t>
            </a:r>
            <a:endParaRPr lang="ru-RU" sz="2000" dirty="0">
              <a:solidFill>
                <a:srgbClr val="FFFF00"/>
              </a:solidFill>
            </a:endParaRPr>
          </a:p>
        </p:txBody>
      </p:sp>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141526" y="3239549"/>
            <a:ext cx="1749283"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9937" name="Rectangle 1"/>
          <p:cNvSpPr>
            <a:spLocks noChangeArrowheads="1"/>
          </p:cNvSpPr>
          <p:nvPr/>
        </p:nvSpPr>
        <p:spPr bwMode="auto">
          <a:xfrm>
            <a:off x="166250" y="3146998"/>
            <a:ext cx="407695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Назовите имя ученого.</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39938" name="Picture 2" descr="D:\ДОКУМЕНТЫ\Desktop\Gregor-Johann-Mendel1.jpg"/>
          <p:cNvPicPr>
            <a:picLocks noChangeAspect="1" noChangeArrowheads="1"/>
          </p:cNvPicPr>
          <p:nvPr/>
        </p:nvPicPr>
        <p:blipFill>
          <a:blip r:embed="rId4"/>
          <a:srcRect/>
          <a:stretch>
            <a:fillRect/>
          </a:stretch>
        </p:blipFill>
        <p:spPr bwMode="auto">
          <a:xfrm>
            <a:off x="49674" y="3716981"/>
            <a:ext cx="5686183" cy="2743199"/>
          </a:xfrm>
          <a:prstGeom prst="rect">
            <a:avLst/>
          </a:prstGeom>
          <a:ln>
            <a:noFill/>
          </a:ln>
          <a:effectLst>
            <a:softEdge rad="112500"/>
          </a:effectLst>
        </p:spPr>
      </p:pic>
      <p:pic>
        <p:nvPicPr>
          <p:cNvPr id="39939" name="Picture 3" descr="D:\ДОКУМЕНТЫ\Desktop\5_large.jpg"/>
          <p:cNvPicPr>
            <a:picLocks noChangeAspect="1" noChangeArrowheads="1"/>
          </p:cNvPicPr>
          <p:nvPr/>
        </p:nvPicPr>
        <p:blipFill>
          <a:blip r:embed="rId5"/>
          <a:srcRect/>
          <a:stretch>
            <a:fillRect/>
          </a:stretch>
        </p:blipFill>
        <p:spPr bwMode="auto">
          <a:xfrm>
            <a:off x="5747654" y="3114298"/>
            <a:ext cx="4263235" cy="2842156"/>
          </a:xfrm>
          <a:prstGeom prst="rect">
            <a:avLst/>
          </a:prstGeom>
          <a:ln>
            <a:noFill/>
          </a:ln>
          <a:effectLst>
            <a:softEdge rad="112500"/>
          </a:effectLst>
        </p:spPr>
      </p:pic>
    </p:spTree>
    <p:extLst>
      <p:ext uri="{BB962C8B-B14F-4D97-AF65-F5344CB8AC3E}">
        <p14:creationId xmlns:p14="http://schemas.microsoft.com/office/powerpoint/2010/main" xmlns="" val="2041184224"/>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fade">
                                      <p:cBhvr>
                                        <p:cTn id="13" dur="2000"/>
                                        <p:tgtEl>
                                          <p:spTgt spid="39938"/>
                                        </p:tgtEl>
                                      </p:cBhvr>
                                    </p:animEffect>
                                  </p:childTnLst>
                                </p:cTn>
                              </p:par>
                              <p:par>
                                <p:cTn id="14" presetID="10" presetClass="entr" presetSubtype="0" fill="hold" nodeType="withEffect">
                                  <p:stCondLst>
                                    <p:cond delay="0"/>
                                  </p:stCondLst>
                                  <p:childTnLst>
                                    <p:set>
                                      <p:cBhvr>
                                        <p:cTn id="15" dur="1" fill="hold">
                                          <p:stCondLst>
                                            <p:cond delay="0"/>
                                          </p:stCondLst>
                                        </p:cTn>
                                        <p:tgtEl>
                                          <p:spTgt spid="39939"/>
                                        </p:tgtEl>
                                        <p:attrNameLst>
                                          <p:attrName>style.visibility</p:attrName>
                                        </p:attrNameLst>
                                      </p:cBhvr>
                                      <p:to>
                                        <p:strVal val="visible"/>
                                      </p:to>
                                    </p:set>
                                    <p:animEffect transition="in" filter="fade">
                                      <p:cBhvr>
                                        <p:cTn id="16" dur="2000"/>
                                        <p:tgtEl>
                                          <p:spTgt spid="39939"/>
                                        </p:tgtEl>
                                      </p:cBhvr>
                                    </p:animEffect>
                                  </p:childTnLst>
                                </p:cTn>
                              </p:par>
                            </p:childTnLst>
                          </p:cTn>
                        </p:par>
                      </p:childTnLst>
                    </p:cTn>
                  </p:par>
                </p:childTnLst>
              </p:cTn>
              <p:nextCondLst>
                <p:cond evt="onClick" delay="0">
                  <p:tgtEl>
                    <p:spTgt spid="6"/>
                  </p:tgtEl>
                </p:cond>
              </p:nextCondLst>
            </p:seq>
          </p:childTnLst>
        </p:cTn>
      </p:par>
    </p:tnLst>
    <p:bldLst>
      <p:bldP spid="4"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220088" y="146321"/>
            <a:ext cx="11758162" cy="1400530"/>
          </a:xfrm>
        </p:spPr>
        <p:txBody>
          <a:bodyPr>
            <a:noAutofit/>
          </a:bodyPr>
          <a:lstStyle/>
          <a:p>
            <a:pPr algn="just"/>
            <a:r>
              <a:rPr lang="ru-RU" sz="2000" b="1" dirty="0" smtClean="0">
                <a:solidFill>
                  <a:srgbClr val="C00000"/>
                </a:solidFill>
              </a:rPr>
              <a:t>4. Это открытие оказалось переломным моментом в биологии. Сделали его англичанин Френсис Крик и американец Джеймс Уотсон. В 1962 году ученым была вручена Нобелевская премия. В 1953 году они сообщили  миру о своем открытии  и представили  трехмерную  модель молекулы из шариков и картона. Событие отнесли к величайшему открытию </a:t>
            </a:r>
            <a:r>
              <a:rPr lang="en-US" sz="2000" b="1" dirty="0" smtClean="0">
                <a:solidFill>
                  <a:srgbClr val="C00000"/>
                </a:solidFill>
              </a:rPr>
              <a:t>XX </a:t>
            </a:r>
            <a:r>
              <a:rPr lang="ru-RU" sz="2000" b="1" dirty="0" smtClean="0">
                <a:solidFill>
                  <a:srgbClr val="C00000"/>
                </a:solidFill>
              </a:rPr>
              <a:t>века. Уотсону за открытие возвели памятник в Нью-Йорке.  Крик не удостоился подобной чести, так как не имел американского гражданства.</a:t>
            </a:r>
            <a:endParaRPr lang="ru-RU" sz="2000" b="1" dirty="0">
              <a:solidFill>
                <a:srgbClr val="C00000"/>
              </a:solidFill>
            </a:endParaRPr>
          </a:p>
        </p:txBody>
      </p:sp>
      <p:sp>
        <p:nvSpPr>
          <p:cNvPr id="4" name="Объект 2"/>
          <p:cNvSpPr>
            <a:spLocks noGrp="1"/>
          </p:cNvSpPr>
          <p:nvPr>
            <p:ph idx="1"/>
          </p:nvPr>
        </p:nvSpPr>
        <p:spPr>
          <a:xfrm>
            <a:off x="6026964" y="6297305"/>
            <a:ext cx="4672552" cy="542776"/>
          </a:xfrm>
        </p:spPr>
        <p:txBody>
          <a:bodyPr>
            <a:normAutofit/>
          </a:bodyPr>
          <a:lstStyle/>
          <a:p>
            <a:pPr>
              <a:buNone/>
            </a:pPr>
            <a:r>
              <a:rPr lang="ru-RU" sz="2400" b="1" dirty="0" smtClean="0">
                <a:solidFill>
                  <a:srgbClr val="FFFF00"/>
                </a:solidFill>
              </a:rPr>
              <a:t>ОТВЕТ:</a:t>
            </a:r>
            <a:r>
              <a:rPr lang="ru-RU" sz="2400" dirty="0" smtClean="0">
                <a:solidFill>
                  <a:srgbClr val="FFFF00"/>
                </a:solidFill>
              </a:rPr>
              <a:t> </a:t>
            </a:r>
            <a:r>
              <a:rPr lang="ru-RU" sz="2400" b="1" dirty="0" smtClean="0">
                <a:solidFill>
                  <a:srgbClr val="FFFF00"/>
                </a:solidFill>
              </a:rPr>
              <a:t>Структура молекулы ДНК.</a:t>
            </a:r>
            <a:endParaRPr lang="ru-RU" sz="2400" dirty="0">
              <a:solidFill>
                <a:srgbClr val="FFFF00"/>
              </a:solidFill>
            </a:endParaRPr>
          </a:p>
        </p:txBody>
      </p:sp>
      <p:sp>
        <p:nvSpPr>
          <p:cNvPr id="5" name="Управляющая кнопка: назад 4">
            <a:hlinkClick r:id="rId3" action="ppaction://hlinksldjump" highlightClick="1"/>
          </p:cNvPr>
          <p:cNvSpPr/>
          <p:nvPr/>
        </p:nvSpPr>
        <p:spPr>
          <a:xfrm>
            <a:off x="11115303" y="5628904"/>
            <a:ext cx="789239" cy="860796"/>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224655" y="1902594"/>
            <a:ext cx="1653688"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8913" name="Rectangle 1"/>
          <p:cNvSpPr>
            <a:spLocks noChangeArrowheads="1"/>
          </p:cNvSpPr>
          <p:nvPr/>
        </p:nvSpPr>
        <p:spPr bwMode="auto">
          <a:xfrm>
            <a:off x="296875" y="2173176"/>
            <a:ext cx="6488186"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О каком величайшем открытии идет речь?</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38914" name="Picture 2" descr="D:\ДОКУМЕНТЫ\Desktop\1519299932_0_3_1036_586_600x0_80_0_0_7409356e2ed73bd6629b409f0dfd3cb9.jpg.jpg"/>
          <p:cNvPicPr>
            <a:picLocks noChangeAspect="1" noChangeArrowheads="1"/>
          </p:cNvPicPr>
          <p:nvPr/>
        </p:nvPicPr>
        <p:blipFill>
          <a:blip r:embed="rId4"/>
          <a:srcRect/>
          <a:stretch>
            <a:fillRect/>
          </a:stretch>
        </p:blipFill>
        <p:spPr bwMode="auto">
          <a:xfrm>
            <a:off x="5456690" y="2968834"/>
            <a:ext cx="5565241" cy="3135086"/>
          </a:xfrm>
          <a:prstGeom prst="rect">
            <a:avLst/>
          </a:prstGeom>
          <a:ln>
            <a:noFill/>
          </a:ln>
          <a:effectLst>
            <a:softEdge rad="112500"/>
          </a:effectLst>
        </p:spPr>
      </p:pic>
      <p:pic>
        <p:nvPicPr>
          <p:cNvPr id="38915" name="Picture 3" descr="D:\ДОКУМЕНТЫ\Desktop\image-2.jpg"/>
          <p:cNvPicPr>
            <a:picLocks noChangeAspect="1" noChangeArrowheads="1"/>
          </p:cNvPicPr>
          <p:nvPr/>
        </p:nvPicPr>
        <p:blipFill>
          <a:blip r:embed="rId5"/>
          <a:srcRect/>
          <a:stretch>
            <a:fillRect/>
          </a:stretch>
        </p:blipFill>
        <p:spPr bwMode="auto">
          <a:xfrm>
            <a:off x="154375" y="2752847"/>
            <a:ext cx="5248894" cy="3936671"/>
          </a:xfrm>
          <a:prstGeom prst="rect">
            <a:avLst/>
          </a:prstGeom>
          <a:ln>
            <a:noFill/>
          </a:ln>
          <a:effectLst>
            <a:softEdge rad="112500"/>
          </a:effectLst>
        </p:spPr>
      </p:pic>
    </p:spTree>
    <p:extLst>
      <p:ext uri="{BB962C8B-B14F-4D97-AF65-F5344CB8AC3E}">
        <p14:creationId xmlns:p14="http://schemas.microsoft.com/office/powerpoint/2010/main" xmlns="" val="321864253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8914"/>
                                        </p:tgtEl>
                                        <p:attrNameLst>
                                          <p:attrName>style.visibility</p:attrName>
                                        </p:attrNameLst>
                                      </p:cBhvr>
                                      <p:to>
                                        <p:strVal val="visible"/>
                                      </p:to>
                                    </p:set>
                                    <p:animEffect transition="in" filter="fade">
                                      <p:cBhvr>
                                        <p:cTn id="10" dur="2000"/>
                                        <p:tgtEl>
                                          <p:spTgt spid="38914"/>
                                        </p:tgtEl>
                                      </p:cBhvr>
                                    </p:animEffect>
                                  </p:childTnLst>
                                </p:cTn>
                              </p:par>
                              <p:par>
                                <p:cTn id="11" presetID="10" presetClass="entr" presetSubtype="0" fill="hold" nodeType="withEffect">
                                  <p:stCondLst>
                                    <p:cond delay="0"/>
                                  </p:stCondLst>
                                  <p:childTnLst>
                                    <p:set>
                                      <p:cBhvr>
                                        <p:cTn id="12" dur="1" fill="hold">
                                          <p:stCondLst>
                                            <p:cond delay="0"/>
                                          </p:stCondLst>
                                        </p:cTn>
                                        <p:tgtEl>
                                          <p:spTgt spid="38915"/>
                                        </p:tgtEl>
                                        <p:attrNameLst>
                                          <p:attrName>style.visibility</p:attrName>
                                        </p:attrNameLst>
                                      </p:cBhvr>
                                      <p:to>
                                        <p:strVal val="visible"/>
                                      </p:to>
                                    </p:set>
                                    <p:animEffect transition="in" filter="fade">
                                      <p:cBhvr>
                                        <p:cTn id="13" dur="2000"/>
                                        <p:tgtEl>
                                          <p:spTgt spid="38915"/>
                                        </p:tgtEl>
                                      </p:cBhvr>
                                    </p:animEffect>
                                  </p:childTnLst>
                                </p:cTn>
                              </p:par>
                            </p:childTnLst>
                          </p:cTn>
                        </p:par>
                      </p:childTnLst>
                    </p:cTn>
                  </p:par>
                </p:childTnLst>
              </p:cTn>
              <p:nextCondLst>
                <p:cond evt="onClick" delay="0">
                  <p:tgtEl>
                    <p:spTgt spid="6"/>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2" name="Заголовок 1"/>
          <p:cNvSpPr>
            <a:spLocks noGrp="1"/>
          </p:cNvSpPr>
          <p:nvPr>
            <p:ph type="title"/>
          </p:nvPr>
        </p:nvSpPr>
        <p:spPr>
          <a:xfrm>
            <a:off x="546256" y="527815"/>
            <a:ext cx="11103439" cy="1400530"/>
          </a:xfrm>
        </p:spPr>
        <p:txBody>
          <a:bodyPr>
            <a:noAutofit/>
          </a:bodyPr>
          <a:lstStyle/>
          <a:p>
            <a:pPr algn="just"/>
            <a:r>
              <a:rPr lang="ru-RU" sz="2000" b="1" dirty="0" smtClean="0">
                <a:solidFill>
                  <a:srgbClr val="C00000"/>
                </a:solidFill>
              </a:rPr>
              <a:t>5.12 февраля отмечался Международный день науки и гуманизма, приуроченный ко дню рождения знаменитого английского учёного-натуралиста, автора  теории естественного отбора как главной движущей силы эволюции. Ученого, который   раз и навсегда изменил представление человека о себе и окружающем мире. Результатом его исследований стала уникальная  книга «Происхождение видов», рассказывающая о его кругосветном путешествии на корабле "</a:t>
            </a:r>
            <a:r>
              <a:rPr lang="ru-RU" sz="2000" b="1" dirty="0" err="1" smtClean="0">
                <a:solidFill>
                  <a:srgbClr val="C00000"/>
                </a:solidFill>
              </a:rPr>
              <a:t>Бигль</a:t>
            </a:r>
            <a:r>
              <a:rPr lang="ru-RU" sz="2000" b="1" dirty="0" smtClean="0">
                <a:solidFill>
                  <a:srgbClr val="C00000"/>
                </a:solidFill>
              </a:rPr>
              <a:t>", географических и естественнонаучных открытиях, удивительной природе дальних стран. Его эволюционная теория до сих пор подвергается критике.</a:t>
            </a:r>
            <a:endParaRPr lang="ru-RU" sz="2000" b="1" dirty="0">
              <a:solidFill>
                <a:srgbClr val="C00000"/>
              </a:solidFill>
            </a:endParaRPr>
          </a:p>
        </p:txBody>
      </p:sp>
      <p:sp>
        <p:nvSpPr>
          <p:cNvPr id="5" name="Управляющая кнопка: назад 4">
            <a:hlinkClick r:id="rId3" action="ppaction://hlinksldjump" highlightClick="1"/>
          </p:cNvPr>
          <p:cNvSpPr/>
          <p:nvPr/>
        </p:nvSpPr>
        <p:spPr>
          <a:xfrm>
            <a:off x="9476550" y="2208866"/>
            <a:ext cx="789239" cy="920173"/>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390903" y="2158924"/>
            <a:ext cx="1644055"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37889" name="Rectangle 1"/>
          <p:cNvSpPr>
            <a:spLocks noChangeArrowheads="1"/>
          </p:cNvSpPr>
          <p:nvPr/>
        </p:nvSpPr>
        <p:spPr bwMode="auto">
          <a:xfrm>
            <a:off x="59375" y="2446328"/>
            <a:ext cx="4322617"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О каком английском биологе и его открытии идет речь?</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sp>
        <p:nvSpPr>
          <p:cNvPr id="37890" name="Rectangle 2"/>
          <p:cNvSpPr>
            <a:spLocks noChangeArrowheads="1"/>
          </p:cNvSpPr>
          <p:nvPr/>
        </p:nvSpPr>
        <p:spPr bwMode="auto">
          <a:xfrm>
            <a:off x="9128078" y="6055114"/>
            <a:ext cx="339642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ОТВЕТ: Эволюционная</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теория Чарльза Дарвина.</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37891" name="Picture 3" descr="D:\ДОКУМЕНТЫ\Desktop\cover3d1__w337.jpg"/>
          <p:cNvPicPr>
            <a:picLocks noChangeAspect="1" noChangeArrowheads="1"/>
          </p:cNvPicPr>
          <p:nvPr/>
        </p:nvPicPr>
        <p:blipFill>
          <a:blip r:embed="rId4"/>
          <a:srcRect/>
          <a:stretch>
            <a:fillRect/>
          </a:stretch>
        </p:blipFill>
        <p:spPr bwMode="auto">
          <a:xfrm>
            <a:off x="5749820" y="2351316"/>
            <a:ext cx="3227923" cy="4435434"/>
          </a:xfrm>
          <a:prstGeom prst="rect">
            <a:avLst/>
          </a:prstGeom>
          <a:ln>
            <a:noFill/>
          </a:ln>
          <a:effectLst>
            <a:softEdge rad="112500"/>
          </a:effectLst>
        </p:spPr>
      </p:pic>
      <p:pic>
        <p:nvPicPr>
          <p:cNvPr id="37892" name="Picture 4" descr="D:\ДОКУМЕНТЫ\Desktop\darvin-1200x720.jpg"/>
          <p:cNvPicPr>
            <a:picLocks noChangeAspect="1" noChangeArrowheads="1"/>
          </p:cNvPicPr>
          <p:nvPr/>
        </p:nvPicPr>
        <p:blipFill>
          <a:blip r:embed="rId5"/>
          <a:srcRect/>
          <a:stretch>
            <a:fillRect/>
          </a:stretch>
        </p:blipFill>
        <p:spPr bwMode="auto">
          <a:xfrm>
            <a:off x="119750" y="3310251"/>
            <a:ext cx="5616039" cy="3369623"/>
          </a:xfrm>
          <a:prstGeom prst="rect">
            <a:avLst/>
          </a:prstGeom>
          <a:ln>
            <a:noFill/>
          </a:ln>
          <a:effectLst>
            <a:softEdge rad="112500"/>
          </a:effectLst>
        </p:spPr>
      </p:pic>
      <p:pic>
        <p:nvPicPr>
          <p:cNvPr id="37893" name="Picture 5" descr="D:\ДОКУМЕНТЫ\Desktop\scale_1200.jpg"/>
          <p:cNvPicPr>
            <a:picLocks noChangeAspect="1" noChangeArrowheads="1"/>
          </p:cNvPicPr>
          <p:nvPr/>
        </p:nvPicPr>
        <p:blipFill>
          <a:blip r:embed="rId6"/>
          <a:srcRect/>
          <a:stretch>
            <a:fillRect/>
          </a:stretch>
        </p:blipFill>
        <p:spPr bwMode="auto">
          <a:xfrm>
            <a:off x="9038517" y="3469471"/>
            <a:ext cx="3153483" cy="2638898"/>
          </a:xfrm>
          <a:prstGeom prst="rect">
            <a:avLst/>
          </a:prstGeom>
          <a:ln>
            <a:noFill/>
          </a:ln>
          <a:effectLst>
            <a:softEdge rad="112500"/>
          </a:effectLst>
        </p:spPr>
      </p:pic>
    </p:spTree>
    <p:extLst>
      <p:ext uri="{BB962C8B-B14F-4D97-AF65-F5344CB8AC3E}">
        <p14:creationId xmlns:p14="http://schemas.microsoft.com/office/powerpoint/2010/main" xmlns="" val="374463675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fade">
                                      <p:cBhvr>
                                        <p:cTn id="7" dur="2000"/>
                                        <p:tgtEl>
                                          <p:spTgt spid="37890"/>
                                        </p:tgtEl>
                                      </p:cBhvr>
                                    </p:animEffect>
                                  </p:childTnLst>
                                </p:cTn>
                              </p:par>
                              <p:par>
                                <p:cTn id="8" presetID="10" presetClass="entr" presetSubtype="0" fill="hold" nodeType="withEffect">
                                  <p:stCondLst>
                                    <p:cond delay="0"/>
                                  </p:stCondLst>
                                  <p:childTnLst>
                                    <p:set>
                                      <p:cBhvr>
                                        <p:cTn id="9" dur="1" fill="hold">
                                          <p:stCondLst>
                                            <p:cond delay="0"/>
                                          </p:stCondLst>
                                        </p:cTn>
                                        <p:tgtEl>
                                          <p:spTgt spid="37893"/>
                                        </p:tgtEl>
                                        <p:attrNameLst>
                                          <p:attrName>style.visibility</p:attrName>
                                        </p:attrNameLst>
                                      </p:cBhvr>
                                      <p:to>
                                        <p:strVal val="visible"/>
                                      </p:to>
                                    </p:set>
                                    <p:animEffect transition="in" filter="fade">
                                      <p:cBhvr>
                                        <p:cTn id="10" dur="2000"/>
                                        <p:tgtEl>
                                          <p:spTgt spid="37893"/>
                                        </p:tgtEl>
                                      </p:cBhvr>
                                    </p:animEffect>
                                  </p:childTnLst>
                                </p:cTn>
                              </p:par>
                              <p:par>
                                <p:cTn id="11" presetID="10" presetClass="entr" presetSubtype="0" fill="hold" nodeType="withEffect">
                                  <p:stCondLst>
                                    <p:cond delay="0"/>
                                  </p:stCondLst>
                                  <p:childTnLst>
                                    <p:set>
                                      <p:cBhvr>
                                        <p:cTn id="12" dur="1" fill="hold">
                                          <p:stCondLst>
                                            <p:cond delay="0"/>
                                          </p:stCondLst>
                                        </p:cTn>
                                        <p:tgtEl>
                                          <p:spTgt spid="37891"/>
                                        </p:tgtEl>
                                        <p:attrNameLst>
                                          <p:attrName>style.visibility</p:attrName>
                                        </p:attrNameLst>
                                      </p:cBhvr>
                                      <p:to>
                                        <p:strVal val="visible"/>
                                      </p:to>
                                    </p:set>
                                    <p:animEffect transition="in" filter="fade">
                                      <p:cBhvr>
                                        <p:cTn id="13" dur="2000"/>
                                        <p:tgtEl>
                                          <p:spTgt spid="37891"/>
                                        </p:tgtEl>
                                      </p:cBhvr>
                                    </p:animEffect>
                                  </p:childTnLst>
                                </p:cTn>
                              </p:par>
                              <p:par>
                                <p:cTn id="14" presetID="10" presetClass="entr" presetSubtype="0" fill="hold" nodeType="withEffect">
                                  <p:stCondLst>
                                    <p:cond delay="0"/>
                                  </p:stCondLst>
                                  <p:childTnLst>
                                    <p:set>
                                      <p:cBhvr>
                                        <p:cTn id="15" dur="1" fill="hold">
                                          <p:stCondLst>
                                            <p:cond delay="0"/>
                                          </p:stCondLst>
                                        </p:cTn>
                                        <p:tgtEl>
                                          <p:spTgt spid="37892"/>
                                        </p:tgtEl>
                                        <p:attrNameLst>
                                          <p:attrName>style.visibility</p:attrName>
                                        </p:attrNameLst>
                                      </p:cBhvr>
                                      <p:to>
                                        <p:strVal val="visible"/>
                                      </p:to>
                                    </p:set>
                                    <p:animEffect transition="in" filter="fade">
                                      <p:cBhvr>
                                        <p:cTn id="16" dur="2000"/>
                                        <p:tgtEl>
                                          <p:spTgt spid="37892"/>
                                        </p:tgtEl>
                                      </p:cBhvr>
                                    </p:animEffect>
                                  </p:childTnLst>
                                </p:cTn>
                              </p:par>
                            </p:childTnLst>
                          </p:cTn>
                        </p:par>
                      </p:childTnLst>
                    </p:cTn>
                  </p:par>
                </p:childTnLst>
              </p:cTn>
              <p:nextCondLst>
                <p:cond evt="onClick" delay="0">
                  <p:tgtEl>
                    <p:spTgt spid="6"/>
                  </p:tgtEl>
                </p:cond>
              </p:nextCondLst>
            </p:seq>
          </p:childTnLst>
        </p:cTn>
      </p:par>
    </p:tnLst>
    <p:bldLst>
      <p:bldP spid="3789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Documents and Settings\Елена\Рабочий стол\images (2).jpg"/>
          <p:cNvPicPr>
            <a:picLocks noChangeAspect="1" noChangeArrowheads="1"/>
          </p:cNvPicPr>
          <p:nvPr/>
        </p:nvPicPr>
        <p:blipFill>
          <a:blip r:embed="rId2"/>
          <a:srcRect/>
          <a:stretch>
            <a:fillRect/>
          </a:stretch>
        </p:blipFill>
        <p:spPr bwMode="auto">
          <a:xfrm>
            <a:off x="0" y="0"/>
            <a:ext cx="12219214" cy="6858000"/>
          </a:xfrm>
          <a:prstGeom prst="rect">
            <a:avLst/>
          </a:prstGeom>
          <a:noFill/>
        </p:spPr>
      </p:pic>
      <p:sp>
        <p:nvSpPr>
          <p:cNvPr id="5" name="Управляющая кнопка: назад 4">
            <a:hlinkClick r:id="rId3" action="ppaction://hlinksldjump" highlightClick="1"/>
          </p:cNvPr>
          <p:cNvSpPr/>
          <p:nvPr/>
        </p:nvSpPr>
        <p:spPr>
          <a:xfrm>
            <a:off x="10278943" y="5118100"/>
            <a:ext cx="1625600" cy="1371600"/>
          </a:xfrm>
          <a:prstGeom prst="actionButtonBackPrevious">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настраиваемая 5">
            <a:hlinkClick r:id="" action="ppaction://noaction" highlightClick="1"/>
          </p:cNvPr>
          <p:cNvSpPr/>
          <p:nvPr/>
        </p:nvSpPr>
        <p:spPr>
          <a:xfrm>
            <a:off x="10189028" y="2954549"/>
            <a:ext cx="1727181" cy="9997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Показать ответ</a:t>
            </a:r>
            <a:endParaRPr lang="ru-RU" sz="2400" dirty="0"/>
          </a:p>
        </p:txBody>
      </p:sp>
      <p:sp>
        <p:nvSpPr>
          <p:cNvPr id="10" name="Заголовок 1"/>
          <p:cNvSpPr>
            <a:spLocks noGrp="1"/>
          </p:cNvSpPr>
          <p:nvPr>
            <p:ph type="title"/>
          </p:nvPr>
        </p:nvSpPr>
        <p:spPr>
          <a:xfrm>
            <a:off x="609600" y="132137"/>
            <a:ext cx="10972800" cy="1886671"/>
          </a:xfrm>
        </p:spPr>
        <p:txBody>
          <a:bodyPr>
            <a:normAutofit fontScale="90000"/>
          </a:bodyPr>
          <a:lstStyle/>
          <a:p>
            <a:pPr algn="just"/>
            <a:r>
              <a:rPr lang="ru-RU" sz="2700" b="1" dirty="0" smtClean="0">
                <a:solidFill>
                  <a:srgbClr val="C00000"/>
                </a:solidFill>
              </a:rPr>
              <a:t>6. Обобщив ранее сделанные открытия, в 1839 году немецкие  учёные, зоолог Теодор Шванн и ботаник М. </a:t>
            </a:r>
            <a:r>
              <a:rPr lang="ru-RU" sz="2700" b="1" dirty="0" err="1" smtClean="0">
                <a:solidFill>
                  <a:srgbClr val="C00000"/>
                </a:solidFill>
              </a:rPr>
              <a:t>Шлейден</a:t>
            </a:r>
            <a:r>
              <a:rPr lang="ru-RU" sz="2700" b="1" dirty="0" smtClean="0">
                <a:solidFill>
                  <a:srgbClr val="C00000"/>
                </a:solidFill>
              </a:rPr>
              <a:t> разработали теорию,  в которой доказывалось единство строения растений и животных. Теория является неопровержимым доказательством единства всего живого и фундаментом для  развития таких дисциплин, как эмбриология,  гистология и физиология.</a:t>
            </a:r>
            <a:r>
              <a:rPr lang="ru-RU" dirty="0" smtClean="0"/>
              <a:t> </a:t>
            </a:r>
            <a:endParaRPr lang="ru-RU" dirty="0"/>
          </a:p>
        </p:txBody>
      </p:sp>
      <p:sp>
        <p:nvSpPr>
          <p:cNvPr id="36865" name="Rectangle 1"/>
          <p:cNvSpPr>
            <a:spLocks noChangeArrowheads="1"/>
          </p:cNvSpPr>
          <p:nvPr/>
        </p:nvSpPr>
        <p:spPr bwMode="auto">
          <a:xfrm>
            <a:off x="35625" y="2268197"/>
            <a:ext cx="4570225"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ВОПРОС: О какой фундаментальной</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теории идет речь?</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sp>
        <p:nvSpPr>
          <p:cNvPr id="36866" name="Rectangle 2"/>
          <p:cNvSpPr>
            <a:spLocks noChangeArrowheads="1"/>
          </p:cNvSpPr>
          <p:nvPr/>
        </p:nvSpPr>
        <p:spPr bwMode="auto">
          <a:xfrm>
            <a:off x="5890118" y="6163192"/>
            <a:ext cx="345755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ОТВЕТ: Клеточная теория. </a:t>
            </a:r>
            <a:endParaRPr kumimoji="0" lang="ru-RU" sz="2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36867" name="Picture 3" descr="D:\ДОКУМЕНТЫ\Desktop\htmlconvd-fssCxp_html_8b4a02706e121ef.png"/>
          <p:cNvPicPr>
            <a:picLocks noChangeAspect="1" noChangeArrowheads="1"/>
          </p:cNvPicPr>
          <p:nvPr/>
        </p:nvPicPr>
        <p:blipFill>
          <a:blip r:embed="rId4"/>
          <a:srcRect/>
          <a:stretch>
            <a:fillRect/>
          </a:stretch>
        </p:blipFill>
        <p:spPr bwMode="auto">
          <a:xfrm>
            <a:off x="128404" y="2964875"/>
            <a:ext cx="47625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6869" name="Picture 5" descr="D:\ДОКУМЕНТЫ\Desktop\img4.jpg"/>
          <p:cNvPicPr>
            <a:picLocks noChangeAspect="1" noChangeArrowheads="1"/>
          </p:cNvPicPr>
          <p:nvPr/>
        </p:nvPicPr>
        <p:blipFill>
          <a:blip r:embed="rId5"/>
          <a:srcRect/>
          <a:stretch>
            <a:fillRect/>
          </a:stretch>
        </p:blipFill>
        <p:spPr bwMode="auto">
          <a:xfrm>
            <a:off x="4963886" y="2315698"/>
            <a:ext cx="5185543" cy="3889157"/>
          </a:xfrm>
          <a:prstGeom prst="rect">
            <a:avLst/>
          </a:prstGeom>
          <a:ln>
            <a:noFill/>
          </a:ln>
          <a:effectLst>
            <a:softEdge rad="112500"/>
          </a:effectLst>
        </p:spPr>
      </p:pic>
    </p:spTree>
    <p:extLst>
      <p:ext uri="{BB962C8B-B14F-4D97-AF65-F5344CB8AC3E}">
        <p14:creationId xmlns:p14="http://schemas.microsoft.com/office/powerpoint/2010/main" xmlns="" val="374463675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fade">
                                      <p:cBhvr>
                                        <p:cTn id="7" dur="2000"/>
                                        <p:tgtEl>
                                          <p:spTgt spid="36866"/>
                                        </p:tgtEl>
                                      </p:cBhvr>
                                    </p:animEffect>
                                  </p:childTnLst>
                                </p:cTn>
                              </p:par>
                              <p:par>
                                <p:cTn id="8" presetID="10" presetClass="entr" presetSubtype="0" fill="hold" nodeType="withEffect">
                                  <p:stCondLst>
                                    <p:cond delay="0"/>
                                  </p:stCondLst>
                                  <p:childTnLst>
                                    <p:set>
                                      <p:cBhvr>
                                        <p:cTn id="9" dur="1" fill="hold">
                                          <p:stCondLst>
                                            <p:cond delay="0"/>
                                          </p:stCondLst>
                                        </p:cTn>
                                        <p:tgtEl>
                                          <p:spTgt spid="36867"/>
                                        </p:tgtEl>
                                        <p:attrNameLst>
                                          <p:attrName>style.visibility</p:attrName>
                                        </p:attrNameLst>
                                      </p:cBhvr>
                                      <p:to>
                                        <p:strVal val="visible"/>
                                      </p:to>
                                    </p:set>
                                    <p:animEffect transition="in" filter="fade">
                                      <p:cBhvr>
                                        <p:cTn id="10" dur="2000"/>
                                        <p:tgtEl>
                                          <p:spTgt spid="36867"/>
                                        </p:tgtEl>
                                      </p:cBhvr>
                                    </p:animEffect>
                                  </p:childTnLst>
                                </p:cTn>
                              </p:par>
                              <p:par>
                                <p:cTn id="11" presetID="10" presetClass="entr" presetSubtype="0" fill="hold" nodeType="withEffect">
                                  <p:stCondLst>
                                    <p:cond delay="0"/>
                                  </p:stCondLst>
                                  <p:childTnLst>
                                    <p:set>
                                      <p:cBhvr>
                                        <p:cTn id="12" dur="1" fill="hold">
                                          <p:stCondLst>
                                            <p:cond delay="0"/>
                                          </p:stCondLst>
                                        </p:cTn>
                                        <p:tgtEl>
                                          <p:spTgt spid="36869"/>
                                        </p:tgtEl>
                                        <p:attrNameLst>
                                          <p:attrName>style.visibility</p:attrName>
                                        </p:attrNameLst>
                                      </p:cBhvr>
                                      <p:to>
                                        <p:strVal val="visible"/>
                                      </p:to>
                                    </p:set>
                                    <p:animEffect transition="in" filter="fade">
                                      <p:cBhvr>
                                        <p:cTn id="13" dur="2000"/>
                                        <p:tgtEl>
                                          <p:spTgt spid="36869"/>
                                        </p:tgtEl>
                                      </p:cBhvr>
                                    </p:animEffect>
                                  </p:childTnLst>
                                </p:cTn>
                              </p:par>
                            </p:childTnLst>
                          </p:cTn>
                        </p:par>
                      </p:childTnLst>
                    </p:cTn>
                  </p:par>
                </p:childTnLst>
              </p:cTn>
              <p:nextCondLst>
                <p:cond evt="onClick" delay="0">
                  <p:tgtEl>
                    <p:spTgt spid="6"/>
                  </p:tgtEl>
                </p:cond>
              </p:nextCondLst>
            </p:seq>
          </p:childTnLst>
        </p:cTn>
      </p:par>
    </p:tnLst>
    <p:bldLst>
      <p:bldP spid="36866"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2211</TotalTime>
  <Words>2670</Words>
  <Application>Microsoft Office PowerPoint</Application>
  <PresentationFormat>Произвольный</PresentationFormat>
  <Paragraphs>183</Paragraphs>
  <Slides>38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ВИКТОРИНА  «СЛЕПОЙ СЛУЧАЙ  или  РАЗУМНЫЙ ЗАМЫСЕЛ?»</vt:lpstr>
      <vt:lpstr>ПРАВИЛА ИГРЫ</vt:lpstr>
      <vt:lpstr>Темы и вопросы:</vt:lpstr>
      <vt:lpstr>1.Этот великий ученый  занимался исследованиями в области биологии в семнадцатом веке. В этот период наука не располагала элементарными знаниями, имеющиеся данные были очень примитивными. Помимо естественных наук он  увлекался физикой и был прекрасным конструктором. Ученый является изобретателем первого в мире совершенного прибора, который и позволил ему сделать открытия в области биологии: он первым описал сперматозоиды и процесс оплодотворения яйцеклетки. Также ученому принадлежит честь открытия микробов.</vt:lpstr>
      <vt:lpstr>2. Великий русский физиолог, автор учения о высшей нервной деятельности. Является автором хронического эксперимента как метода, направленного на исследование здорового организма, и метода условных рефлексов. Представил доказательства того, что в основе всех психических процессов лежит физиологическая деятельность коры головного мозга. Главным звеном всех экспериментов, проводимых этим ученым, были собаки.  Многие собаки жили рядом с ним до глубокой старости, верно и преданно служа науке. </vt:lpstr>
      <vt:lpstr>3. Этот человек был трагически не понят научными современниками, но  оказалось, что он перевернул науку — открыл законы наследственности.  Чешского монаха больше всего интересовали пчелы, облака и опыты на растениях. Аббат  монастыря Святого Фомы в Брюнне, за пределами монастыря он ходил в цивильном платье, интересовался наукой, преподавал в местной гимназии,  играл в шахматы и угощал гостей грушами диковинных сортов. История человечества изменилась в тот момент, когда весной 1854 года он посеял горох. Сегодня его называют отцом генетики и первооткрывателем законов наследственности. В любом учебнике биологии  вы увидите картинку, на которой скрещивают разные сорта гороха с желтыми и зелеными горошинами.</vt:lpstr>
      <vt:lpstr>4. Это открытие оказалось переломным моментом в биологии. Сделали его англичанин Френсис Крик и американец Джеймс Уотсон. В 1962 году ученым была вручена Нобелевская премия. В 1953 году они сообщили  миру о своем открытии  и представили  трехмерную  модель молекулы из шариков и картона. Событие отнесли к величайшему открытию XX века. Уотсону за открытие возвели памятник в Нью-Йорке.  Крик не удостоился подобной чести, так как не имел американского гражданства.</vt:lpstr>
      <vt:lpstr>5.12 февраля отмечался Международный день науки и гуманизма, приуроченный ко дню рождения знаменитого английского учёного-натуралиста, автора  теории естественного отбора как главной движущей силы эволюции. Ученого, который   раз и навсегда изменил представление человека о себе и окружающем мире. Результатом его исследований стала уникальная  книга «Происхождение видов», рассказывающая о его кругосветном путешествии на корабле "Бигль", географических и естественнонаучных открытиях, удивительной природе дальних стран. Его эволюционная теория до сих пор подвергается критике.</vt:lpstr>
      <vt:lpstr>6. Обобщив ранее сделанные открытия, в 1839 году немецкие  учёные, зоолог Теодор Шванн и ботаник М. Шлейден разработали теорию,  в которой доказывалось единство строения растений и животных. Теория является неопровержимым доказательством единства всего живого и фундаментом для  развития таких дисциплин, как эмбриология,  гистология и физиология. </vt:lpstr>
      <vt:lpstr>7. Русский хирург и анатом, естествоиспытатель и педагог, основоположник русской военно-полевой хирургии, основатель русской школы анестезии. Наш колледж находится на улице, названной в честь этого знаменитого врача.</vt:lpstr>
      <vt:lpstr>1. По легенде открыть этот элемент помогла кошка. Бернар Куртуа собирался провести несколько опытов. На столе стояли сосуды, в одном из которых была настойка морских водорослей на спирту, а в другом - смесь серной кислоты с железом. На плечах у ученого сидела его любимая кошка. В дверь постучали, и напуганная кошка спрыгнула и убежала, хвостом смахнув колбы на столе. Сосуды разбились, содержимое смешалось, и внезапно началась бурная химическая реакция, сопровождавшаяся выделением фиолетовых паров неизвестного вещества. Осевшие кристаллики и оказались неизвестным до тех пор простым веществом. </vt:lpstr>
      <vt:lpstr>2. Этому знаменитому физику вручили Нобелевскую премию в области химии за изучение химических свойств радиоактивных веществ. Он занимался исследованиями в основном в области физики и однажды заявил, что «все науки можно разделить на две группы — на физику и коллекционирование марок». Однако Нобелевскую премию ему вручили по химии, что стало неожиданностью как для него, так и для других учёных. В последствии он замечал, что из всех превращений, которые ему удалось наблюдать, «самым неожиданным стало собственное превращение из физика в химика».</vt:lpstr>
      <vt:lpstr>3. Учеба вначале давалась ему нелегко. На первом курсе Педагогического института он умудрился по всем предметам, кроме математики, получить двойки. Но на старших курсах дело пошло лучше. Окончив институт в 1885 году с золотой медалью, он получил диплом старшего учителя.У него были длинные волосы, а стригся он лишь раз в год – весной, когда, как он говорил: «Линяют животные». Однажды его должны были представить Александру III. Весь двор и сам царь надеялись, что ученый по этому поводу пострижется. Однако он не изменил своим привычкам и предстал на аудиенции в обычном виде. На досуге  этот ученый занимался  изготовлением чемоданов. </vt:lpstr>
      <vt:lpstr>4. Русский врач Н.И. Лунин в 1888 г. установил, что для нормального роста и развития животного организма, кроме белков, жиров, углеводов, воды и минеральных веществ, необходимы ещё какие-то, пока неизвестные науке вещества, отсутствие которых приводит организм к гибели.</vt:lpstr>
      <vt:lpstr>5.Это вещество,  в 1802 году впервые выделил из виноградного сахара химик Жозеф Луи Пруст. Вкус этого вещества также приятен, как и вкус победы, формула этого вещества С6Н12О6   </vt:lpstr>
      <vt:lpstr>6. Родился в 1728 г. В 18 лет покинул дом и устроился юнгой на судно для перевозки угля. В этот период всерьёз занялся самообразованием, покупал книги, тратя на них почти всё своё жалованье. В 1755 г. его взяли матросом на военный корабль, где он проявил себя как талантливый картограф. В 1768 г. сорокалетнего матроса произвели в офицеры, и в том же году ему доверили руководить экспедицией в Южное полушарие. Исследовал восточное побережье Австралии и заявил права Англии на эту территорию. Кроме того, был открыт Большой Барьерный риф.Отправился в три кругосветных плавания. Согласно шуточной песне В.Высоцкого, был съеден аборигенами.</vt:lpstr>
      <vt:lpstr>7. А.П. Бородин своей основной профессией считал химию, но, как композитор, он оставил в истории культуры больший след. Бородин-композитор имел привычку писать ноты своих музыкальных произведений карандашом. Но карандашные записи недолговечны. Чтобы сохранить их, Бородин-химик покрывал рукопись......</vt:lpstr>
      <vt:lpstr> 1.ВОПРОС ЗАДАЕТ ХРИСТОФОР КОЛУМБ: «Какие из известных островов были названы мною «Собачьими» и почему»?</vt:lpstr>
      <vt:lpstr>2.ВОПРОС ЗАДАЕТ БАРТОЛОМЕУ ДИАШ (МОРЕПЛАВАТЕЛЬ  ПОРТУГАЛИЯ) «В 1487 – 1488 годах руководимое мною судно, обогнув африканское побережье, вышло в Индийский океан. Устье какой реки мы обследовали и какой мыс мною был открыт?»</vt:lpstr>
      <vt:lpstr>3.ВОПРОС ЗАДАЕТ ВАСКО да ГАМА (МОРЕПЛАВАТЕЛЬ  ПОРТУГАЛИЯ) «В 1497 году из столицы Португалии отправилась экспедиция под моим предводительством. Мы продолжили путь Бартоломео Диаша вокруг черного материка и достигли цели. Какова была цель экспедиции?» </vt:lpstr>
      <vt:lpstr>4. ВОПРОС ЗАДАЕТ РУССКИЙ ПУТЕШЕСТВЕННИК ФЕДОР КОНЮХОВ:Какие мореплаватели открыли новый южный материк, один – географически, другой для европейской колонизации, с разницей почти в сто лет? </vt:lpstr>
      <vt:lpstr>Слайд 22</vt:lpstr>
      <vt:lpstr>6.ВОПРОС ЗАДАЕТ  ВАЛЬДЗЕМЮНЕР  МАТЕМАТИК И ГЕОГРАФ: «В 1507 году я опубликовал записки одного из путешественников, участника португальских экспедиций в новые земли в 1501 – 1504 годах, высказавшего мнение, что эти земли представляют собой новую четвертую часть света. Я предложил назвать их его именем.»   Назовите имя путешественника и название земель.</vt:lpstr>
      <vt:lpstr>7.ВОПРОС ЗАДАЕТ ФАДДЕЙ   БЕЛЛИНСГАУЗЕН (РУССКИЙ МОРЕПЛАВАТЕЛЬ): 16 января 1820 года наша экспедиция с Михаилом Лазаревым подтвердила существование шестого материка, ранее считавшегося частью Австралии. Как называется этот континент? </vt:lpstr>
      <vt:lpstr>1.В черном ящике лежат три вещи, которые Христофор Колумб привез из Нового Света! Что это?</vt:lpstr>
      <vt:lpstr>2. История изобретения этого прибора уходит далеко в прошлое. Первое описание сделал в III веке до нашей эры китайский философ Хэнь Фэй-цзы. Это была разливательная ложка, сделанная из магнетита с узкой ручкой, по форме похожая на шар. Ее устанавливали на пластину из меди и дерева, на которой была сделана разметка знаков зодиака. При этом ручка находилась на весу и могла крутиться по кругу. Ложку приводили в движение, и она всегда при остановке указывала на юг. Это был самый первый образец этого прибора в мире. </vt:lpstr>
      <vt:lpstr>3. Этот сложный механизм создала сама природа. Он представляет собой неравноплечий рычаг; сопротивление воздуха заставляет поворачиваться длинное плечо этого рычага, образуя плоскость, давящую на воздух. При обратном токе воздуха это рычаг разворачивается вертикально, оставляя воздуху свободный проток. Вопрос: о каком механизме идет речь?</vt:lpstr>
      <vt:lpstr>4.В 1929 г. английский микробиолог Александр Флеминг обратил внимание на то, что вокруг   попавших   в   культуру   бактерий   споры   сизой   плесени   ­   в   этой   зоне болезнетворные микробы не могли развиваться. Позже из этого гриба было выделено бактерицидное   средство,   которое   назвали   по   латинскому   названию   этого   гриба. Назовите это бактерицидное средство.</vt:lpstr>
      <vt:lpstr>5. Этот   путешественник   совершил   великое   открытие,   которое   потрясло   весь   мир. Со вторым открытием люди борются до сих пор во всем мире.  Вопрос: назовите имя этого путешественника и два открытия, о которых знает весь мир. </vt:lpstr>
      <vt:lpstr>Слайд 30</vt:lpstr>
      <vt:lpstr>7.В Древнем Китае размоченную кору тутового дерева расщепляли на тонкие ленты и варили в растворе извести два часа. Затем полученную массу разбивали молотком, добавляли в нее клей, заливали водой и все это просеивали через тонкое сито. Массу, осевшую в сите, опрокидывали на доску и прессовали. Полученное изделие просушивали и использовали.  Вопрос: что за изделие получали таким способом и для чего его использовали.</vt:lpstr>
      <vt:lpstr>1.Этот случай является хрестоматийным в истории бионики. В 1941 году швейцарский инженер Жорж де Местраль, вернувшись с прогулки по лесу, заинтересовался, почему колючки репейника так прочно прицепились к его свитеру и к шерсти его собаки. Положив один из плодов растения под микроскоп, он внимательно рассмотрел его и обнаружил мельчайшие крючки, благодаря которым  репейник и цепляется к шерсти. Несколько лет он испытывал сочетания крючков в различных материалах, пока не остановился на нейлоне. В 1955 году де Местраль запатентовал своё изобретение. Со временем оно стало неотъемлемой деталью повседневной одежды и обуви. О каком изобретении идет речь?</vt:lpstr>
      <vt:lpstr>2. Это архитектурное произведение посещают миллионы туристов каждый год. Но мало кто знает, что в основу его конструкции  заложены принципы построения человеческого скелета. Создатель этого памятника изучил множество трудов по анатомии. Он понял, что скелет человека не ломается под его собственным весом благодаря пористости костей. Они не монолитные, а похожи на твёрдую губку. Такая структура помогает правильно распределить вес и выдерживать большие нагрузки. Стояли ли вы когда-нибудь на массажном акупунктурном коврике? Он покрыт кучей иголочек, и стоять на них не больно.  Но если бы иголок было мало? Ваш вес распределится лишь на них, и иголки причинят боль. Архитектор применил этот принцип при создании знаменитой башни. Как и кости, она невероятно лёгкая и полая. Множество небольших балок помогают ей не сломаться под собственным весом. Поэтому простоит она ещё долго. </vt:lpstr>
      <vt:lpstr>3. Кожа  акулы обладает совершенно уникальным свойством – на ней не размножаются бактерии, и при этом она не покрыта никакой бактерицидной смазкой. Другими словами – кожа не убивает бактерии, их на ней просто нет. Если вам вздумается погладить акулу, будьте предельно осторожны. И дело далеко не в ее кровожадности. Идеально гладкая на первый взгляд кожа акулы состоит из "алмазного узора" - острых зубчатых чешуек. Если погладить акулу "против шерсти", можно серьезно пораниться. Благодаря такой коже на акулах не живут паразиты. Секрет кроется в особом рисунке, который образуют мельчайшие чешуйки акульей кожи. Соединяясь друг с другом, эти чешуйки образуют особый ромбовидный узор. Применение этой технологии поистине безгранично. При этом бактерии не уничтожаются, а, следовательно,  не могут приобрести резистентность, как в случае с антибиотиками. </vt:lpstr>
      <vt:lpstr>4. Удивительные архитекторы Эти удивительные насекомые  создали очень умный дизайн своих жилищ, так что внутри сохраняется почти постоянная температура. Стоит отметить, что они проживают на территории с высоким колебанием суточных температур – от 40°C днем до менее 2°C ночью. Эти строители строят жилища так, что в них имеется пассивная охладительная система, которая работает за счет ряда вентиляционных люков наверху и по бокам. Архитектор Мик Пирс использовал аналогичную стратегию при проектировании офисного комплекса Eastgate в столице Зимбабве, городе Хараре. Горячий воздух выходит через трубы наверху здания, в то время как прохладный воздух проходит снизу.</vt:lpstr>
      <vt:lpstr>5. Хоть смейтесь, хоть не смейтесь, но это чистая, правда. На Филиппинах есть такое хищное растение — непентес, оно питается насекомыми и, как бы это сказать… не только ими. Нет, вы только посмотрите, даже крышка есть! Знаете, зачем крышка? На ней сладкий нектар, он привлекает местных белок, которые называются тупайи. Под этот интерес они с удовольствием, пардон, пользуются удобствами. А растение получает отличное удобрение. Система слива, кстати, тоже продумана, и это просто дождь.Гениально! </vt:lpstr>
      <vt:lpstr>6. Как-то раз англичанин по имени Перси Шоу ехал ночью на машине и вдруг увидел, как свет фар отразился в глазах кошки. Вскоре, в 1934 году, в Великобритании запатентовали изобретение, которое так и назвали — "кошачий глаз". Современное название к котам отношения не имеет, оно греческое, обозначает  противодействие свету. А многие именуют по-английски — фликерами. Это система микроскопических зеркал, расставленных таким образом, чтобы луч света отражался в том же направлении, откуда он исходит. У кошек за это отвечает особый слой за сетчаткой глаза — тапетум. </vt:lpstr>
      <vt:lpstr>7. Уже в течение миллионов лет растения используют хитрости для распространения своих семян. Пушинки одуванчика тормозят падение семян, и ветер относит их очень далеко от того места, где они выросли. Струи тёплого воздуха поднимают семена одуванчика. Вот почему их можно увидеть даже на парапетах высоких зданий. Это  изобретение человека, повторяет этот же принцип. Когда ветер подхватывает его,  купол создаёт эффект торможения и скорость падения замедляется. Человек может парить в воздухе подобно планеру и управлять движением, «сбрасывая» воздух с разных частей купола. </vt:lpstr>
    </vt:vector>
  </TitlesOfParts>
  <Company>diakov.net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Модифицированная Викторина: «Своя Игра»</dc:title>
  <dc:creator>maniacvvv101@gmail.com</dc:creator>
  <cp:lastModifiedBy>Admin</cp:lastModifiedBy>
  <cp:revision>200</cp:revision>
  <cp:lastPrinted>2022-02-14T08:37:03Z</cp:lastPrinted>
  <dcterms:created xsi:type="dcterms:W3CDTF">2017-07-25T06:54:44Z</dcterms:created>
  <dcterms:modified xsi:type="dcterms:W3CDTF">2022-03-11T17:15:03Z</dcterms:modified>
</cp:coreProperties>
</file>