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98" r:id="rId4"/>
    <p:sldId id="270" r:id="rId5"/>
    <p:sldId id="274" r:id="rId6"/>
    <p:sldId id="275" r:id="rId7"/>
    <p:sldId id="271" r:id="rId8"/>
    <p:sldId id="280" r:id="rId9"/>
    <p:sldId id="279" r:id="rId10"/>
    <p:sldId id="277" r:id="rId11"/>
    <p:sldId id="276" r:id="rId12"/>
    <p:sldId id="284" r:id="rId13"/>
    <p:sldId id="278" r:id="rId14"/>
    <p:sldId id="272" r:id="rId15"/>
    <p:sldId id="286" r:id="rId16"/>
    <p:sldId id="289" r:id="rId17"/>
    <p:sldId id="281" r:id="rId18"/>
    <p:sldId id="295" r:id="rId19"/>
    <p:sldId id="290" r:id="rId20"/>
    <p:sldId id="265" r:id="rId21"/>
    <p:sldId id="26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91;&#1093;&#1085;&#1103;\Desktop\&#1044;&#1083;&#1103;%20&#1074;&#1099;&#1089;&#1090;&#1091;&#1087;&#1083;&#1077;&#1085;&#1080;&#1103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bar"/>
        <c:grouping val="clustered"/>
        <c:ser>
          <c:idx val="0"/>
          <c:order val="0"/>
          <c:cat>
            <c:strRef>
              <c:f>Лист1!$A$11:$A$15</c:f>
              <c:strCache>
                <c:ptCount val="5"/>
                <c:pt idx="0">
                  <c:v>Не пользуюсь интернетом</c:v>
                </c:pt>
                <c:pt idx="1">
                  <c:v>Реже, чем 1-2 раза в месяц</c:v>
                </c:pt>
                <c:pt idx="2">
                  <c:v>1-2 раза в месяц</c:v>
                </c:pt>
                <c:pt idx="3">
                  <c:v>1-2 раза в неделю</c:v>
                </c:pt>
                <c:pt idx="4">
                  <c:v>Каждый день или почти каждый день</c:v>
                </c:pt>
              </c:strCache>
            </c:strRef>
          </c:cat>
          <c:val>
            <c:numRef>
              <c:f>Лист1!$B$11:$B$15</c:f>
              <c:numCache>
                <c:formatCode>0%</c:formatCode>
                <c:ptCount val="5"/>
                <c:pt idx="0">
                  <c:v>0</c:v>
                </c:pt>
                <c:pt idx="1">
                  <c:v>1.0000000000000051E-2</c:v>
                </c:pt>
                <c:pt idx="2">
                  <c:v>1.0000000000000051E-2</c:v>
                </c:pt>
                <c:pt idx="3">
                  <c:v>9.0000000000000066E-2</c:v>
                </c:pt>
                <c:pt idx="4">
                  <c:v>0.89000000000000268</c:v>
                </c:pt>
              </c:numCache>
            </c:numRef>
          </c:val>
        </c:ser>
        <c:axId val="51232128"/>
        <c:axId val="51696768"/>
      </c:barChart>
      <c:catAx>
        <c:axId val="51232128"/>
        <c:scaling>
          <c:orientation val="minMax"/>
        </c:scaling>
        <c:axPos val="l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51696768"/>
        <c:crosses val="autoZero"/>
        <c:auto val="1"/>
        <c:lblAlgn val="ctr"/>
        <c:lblOffset val="100"/>
      </c:catAx>
      <c:valAx>
        <c:axId val="51696768"/>
        <c:scaling>
          <c:orientation val="minMax"/>
        </c:scaling>
        <c:axPos val="b"/>
        <c:majorGridlines/>
        <c:numFmt formatCode="0%" sourceLinked="1"/>
        <c:tickLblPos val="nextTo"/>
        <c:crossAx val="51232128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bar"/>
        <c:grouping val="clustered"/>
        <c:ser>
          <c:idx val="0"/>
          <c:order val="0"/>
          <c:cat>
            <c:strRef>
              <c:f>Лист1!$A$11:$A$21</c:f>
              <c:strCache>
                <c:ptCount val="11"/>
                <c:pt idx="0">
                  <c:v>Поиск возможности заработать</c:v>
                </c:pt>
                <c:pt idx="1">
                  <c:v>Критика, споры, издевательства в комментариях</c:v>
                </c:pt>
                <c:pt idx="2">
                  <c:v>Создание сайтов, программ, приложений</c:v>
                </c:pt>
                <c:pt idx="3">
                  <c:v>Пользование образовательными порталами, онлайн-курсами</c:v>
                </c:pt>
                <c:pt idx="4">
                  <c:v>Скачивание бесплатно всего, что можно скачать</c:v>
                </c:pt>
                <c:pt idx="5">
                  <c:v>Чтение новостных лент (в том числе соц.сети)</c:v>
                </c:pt>
                <c:pt idx="6">
                  <c:v>Онлайн-игры и мобильные игры</c:v>
                </c:pt>
                <c:pt idx="7">
                  <c:v>Поиск новых друзей в соц. сетях</c:v>
                </c:pt>
                <c:pt idx="8">
                  <c:v>Общение в интернете</c:v>
                </c:pt>
                <c:pt idx="9">
                  <c:v>Поиск информации для учебы</c:v>
                </c:pt>
                <c:pt idx="10">
                  <c:v>Поиск разнообразной информации, фото, видео, музыки, новостей</c:v>
                </c:pt>
              </c:strCache>
            </c:strRef>
          </c:cat>
          <c:val>
            <c:numRef>
              <c:f>Лист1!$B$11:$B$21</c:f>
              <c:numCache>
                <c:formatCode>0%</c:formatCode>
                <c:ptCount val="11"/>
                <c:pt idx="0">
                  <c:v>3.0000000000000002E-2</c:v>
                </c:pt>
                <c:pt idx="1">
                  <c:v>0.05</c:v>
                </c:pt>
                <c:pt idx="2">
                  <c:v>0.05</c:v>
                </c:pt>
                <c:pt idx="3">
                  <c:v>7.0000000000000021E-2</c:v>
                </c:pt>
                <c:pt idx="4">
                  <c:v>0.24000000000000021</c:v>
                </c:pt>
                <c:pt idx="5">
                  <c:v>0.27</c:v>
                </c:pt>
                <c:pt idx="6">
                  <c:v>0.33000000000000174</c:v>
                </c:pt>
                <c:pt idx="7">
                  <c:v>0.4</c:v>
                </c:pt>
                <c:pt idx="8">
                  <c:v>0.41000000000000031</c:v>
                </c:pt>
                <c:pt idx="9">
                  <c:v>0.49000000000000032</c:v>
                </c:pt>
                <c:pt idx="10">
                  <c:v>0.76000000000000301</c:v>
                </c:pt>
              </c:numCache>
            </c:numRef>
          </c:val>
        </c:ser>
        <c:axId val="66007424"/>
        <c:axId val="66008960"/>
      </c:barChart>
      <c:catAx>
        <c:axId val="66007424"/>
        <c:scaling>
          <c:orientation val="minMax"/>
        </c:scaling>
        <c:axPos val="l"/>
        <c:tickLblPos val="nextTo"/>
        <c:txPr>
          <a:bodyPr/>
          <a:lstStyle/>
          <a:p>
            <a:pPr>
              <a:defRPr sz="1500"/>
            </a:pPr>
            <a:endParaRPr lang="ru-RU"/>
          </a:p>
        </c:txPr>
        <c:crossAx val="66008960"/>
        <c:crosses val="autoZero"/>
        <c:auto val="1"/>
        <c:lblAlgn val="ctr"/>
        <c:lblOffset val="100"/>
      </c:catAx>
      <c:valAx>
        <c:axId val="66008960"/>
        <c:scaling>
          <c:orientation val="minMax"/>
        </c:scaling>
        <c:axPos val="b"/>
        <c:majorGridlines/>
        <c:numFmt formatCode="0%" sourceLinked="1"/>
        <c:tickLblPos val="nextTo"/>
        <c:crossAx val="66007424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lrMapOvr bg1="lt1" tx1="dk1" bg2="lt2" tx2="dk2" accent1="accent1" accent2="accent2" accent3="accent3" accent4="accent4" accent5="accent5" accent6="accent6" hlink="hlink" folHlink="folHlink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Лист1!$A$11:$A$16</c:f>
              <c:strCache>
                <c:ptCount val="6"/>
                <c:pt idx="0">
                  <c:v>Во всплывающих окнах</c:v>
                </c:pt>
                <c:pt idx="1">
                  <c:v>В социальных сетях</c:v>
                </c:pt>
                <c:pt idx="2">
                  <c:v>На сайтах видеохостинга</c:v>
                </c:pt>
                <c:pt idx="3">
                  <c:v>На сайтах файлообменников</c:v>
                </c:pt>
                <c:pt idx="4">
                  <c:v>На взрослых/Х-вебсайтах</c:v>
                </c:pt>
                <c:pt idx="5">
                  <c:v>На игровых сайтах</c:v>
                </c:pt>
              </c:strCache>
            </c:strRef>
          </c:cat>
          <c:val>
            <c:numRef>
              <c:f>Лист1!$B$11:$B$16</c:f>
              <c:numCache>
                <c:formatCode>0%</c:formatCode>
                <c:ptCount val="6"/>
                <c:pt idx="0">
                  <c:v>0.28000000000000008</c:v>
                </c:pt>
                <c:pt idx="1">
                  <c:v>0.12000000000000002</c:v>
                </c:pt>
                <c:pt idx="2">
                  <c:v>8.0000000000000043E-2</c:v>
                </c:pt>
                <c:pt idx="3">
                  <c:v>4.0000000000000022E-2</c:v>
                </c:pt>
                <c:pt idx="4">
                  <c:v>3.0000000000000002E-2</c:v>
                </c:pt>
                <c:pt idx="5">
                  <c:v>3.0000000000000002E-2</c:v>
                </c:pt>
              </c:numCache>
            </c:numRef>
          </c:val>
        </c:ser>
        <c:axId val="66040960"/>
        <c:axId val="66042496"/>
      </c:barChart>
      <c:catAx>
        <c:axId val="66040960"/>
        <c:scaling>
          <c:orientation val="minMax"/>
        </c:scaling>
        <c:axPos val="b"/>
        <c:tickLblPos val="nextTo"/>
        <c:txPr>
          <a:bodyPr/>
          <a:lstStyle/>
          <a:p>
            <a:pPr>
              <a:defRPr sz="1300"/>
            </a:pPr>
            <a:endParaRPr lang="ru-RU"/>
          </a:p>
        </c:txPr>
        <c:crossAx val="66042496"/>
        <c:crosses val="autoZero"/>
        <c:auto val="1"/>
        <c:lblAlgn val="ctr"/>
        <c:lblOffset val="100"/>
      </c:catAx>
      <c:valAx>
        <c:axId val="66042496"/>
        <c:scaling>
          <c:orientation val="minMax"/>
        </c:scaling>
        <c:axPos val="l"/>
        <c:majorGridlines/>
        <c:numFmt formatCode="0%" sourceLinked="1"/>
        <c:tickLblPos val="nextTo"/>
        <c:crossAx val="66040960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Лист1!$A$31:$A$32</c:f>
              <c:strCache>
                <c:ptCount val="2"/>
                <c:pt idx="0">
                  <c:v>Знакомства в интернете</c:v>
                </c:pt>
                <c:pt idx="1">
                  <c:v>Встречи с интернет-знакомыми</c:v>
                </c:pt>
              </c:strCache>
            </c:strRef>
          </c:cat>
          <c:val>
            <c:numRef>
              <c:f>Лист1!$B$31:$B$32</c:f>
              <c:numCache>
                <c:formatCode>General</c:formatCode>
                <c:ptCount val="2"/>
                <c:pt idx="0">
                  <c:v>50</c:v>
                </c:pt>
                <c:pt idx="1">
                  <c:v>29</c:v>
                </c:pt>
              </c:numCache>
            </c:numRef>
          </c:val>
        </c:ser>
        <c:axId val="66099456"/>
        <c:axId val="66109440"/>
      </c:barChart>
      <c:catAx>
        <c:axId val="66099456"/>
        <c:scaling>
          <c:orientation val="minMax"/>
        </c:scaling>
        <c:axPos val="b"/>
        <c:tickLblPos val="nextTo"/>
        <c:crossAx val="66109440"/>
        <c:crosses val="autoZero"/>
        <c:auto val="1"/>
        <c:lblAlgn val="ctr"/>
        <c:lblOffset val="100"/>
      </c:catAx>
      <c:valAx>
        <c:axId val="66109440"/>
        <c:scaling>
          <c:orientation val="minMax"/>
        </c:scaling>
        <c:axPos val="l"/>
        <c:majorGridlines/>
        <c:numFmt formatCode="General" sourceLinked="1"/>
        <c:tickLblPos val="nextTo"/>
        <c:crossAx val="66099456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sz="1050"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plotArea>
      <c:layout/>
      <c:barChart>
        <c:barDir val="col"/>
        <c:grouping val="clustered"/>
        <c:ser>
          <c:idx val="0"/>
          <c:order val="0"/>
          <c:cat>
            <c:strRef>
              <c:f>Лист1!$A$31:$A$33</c:f>
              <c:strCache>
                <c:ptCount val="3"/>
                <c:pt idx="0">
                  <c:v>Кто-то использовал информацию личного характера обо мне таким образом, что мне это не понравилось</c:v>
                </c:pt>
                <c:pt idx="1">
                  <c:v>Я потерял(а) данные в результате обмана в Интернете</c:v>
                </c:pt>
                <c:pt idx="2">
                  <c:v>Кто-то воспользовался моим паролем для того, чтобы выдать себя за меня/представиться мною</c:v>
                </c:pt>
              </c:strCache>
            </c:strRef>
          </c:cat>
          <c:val>
            <c:numRef>
              <c:f>Лист1!$B$31:$B$33</c:f>
              <c:numCache>
                <c:formatCode>0%</c:formatCode>
                <c:ptCount val="3"/>
                <c:pt idx="0">
                  <c:v>0.12000000000000002</c:v>
                </c:pt>
                <c:pt idx="1">
                  <c:v>6.0000000000000032E-2</c:v>
                </c:pt>
                <c:pt idx="2">
                  <c:v>0.18000000000000024</c:v>
                </c:pt>
              </c:numCache>
            </c:numRef>
          </c:val>
        </c:ser>
        <c:axId val="66146688"/>
        <c:axId val="66148224"/>
      </c:barChart>
      <c:catAx>
        <c:axId val="66146688"/>
        <c:scaling>
          <c:orientation val="minMax"/>
        </c:scaling>
        <c:axPos val="b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66148224"/>
        <c:crosses val="autoZero"/>
        <c:auto val="1"/>
        <c:lblAlgn val="ctr"/>
        <c:lblOffset val="100"/>
      </c:catAx>
      <c:valAx>
        <c:axId val="66148224"/>
        <c:scaling>
          <c:orientation val="minMax"/>
        </c:scaling>
        <c:axPos val="l"/>
        <c:majorGridlines/>
        <c:numFmt formatCode="0%" sourceLinked="1"/>
        <c:tickLblPos val="nextTo"/>
        <c:crossAx val="66146688"/>
        <c:crosses val="autoZero"/>
        <c:crossBetween val="between"/>
      </c:valAx>
    </c:plotArea>
    <c:plotVisOnly val="1"/>
  </c:chart>
  <c:spPr>
    <a:solidFill>
      <a:schemeClr val="bg1"/>
    </a:solidFill>
    <a:ln>
      <a:solidFill>
        <a:schemeClr val="tx1"/>
      </a:solidFill>
    </a:ln>
  </c:spPr>
  <c:txPr>
    <a:bodyPr/>
    <a:lstStyle/>
    <a:p>
      <a:pPr>
        <a:defRPr b="1">
          <a:solidFill>
            <a:srgbClr val="003300"/>
          </a:solidFill>
          <a:latin typeface="Georgia" pitchFamily="18" charset="0"/>
          <a:cs typeface="Arial" pitchFamily="34" charset="0"/>
        </a:defRPr>
      </a:pPr>
      <a:endParaRPr lang="ru-RU"/>
    </a:p>
  </c:txPr>
  <c:externalData r:id="rId1"/>
</c:chartSpace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0.11288</cdr:x>
      <cdr:y>0.05057</cdr:y>
    </cdr:from>
    <cdr:to>
      <cdr:x>0.5197</cdr:x>
      <cdr:y>0.15809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35468" y="270932"/>
          <a:ext cx="1569369" cy="576064"/>
        </a:xfrm>
        <a:prstGeom xmlns:a="http://schemas.openxmlformats.org/drawingml/2006/main" prst="rect">
          <a:avLst/>
        </a:prstGeom>
      </cdr:spPr>
    </cdr:pic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126909-5CB1-4F98-ADA7-53BCA49F10AF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D480F-C137-4328-87BD-DD7DC1A43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ED480F-C137-4328-87BD-DD7DC1A43C9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5EF8A-C349-451E-BCEE-594266B783D1}" type="datetimeFigureOut">
              <a:rPr lang="ru-RU" smtClean="0"/>
              <a:pPr/>
              <a:t>15.05.2020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3C7331-A5CB-422F-8313-32240E84FD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d.su/publishing/journal" TargetMode="External"/><Relationship Id="rId7" Type="http://schemas.openxmlformats.org/officeDocument/2006/relationships/hyperlink" Target="http://bda-expert.com/2017/02/prakticheskaya-psihologiya-bezopasnosti-upravlenie-personalnymi-dannymi-v-internete/" TargetMode="External"/><Relationship Id="rId2" Type="http://schemas.openxmlformats.org/officeDocument/2006/relationships/hyperlink" Target="http://www.bizhit.ru/index/internet_i_podrostki/0-34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azeta.ru/tech/news/2016/08/19/n_9016385.shtml" TargetMode="External"/><Relationship Id="rId5" Type="http://schemas.openxmlformats.org/officeDocument/2006/relationships/hyperlink" Target="http://school279.murm.eduru.ru/about" TargetMode="External"/><Relationship Id="rId4" Type="http://schemas.openxmlformats.org/officeDocument/2006/relationships/hyperlink" Target="http://detionline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43174" y="5000636"/>
            <a:ext cx="6000792" cy="1285884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МАОУ СОШ № 279 им. Н.А.лунина</a:t>
            </a:r>
          </a:p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Учитель информатики и ИКТ:</a:t>
            </a:r>
          </a:p>
          <a:p>
            <a:pPr algn="r"/>
            <a:r>
              <a:rPr lang="ru-RU" sz="2200" b="1" i="1" cap="all" dirty="0" smtClean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Чижевская Е.О.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836712"/>
            <a:ext cx="8640960" cy="3416320"/>
          </a:xfrm>
          <a:prstGeom prst="rect">
            <a:avLst/>
          </a:prstGeom>
          <a:noFill/>
          <a:ln>
            <a:noFill/>
          </a:ln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Информационная безопасность </a:t>
            </a:r>
          </a:p>
          <a:p>
            <a:pPr algn="ctr"/>
            <a:r>
              <a:rPr lang="ru-RU" sz="54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</a:t>
            </a:r>
            <a:r>
              <a:rPr lang="ru-RU" sz="5400" b="1" cap="all" spc="20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современной </a:t>
            </a:r>
            <a:r>
              <a:rPr lang="ru-RU" sz="54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медиасреде</a:t>
            </a:r>
            <a:endParaRPr lang="ru-RU" sz="5400" b="1" cap="all" spc="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Рисунок 8" descr="Robot-1-468x32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762" y="4484706"/>
            <a:ext cx="3157544" cy="215900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14348" y="4786322"/>
            <a:ext cx="8001056" cy="584775"/>
          </a:xfrm>
          <a:prstGeom prst="rect">
            <a:avLst/>
          </a:prstGeom>
          <a:noFill/>
          <a:ln>
            <a:noFill/>
          </a:ln>
          <a:scene3d>
            <a:camera prst="obliqueTop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3200" b="1" cap="all" spc="20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4286280" cy="521497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000" b="1" i="1" dirty="0" smtClean="0"/>
              <a:t>Коммуникационные</a:t>
            </a:r>
            <a:r>
              <a:rPr lang="ru-RU" dirty="0" smtClean="0"/>
              <a:t> </a:t>
            </a:r>
            <a:r>
              <a:rPr lang="ru-RU" sz="2800" dirty="0" smtClean="0"/>
              <a:t>- связаны с общением и межличностными отношениями интернет-пользователей. Примерами таких рисков могут быть: кибербуллинг, незаконные контакты (например, груминг), знакомства в сети и встречи с интернет-знакомыми и др. 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628" y="1285860"/>
          <a:ext cx="3857652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19068" y="3284984"/>
            <a:ext cx="2001404" cy="48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6237312"/>
            <a:ext cx="3240360" cy="32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446217"/>
            <a:ext cx="7715304" cy="4768865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Электронные</a:t>
            </a:r>
            <a:r>
              <a:rPr lang="ru-RU" dirty="0" smtClean="0"/>
              <a:t> </a:t>
            </a:r>
            <a:r>
              <a:rPr lang="ru-RU" sz="2800" dirty="0" smtClean="0"/>
              <a:t>- вероятность столкнуться с хищением персональной информации или подвергнуться атаке вредоносных программ (вирусы, черви, шпионские программы и др.</a:t>
            </a:r>
            <a:endParaRPr lang="ru-RU" sz="2800" b="1" i="1" dirty="0" smtClean="0"/>
          </a:p>
        </p:txBody>
      </p:sp>
      <p:pic>
        <p:nvPicPr>
          <p:cNvPr id="4" name="Рисунок 3" descr="1450511908_viruses-worm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1999" y="3714752"/>
            <a:ext cx="3857653" cy="246889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2928183060_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4865" y="3714752"/>
            <a:ext cx="3238507" cy="242888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14348" y="1785926"/>
          <a:ext cx="7715304" cy="4929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1214422"/>
            <a:ext cx="842968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Кража личных данных и мошенничество в интернете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3963" y="5669245"/>
            <a:ext cx="7134251" cy="104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28596" y="1303341"/>
            <a:ext cx="7715304" cy="4768865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Потребительские</a:t>
            </a:r>
            <a:r>
              <a:rPr lang="ru-RU" dirty="0" smtClean="0"/>
              <a:t> </a:t>
            </a:r>
            <a:r>
              <a:rPr lang="ru-RU" sz="2800" dirty="0" smtClean="0"/>
              <a:t>- злоупотребление в интернете правами потребителя. Включают в себя: риск приобретения товара низкого качества, различные подделки, хищение персональной информации с целью кибермошенничества и др.</a:t>
            </a:r>
            <a:endParaRPr lang="ru-RU" b="1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mediabezopasnost-riski_potrebitelsk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8446" y="3643314"/>
            <a:ext cx="3445520" cy="292895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ti_s-figurkami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786322"/>
            <a:ext cx="4143404" cy="178166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490" y="71414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Домен «.дети»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7715304" cy="485778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2800" dirty="0" smtClean="0"/>
              <a:t>Домен объединяет сайты о детях и для детей с качественным и безопасным контентом. </a:t>
            </a:r>
          </a:p>
          <a:p>
            <a:pPr algn="just">
              <a:buNone/>
            </a:pPr>
            <a:r>
              <a:rPr lang="ru-RU" sz="400" dirty="0" smtClean="0"/>
              <a:t>  </a:t>
            </a:r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2900" i="1" dirty="0" smtClean="0"/>
              <a:t>«</a:t>
            </a:r>
            <a:r>
              <a:rPr lang="ru-RU" sz="2900" b="1" i="1" dirty="0" smtClean="0"/>
              <a:t>Если вы видите адрес в домене </a:t>
            </a:r>
            <a:r>
              <a:rPr lang="ru-RU" sz="2900" b="1" i="1" dirty="0" smtClean="0">
                <a:solidFill>
                  <a:schemeClr val="accent2">
                    <a:lumMod val="50000"/>
                  </a:schemeClr>
                </a:solidFill>
              </a:rPr>
              <a:t>.ДЕТИ</a:t>
            </a:r>
            <a:r>
              <a:rPr lang="ru-RU" sz="2900" b="1" i="1" dirty="0" smtClean="0"/>
              <a:t>, 	знайте — это гарантия того, что 	пребывание детей и подростков на 	этом интернет-сайте будет 	комфортным и безопасным</a:t>
            </a:r>
            <a:r>
              <a:rPr lang="ru-RU" sz="2900" i="1" dirty="0" smtClean="0"/>
              <a:t>» </a:t>
            </a:r>
            <a:endParaRPr lang="ru-RU" sz="29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453445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buNone/>
            </a:pPr>
            <a:r>
              <a:rPr lang="ru-RU" sz="2000" i="1" dirty="0" smtClean="0"/>
              <a:t>Андрей Воробьев - директор </a:t>
            </a:r>
          </a:p>
          <a:p>
            <a:pPr algn="r">
              <a:buNone/>
            </a:pPr>
            <a:r>
              <a:rPr lang="ru-RU" sz="2000" i="1" dirty="0" smtClean="0"/>
              <a:t>Координационного центра </a:t>
            </a:r>
          </a:p>
          <a:p>
            <a:pPr algn="r">
              <a:buNone/>
            </a:pPr>
            <a:r>
              <a:rPr lang="ru-RU" sz="2000" i="1" dirty="0" smtClean="0"/>
              <a:t>национального домена </a:t>
            </a:r>
          </a:p>
          <a:p>
            <a:pPr algn="r">
              <a:buNone/>
            </a:pPr>
            <a:r>
              <a:rPr lang="ru-RU" sz="2000" i="1" dirty="0" smtClean="0"/>
              <a:t>сети Интернет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28" y="21429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Знакомьтесь: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Сайты в домене «. Дети»</a:t>
            </a:r>
            <a:endParaRPr lang="ru-RU" dirty="0"/>
          </a:p>
        </p:txBody>
      </p:sp>
      <p:pic>
        <p:nvPicPr>
          <p:cNvPr id="4" name="Рисунок 3" descr="Сайты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4493680" cy="214314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Сайты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16" y="3857628"/>
            <a:ext cx="5610225" cy="27813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Сайты_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628" y="1571612"/>
            <a:ext cx="2428892" cy="82035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Сайты_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3843350"/>
            <a:ext cx="2857500" cy="13716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Сайты_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628" y="2465372"/>
            <a:ext cx="3500462" cy="127794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Сайты_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596" y="5286388"/>
            <a:ext cx="2514600" cy="67627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 descr="Сайты_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57224" y="6072206"/>
            <a:ext cx="1785950" cy="520477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Знакомьтесь: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Сайты в домене . дети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500174"/>
            <a:ext cx="7572428" cy="4768865"/>
          </a:xfrm>
        </p:spPr>
        <p:txBody>
          <a:bodyPr>
            <a:noAutofit/>
          </a:bodyPr>
          <a:lstStyle/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СПУТНИК.ДЕТИ - </a:t>
            </a:r>
            <a:r>
              <a:rPr lang="ru-RU" sz="2100" dirty="0" smtClean="0"/>
              <a:t>Поисковый сервис, созданный специально для детей. Это безопасный и развивающий контент, обеспечивающий максимальную защиту подрастающего поколения от таящихся в киберпространстве рисков.</a:t>
            </a:r>
          </a:p>
          <a:p>
            <a:pPr algn="just"/>
            <a:endParaRPr lang="ru-RU" sz="2100" dirty="0" smtClean="0"/>
          </a:p>
          <a:p>
            <a:pPr algn="just"/>
            <a:endParaRPr lang="ru-RU" sz="2100" dirty="0" smtClean="0"/>
          </a:p>
          <a:p>
            <a:pPr algn="just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ПЕРСОНАЛЬНЫЕ ДАННЫЕ.ДЕТИ - </a:t>
            </a:r>
            <a:r>
              <a:rPr lang="ru-RU" sz="2100" dirty="0" smtClean="0"/>
              <a:t>Это ресурс, который в игровой манере рассказывает, что такое персональные данные, почему их нельзя оставлять в Интернете и чем это может грозить.</a:t>
            </a:r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>
              <a:buNone/>
            </a:pPr>
            <a:r>
              <a:rPr lang="ru-RU" sz="2000" dirty="0" smtClean="0"/>
              <a:t> </a:t>
            </a:r>
            <a:endParaRPr lang="ru-RU" sz="2000" b="1" dirty="0" smtClean="0"/>
          </a:p>
        </p:txBody>
      </p:sp>
      <p:pic>
        <p:nvPicPr>
          <p:cNvPr id="5" name="Рисунок 4" descr="Спутни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928934"/>
            <a:ext cx="6215106" cy="1065777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7b52614f8bddce0e1cc1da0668ba7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5500702"/>
            <a:ext cx="4214842" cy="110538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нтернет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72168"/>
            <a:ext cx="8323810" cy="431428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Игра-интернет. РФ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5072074"/>
            <a:ext cx="60769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системы контентной фильтрации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775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4163" indent="-284163" algn="just">
              <a:spcBef>
                <a:spcPts val="600"/>
              </a:spcBef>
              <a:spcAft>
                <a:spcPts val="600"/>
              </a:spcAft>
              <a:buClr>
                <a:srgbClr val="1287C3"/>
              </a:buClr>
              <a:buSzPct val="145000"/>
              <a:tabLst>
                <a:tab pos="454025" algn="l"/>
                <a:tab pos="911225" algn="l"/>
                <a:tab pos="1368425" algn="l"/>
                <a:tab pos="1825625" algn="l"/>
                <a:tab pos="2282825" algn="l"/>
                <a:tab pos="2740025" algn="l"/>
                <a:tab pos="3197225" algn="l"/>
                <a:tab pos="3654425" algn="l"/>
                <a:tab pos="4111625" algn="l"/>
                <a:tab pos="4568825" algn="l"/>
                <a:tab pos="5026025" algn="l"/>
                <a:tab pos="5483225" algn="l"/>
                <a:tab pos="5940425" algn="l"/>
                <a:tab pos="6397625" algn="l"/>
                <a:tab pos="6854825" algn="l"/>
                <a:tab pos="7312025" algn="l"/>
                <a:tab pos="7769225" algn="l"/>
                <a:tab pos="8226425" algn="l"/>
                <a:tab pos="8683625" algn="l"/>
                <a:tab pos="9140825" algn="l"/>
                <a:tab pos="9410700" algn="l"/>
              </a:tabLst>
            </a:pPr>
            <a:r>
              <a:rPr lang="ru-RU" sz="2800" b="1" dirty="0" smtClean="0">
                <a:solidFill>
                  <a:srgbClr val="000000"/>
                </a:solidFill>
                <a:latin typeface="Corbel" pitchFamily="32" charset="0"/>
              </a:rPr>
              <a:t>	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Контент-фильтр,</a:t>
            </a:r>
            <a:r>
              <a:rPr lang="ru-RU" sz="2800" dirty="0" smtClean="0">
                <a:solidFill>
                  <a:srgbClr val="000000"/>
                </a:solidFill>
              </a:rPr>
              <a:t> или 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ограничения веб-контента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800" dirty="0" smtClean="0">
                <a:solidFill>
                  <a:srgbClr val="000000"/>
                </a:solidFill>
              </a:rPr>
              <a:t> — устройство или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ru-RU" sz="2800" dirty="0" smtClean="0">
                <a:solidFill>
                  <a:srgbClr val="000000"/>
                </a:solidFill>
              </a:rPr>
              <a:t>программное обеспечение для фильтрации сайтов по их содержимому, не позволяющее получить доступ к определённым ресурсам или услугам сети Интернет. 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5" name="Рисунок 4" descr="SkyDNS_Z_shc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49413" y="4071942"/>
            <a:ext cx="1979843" cy="2452693"/>
          </a:xfrm>
          <a:prstGeom prst="rect">
            <a:avLst/>
          </a:prstGeo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КиндерГейт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43636" y="3929066"/>
            <a:ext cx="1785950" cy="2576725"/>
          </a:xfrm>
          <a:prstGeom prst="rect">
            <a:avLst/>
          </a:prstGeom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Нетполис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48" y="4357694"/>
            <a:ext cx="2286016" cy="2214578"/>
          </a:xfrm>
          <a:prstGeom prst="rect">
            <a:avLst/>
          </a:prstGeom>
          <a:ln>
            <a:noFill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4366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ЛИНИЯ ПОМОЩИ: </a:t>
            </a:r>
            <a:b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«ДЕТИ ОНЛАЙН»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85804" y="1500174"/>
            <a:ext cx="7586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just">
              <a:spcBef>
                <a:spcPct val="20000"/>
              </a:spcBef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-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3200" dirty="0" smtClean="0"/>
              <a:t>это единственная в России уникальная служба телефонного и онлайн-консультирования, которая оказывает психологическую и информационную поддержку детям и подросткам, столкнувшимся с различными проблемами в Интернете.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дЕТИоНЛАЙ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72074"/>
            <a:ext cx="9144000" cy="191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Нормативная база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66" y="1357298"/>
            <a:ext cx="8229600" cy="4686320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Конвенция о правах ребенка от 20.10.1989 г.</a:t>
            </a:r>
          </a:p>
          <a:p>
            <a:r>
              <a:rPr lang="ru-RU" b="1" dirty="0" smtClean="0"/>
              <a:t>Федеральный закон от 24.07.1998 г. № 124-ФЗ «Об основных гарантиях прав ребенка»</a:t>
            </a:r>
          </a:p>
          <a:p>
            <a:r>
              <a:rPr lang="ru-RU" b="1" dirty="0" smtClean="0"/>
              <a:t>Федеральный закон от 29.12.2010 г. № 436-ФЗ «О защите детей от информации, причиняющей вред их здоровью и развитию»</a:t>
            </a:r>
          </a:p>
          <a:p>
            <a:r>
              <a:rPr lang="ru-RU" b="1" dirty="0" smtClean="0"/>
              <a:t>Федеральный закон от 25.07.2002 г. № 114-ФЗ «О противодействии экстремистской деятельности»</a:t>
            </a:r>
          </a:p>
          <a:p>
            <a:r>
              <a:rPr lang="ru-RU" b="1" dirty="0" smtClean="0"/>
              <a:t>Федеральный закон от 29.06.2013 г. № 135-ФЗ «О внесении изменений в статью 5 Федерального закона «О защите детей от информации, причиняющей вред их здоровью и развитию» и отдельные законодательные акты Российской Федерации в целях защиты детей от информации, пропагандирующей отрицание традиционных семейных ценностей»</a:t>
            </a:r>
            <a:endParaRPr lang="ru-RU" b="1" dirty="0"/>
          </a:p>
          <a:p>
            <a:r>
              <a:rPr lang="ru-RU" b="1" dirty="0" smtClean="0"/>
              <a:t>Закон РФ от 27.12.1991 №2124-1 «О средствах массовой информации»</a:t>
            </a:r>
          </a:p>
          <a:p>
            <a:r>
              <a:rPr lang="ru-RU" b="1" dirty="0" smtClean="0"/>
              <a:t>Федеральный закон от 13.03.2006 №38-ФЗ «О рекламе»</a:t>
            </a:r>
          </a:p>
          <a:p>
            <a:r>
              <a:rPr lang="ru-RU" b="1" dirty="0" smtClean="0"/>
              <a:t>Стратегия национальной безопасности РФ от 31.12.2015 г. № 683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07520"/>
            <a:ext cx="8229600" cy="4857784"/>
          </a:xfrm>
        </p:spPr>
        <p:txBody>
          <a:bodyPr>
            <a:normAutofit/>
          </a:bodyPr>
          <a:lstStyle/>
          <a:p>
            <a:r>
              <a:rPr lang="en-US" sz="2000" dirty="0" smtClean="0">
                <a:hlinkClick r:id="rId2"/>
              </a:rPr>
              <a:t>http://www.consultant.ru/</a:t>
            </a:r>
            <a:endParaRPr lang="ru-RU" sz="2000" dirty="0" smtClean="0">
              <a:hlinkClick r:id="rId2"/>
            </a:endParaRPr>
          </a:p>
          <a:p>
            <a:r>
              <a:rPr lang="en-US" sz="2000" dirty="0" smtClean="0">
                <a:hlinkClick r:id="rId2"/>
              </a:rPr>
              <a:t>http://www.bizhit.ru/index/internet_i_podrostki/0-342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http://www.fid.su/publishing/journal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http://detionline.com/</a:t>
            </a:r>
            <a:endParaRPr lang="ru-RU" sz="2000" dirty="0" smtClean="0"/>
          </a:p>
          <a:p>
            <a:r>
              <a:rPr lang="en-US" sz="2000" dirty="0" smtClean="0">
                <a:hlinkClick r:id="rId5"/>
              </a:rPr>
              <a:t>http://school279.murm.eduru.ru/about</a:t>
            </a:r>
            <a:endParaRPr lang="ru-RU" sz="2000" dirty="0" smtClean="0"/>
          </a:p>
          <a:p>
            <a:r>
              <a:rPr lang="en-US" sz="2000" dirty="0" smtClean="0">
                <a:hlinkClick r:id="rId6"/>
              </a:rPr>
              <a:t>https://www.gazeta.ru/tech/news/2016/08/19/n_9016385.shtml</a:t>
            </a:r>
            <a:endParaRPr lang="ru-RU" sz="2000" dirty="0" smtClean="0"/>
          </a:p>
          <a:p>
            <a:r>
              <a:rPr lang="en-US" sz="2000" dirty="0" smtClean="0">
                <a:hlinkClick r:id="rId7"/>
              </a:rPr>
              <a:t>http://bda-expert.com/2017/02/prakticheskaya-psihologiya-bezopasnosti-upravlenie-personalnymi-dannymi-v-internete/</a:t>
            </a:r>
            <a:endParaRPr lang="ru-RU" sz="2000" dirty="0" smtClean="0"/>
          </a:p>
          <a:p>
            <a:pPr algn="just"/>
            <a:r>
              <a:rPr lang="ru-RU" sz="2000" i="1" dirty="0" smtClean="0"/>
              <a:t>Ежеквартальный журнал для педагогов, психологов и родителей «Дети в информационном обществе», выпуск №26 «ЕДИНЫЙ УРОК БЕЗОПАСНОСТИ», Фонд Развития Интернет, 2017 г.</a:t>
            </a:r>
            <a:endParaRPr lang="ru-RU" sz="20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57290" y="1277888"/>
            <a:ext cx="5544616" cy="1143000"/>
          </a:xfrm>
        </p:spPr>
        <p:txBody>
          <a:bodyPr>
            <a:noAutofit/>
          </a:bodyPr>
          <a:lstStyle/>
          <a:p>
            <a:r>
              <a:rPr lang="ru-RU" sz="68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6800" dirty="0"/>
          </a:p>
        </p:txBody>
      </p:sp>
      <p:pic>
        <p:nvPicPr>
          <p:cNvPr id="6" name="Рисунок 5" descr="коне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637" y="3356992"/>
            <a:ext cx="3862561" cy="244024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-14262" y="602128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Г</a:t>
            </a: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. Гаджиево, </a:t>
            </a:r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  <a:ea typeface="+mj-ea"/>
                <a:cs typeface="+mj-cs"/>
              </a:rPr>
              <a:t>2020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23" y="3319479"/>
            <a:ext cx="38766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8824" y="1019869"/>
            <a:ext cx="8229600" cy="528945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	</a:t>
            </a:r>
            <a:r>
              <a:rPr lang="ru-RU" sz="3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БЕЗОПАСНОСТЬ ИНФОРМАЦИИ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3800" dirty="0" smtClean="0">
                <a:cs typeface="Times New Roman" pitchFamily="18" charset="0"/>
              </a:rPr>
              <a:t>-  это состояние уровня защищенности информации, информационных ресурсов и информационных систем, обеспечивающее сохранение их качественных характеристик (свойств): конфиденциальность, целостность и доступность.</a:t>
            </a:r>
            <a:endParaRPr lang="ru-RU" sz="3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Статистика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	</a:t>
            </a:r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00034" y="5857892"/>
            <a:ext cx="8034366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1500" dirty="0" smtClean="0"/>
              <a:t>  </a:t>
            </a:r>
            <a:r>
              <a:rPr lang="ru-RU" sz="1900" b="1" dirty="0" smtClean="0">
                <a:solidFill>
                  <a:schemeClr val="accent2">
                    <a:lumMod val="50000"/>
                  </a:schemeClr>
                </a:solidFill>
              </a:rPr>
              <a:t>Общероссийское научное исследование цифровой компетентности подростков и родителей детей подросткового возраста 2013 г.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500034" y="2071678"/>
          <a:ext cx="8053416" cy="36623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Содержимое 2"/>
          <p:cNvSpPr txBox="1">
            <a:spLocks/>
          </p:cNvSpPr>
          <p:nvPr/>
        </p:nvSpPr>
        <p:spPr>
          <a:xfrm>
            <a:off x="500034" y="1285860"/>
            <a:ext cx="8034366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3900" b="1" dirty="0" smtClean="0"/>
              <a:t>Частота использования интернета подростками         в возрасте 12-17 лет.</a:t>
            </a:r>
          </a:p>
          <a:p>
            <a:pPr marL="342900" indent="-342900" algn="ctr">
              <a:spcBef>
                <a:spcPct val="20000"/>
              </a:spcBef>
            </a:pPr>
            <a:r>
              <a:rPr lang="ru-RU" sz="1500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4638"/>
            <a:ext cx="8229600" cy="1143000"/>
          </a:xfrm>
        </p:spPr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Статистика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03341"/>
            <a:ext cx="7615262" cy="4625989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3000" b="1" dirty="0" smtClean="0"/>
              <a:t>	</a:t>
            </a:r>
            <a:r>
              <a:rPr lang="ru-RU" sz="2800" dirty="0" smtClean="0"/>
              <a:t>09 февраля 2017 г. состоялся круглый стол, посвященный подведению итогов десятой Недели Безопасного Рунета.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Количество подростков, ежедневно пользующихся интернетом, выросло до 95%</a:t>
            </a: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,</a:t>
            </a:r>
            <a:r>
              <a:rPr lang="ru-RU" sz="3000" dirty="0" smtClean="0"/>
              <a:t> привела данные профессор кафедры психологии личности МГУ Галина Солдатова: «При этом </a:t>
            </a: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32% детей сидят в сети каждый день по 8 часов</a:t>
            </a:r>
            <a:r>
              <a:rPr lang="ru-RU" sz="3000" dirty="0" smtClean="0"/>
              <a:t>, хотя ещё три года назад их было всего 14%».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" y="116632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Что подростки делают в сети? 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14282" y="1338262"/>
          <a:ext cx="8643998" cy="5305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дети_интернет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238500"/>
            <a:ext cx="3000396" cy="200026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7786742" cy="4240211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Контентные</a:t>
            </a:r>
          </a:p>
          <a:p>
            <a:r>
              <a:rPr lang="ru-RU" sz="4000" b="1" i="1" dirty="0" smtClean="0"/>
              <a:t>Коммуникационные</a:t>
            </a:r>
          </a:p>
          <a:p>
            <a:r>
              <a:rPr lang="ru-RU" sz="4000" b="1" i="1" dirty="0" smtClean="0"/>
              <a:t>Электронные</a:t>
            </a:r>
          </a:p>
          <a:p>
            <a:r>
              <a:rPr lang="ru-RU" sz="4000" b="1" i="1" dirty="0" smtClean="0"/>
              <a:t>Потребительские</a:t>
            </a:r>
          </a:p>
          <a:p>
            <a:endParaRPr lang="ru-RU" sz="3000" b="1" i="1" dirty="0" smtClean="0"/>
          </a:p>
          <a:p>
            <a:endParaRPr lang="ru-RU" sz="2800" dirty="0" smtClean="0"/>
          </a:p>
        </p:txBody>
      </p:sp>
      <p:pic>
        <p:nvPicPr>
          <p:cNvPr id="6" name="Рисунок 5" descr="дети_риски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4285432"/>
            <a:ext cx="3286148" cy="235267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1345034366_600px-caution_sign_used_on_roads_pn_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5357826"/>
            <a:ext cx="1500178" cy="1250148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89053"/>
            <a:ext cx="7786742" cy="4525963"/>
          </a:xfrm>
        </p:spPr>
        <p:txBody>
          <a:bodyPr>
            <a:normAutofit/>
          </a:bodyPr>
          <a:lstStyle/>
          <a:p>
            <a:pPr algn="just"/>
            <a:r>
              <a:rPr lang="ru-RU" sz="3000" b="1" i="1" dirty="0" smtClean="0"/>
              <a:t>Контентные</a:t>
            </a:r>
            <a:r>
              <a:rPr lang="ru-RU" sz="3000" dirty="0" smtClean="0"/>
              <a:t> </a:t>
            </a:r>
            <a:r>
              <a:rPr lang="ru-RU" sz="2600" dirty="0" smtClean="0"/>
              <a:t>- </a:t>
            </a:r>
            <a:r>
              <a:rPr lang="ru-RU" sz="2800" dirty="0" smtClean="0"/>
              <a:t>это различные материалы (тексты, картинки, аудио, видеофайлы, ссылки), содержащие противозаконную, неэтичную и вредоносную информацию.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3214686"/>
          <a:ext cx="6755601" cy="2714644"/>
        </p:xfrm>
        <a:graphic>
          <a:graphicData uri="http://schemas.openxmlformats.org/drawingml/2006/table">
            <a:tbl>
              <a:tblPr/>
              <a:tblGrid>
                <a:gridCol w="2471147"/>
                <a:gridCol w="1107464"/>
                <a:gridCol w="1100406"/>
                <a:gridCol w="1100406"/>
                <a:gridCol w="976178"/>
              </a:tblGrid>
              <a:tr h="323172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Calibri"/>
                          <a:ea typeface="Calibri"/>
                          <a:cs typeface="Times New Roman"/>
                        </a:rPr>
                        <a:t> 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Calibri"/>
                          <a:ea typeface="Calibri"/>
                          <a:cs typeface="Times New Roman"/>
                        </a:rPr>
                        <a:t>%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Возраст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Общий %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3231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11-12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libri"/>
                          <a:ea typeface="Calibri"/>
                          <a:cs typeface="Times New Roman"/>
                        </a:rPr>
                        <a:t>13-14 лет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libri"/>
                          <a:ea typeface="Calibri"/>
                          <a:cs typeface="Times New Roman"/>
                        </a:rPr>
                        <a:t>15-16 лет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ПРИЧИНЕНИЯ</a:t>
                      </a:r>
                      <a:r>
                        <a:rPr lang="ru-RU" sz="1400" b="1" baseline="0" dirty="0" smtClean="0">
                          <a:latin typeface="Calibri"/>
                          <a:ea typeface="Calibri"/>
                          <a:cs typeface="Times New Roman"/>
                        </a:rPr>
                        <a:t> СЕБЕ ВРЕДА И БОЛИ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СОВЕРШЕНИЯ САМОУБИЙСТВА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СПОСОБЫ ЧРЕЗМЕРНОГО ПОХУДЕНИЯ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30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7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Calibri"/>
                          <a:ea typeface="Calibri"/>
                          <a:cs typeface="Times New Roman"/>
                        </a:rPr>
                        <a:t>НАРКОТИКИ, ОПЫТ ИХ УПОТРЕБЛЕНИЯ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13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4544" marR="745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6000768"/>
            <a:ext cx="8143932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</a:rPr>
              <a:t>	Частота столкновения российских школьников с сайтами, на которых описываются способы нанесения вреда своему здоровью</a:t>
            </a:r>
            <a:endParaRPr lang="ru-RU" sz="19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spc="20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Риски в сети «интернет»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7786742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/>
              <a:t>	</a:t>
            </a:r>
            <a:r>
              <a:rPr lang="ru-RU" sz="2600" b="1" i="1" dirty="0" smtClean="0"/>
              <a:t>На каких сайтах школьники сталкивались с сексуальными изображениями?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642910" y="2143116"/>
          <a:ext cx="7929618" cy="43577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2"/>
          <p:cNvSpPr txBox="1">
            <a:spLocks/>
          </p:cNvSpPr>
          <p:nvPr/>
        </p:nvSpPr>
        <p:spPr>
          <a:xfrm>
            <a:off x="357158" y="3786190"/>
            <a:ext cx="2786082" cy="2857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800" dirty="0" smtClean="0"/>
              <a:t>	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1701</TotalTime>
  <Words>546</Words>
  <Application>Microsoft Office PowerPoint</Application>
  <PresentationFormat>Экран (4:3)</PresentationFormat>
  <Paragraphs>107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Нормативная база</vt:lpstr>
      <vt:lpstr>Слайд 3</vt:lpstr>
      <vt:lpstr>Статистика </vt:lpstr>
      <vt:lpstr>Статистика </vt:lpstr>
      <vt:lpstr>Что подростки делают в сети? 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Риски в сети «интернет»</vt:lpstr>
      <vt:lpstr>Домен «.дети» </vt:lpstr>
      <vt:lpstr>Знакомьтесь: Сайты в домене «. Дети»</vt:lpstr>
      <vt:lpstr>Знакомьтесь: Сайты в домене . дети</vt:lpstr>
      <vt:lpstr>Игра-интернет. РФ</vt:lpstr>
      <vt:lpstr>системы контентной фильтрации</vt:lpstr>
      <vt:lpstr>ЛИНИЯ ПОМОЩИ:  «ДЕТИ ОНЛАЙН»</vt:lpstr>
      <vt:lpstr>источники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Кухня</dc:creator>
  <cp:lastModifiedBy>Илья</cp:lastModifiedBy>
  <cp:revision>194</cp:revision>
  <dcterms:created xsi:type="dcterms:W3CDTF">2018-07-28T11:32:26Z</dcterms:created>
  <dcterms:modified xsi:type="dcterms:W3CDTF">2020-05-15T19:49:34Z</dcterms:modified>
</cp:coreProperties>
</file>