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3"/>
  </p:notesMasterIdLst>
  <p:sldIdLst>
    <p:sldId id="256" r:id="rId2"/>
    <p:sldId id="331" r:id="rId3"/>
    <p:sldId id="312" r:id="rId4"/>
    <p:sldId id="314" r:id="rId5"/>
    <p:sldId id="316" r:id="rId6"/>
    <p:sldId id="319" r:id="rId7"/>
    <p:sldId id="315" r:id="rId8"/>
    <p:sldId id="318" r:id="rId9"/>
    <p:sldId id="317" r:id="rId10"/>
    <p:sldId id="320" r:id="rId11"/>
    <p:sldId id="313" r:id="rId12"/>
    <p:sldId id="260" r:id="rId13"/>
    <p:sldId id="261" r:id="rId14"/>
    <p:sldId id="306" r:id="rId15"/>
    <p:sldId id="323" r:id="rId16"/>
    <p:sldId id="262" r:id="rId17"/>
    <p:sldId id="324" r:id="rId18"/>
    <p:sldId id="328" r:id="rId19"/>
    <p:sldId id="327" r:id="rId20"/>
    <p:sldId id="326" r:id="rId21"/>
    <p:sldId id="325" r:id="rId22"/>
    <p:sldId id="329" r:id="rId23"/>
    <p:sldId id="259" r:id="rId24"/>
    <p:sldId id="265" r:id="rId25"/>
    <p:sldId id="321" r:id="rId26"/>
    <p:sldId id="322" r:id="rId27"/>
    <p:sldId id="270" r:id="rId28"/>
    <p:sldId id="271" r:id="rId29"/>
    <p:sldId id="330" r:id="rId30"/>
    <p:sldId id="300" r:id="rId31"/>
    <p:sldId id="332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810" y="-3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A8D64C-A591-4F0C-9DC7-CC9771678CDD}" type="datetimeFigureOut">
              <a:rPr lang="ru-RU" smtClean="0"/>
              <a:pPr/>
              <a:t>19.09.2020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FD1845-9772-45B3-9B23-CD5CFC12F0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FD1845-9772-45B3-9B23-CD5CFC12F04C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FD1845-9772-45B3-9B23-CD5CFC12F04C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19.09.2020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19.09.2020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0"/>
            <a:ext cx="764386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Государства</a:t>
            </a:r>
          </a:p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Древнего мира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2" descr="C:\Users\Весёлая семья\Pictures\2018-05-12 ПТС 952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412776"/>
            <a:ext cx="6984776" cy="523858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357167"/>
            <a:ext cx="7429552" cy="1214445"/>
          </a:xfrm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14291"/>
            <a:ext cx="764386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Государства</a:t>
            </a:r>
          </a:p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Древнего мира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0962" name="Picture 2" descr="C:\Users\Весёлая семья\Pictures\2018-05-12 ПТС 952\284213039_983bf09c07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628800"/>
            <a:ext cx="6502400" cy="48768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357167"/>
            <a:ext cx="7429552" cy="1214445"/>
          </a:xfrm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14291"/>
            <a:ext cx="764386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Государства</a:t>
            </a:r>
          </a:p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Древнего мира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1986" name="Picture 2" descr="C:\Users\Весёлая семья\Pictures\2018-05-12 ПТС 952\2048x1365_1125517_[www.ArtFile.ru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556792"/>
            <a:ext cx="7582784" cy="505395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1155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1357298"/>
            <a:ext cx="672935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Тема урока:</a:t>
            </a:r>
            <a:b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ДРЕВНЕЙШИЙ    РИМ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112448" y="428604"/>
            <a:ext cx="49191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План урока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1428737"/>
            <a:ext cx="75724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Monotype Sorts" pitchFamily="2" charset="2"/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1.Географическое положение 2.Природные условия.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.Занятия жителей.</a:t>
            </a:r>
          </a:p>
          <a:p>
            <a:pPr>
              <a:buFont typeface="Monotype Sorts" pitchFamily="2" charset="2"/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4.Легенды об основании государства.</a:t>
            </a:r>
          </a:p>
          <a:p>
            <a:pPr>
              <a:buFont typeface="Monotype Sorts" pitchFamily="2" charset="2"/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5.Система   управления в государстве.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214290"/>
            <a:ext cx="714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Monotype Sorts" pitchFamily="2" charset="2"/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Географическое положение и природные условия</a:t>
            </a:r>
          </a:p>
          <a:p>
            <a:pPr algn="ctr">
              <a:buFont typeface="Monotype Sorts" pitchFamily="2" charset="2"/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Апеннинского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полуострова.</a:t>
            </a:r>
          </a:p>
        </p:txBody>
      </p:sp>
      <p:pic>
        <p:nvPicPr>
          <p:cNvPr id="9" name="Рисунок 8" descr="356363-60440a443695f487.jpg"/>
          <p:cNvPicPr>
            <a:picLocks noChangeAspect="1"/>
          </p:cNvPicPr>
          <p:nvPr/>
        </p:nvPicPr>
        <p:blipFill>
          <a:blip r:embed="rId2" cstate="print"/>
          <a:srcRect l="13055" r="12964" b="-25000"/>
          <a:stretch>
            <a:fillRect/>
          </a:stretch>
        </p:blipFill>
        <p:spPr>
          <a:xfrm>
            <a:off x="1500166" y="928670"/>
            <a:ext cx="7200800" cy="635152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86446" y="2786058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Адриатическое море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929058" y="3929066"/>
            <a:ext cx="2323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Тирренское море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714480" y="5214950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Средиземное море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714612" y="2571744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Лигурийское</a:t>
            </a:r>
            <a:r>
              <a:rPr lang="ru-RU" dirty="0" smtClean="0"/>
              <a:t> море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929454" y="5357826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Ионическое</a:t>
            </a:r>
          </a:p>
          <a:p>
            <a:pPr algn="ctr"/>
            <a:r>
              <a:rPr lang="ru-RU" dirty="0" smtClean="0"/>
              <a:t>море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143504" y="2428868"/>
            <a:ext cx="440313" cy="1357323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sz="1400" dirty="0" smtClean="0"/>
              <a:t>Тибр</a:t>
            </a:r>
            <a:endParaRPr lang="ru-RU" sz="1400" dirty="0"/>
          </a:p>
        </p:txBody>
      </p:sp>
      <p:sp>
        <p:nvSpPr>
          <p:cNvPr id="19" name="Блок-схема: узел 18"/>
          <p:cNvSpPr/>
          <p:nvPr/>
        </p:nvSpPr>
        <p:spPr>
          <a:xfrm>
            <a:off x="5072066" y="3429000"/>
            <a:ext cx="214314" cy="14287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4929190" y="357187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/>
              <a:t>РИМ</a:t>
            </a:r>
            <a:endParaRPr lang="ru-RU" b="1" i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283152" cy="1453270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Сходства и различия Древнего Рима с Древней Грецией</a:t>
            </a:r>
            <a:r>
              <a:rPr lang="ru-RU" sz="5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5400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179512" y="980727"/>
          <a:ext cx="8784977" cy="5499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3559"/>
                <a:gridCol w="3741749"/>
                <a:gridCol w="3009669"/>
              </a:tblGrid>
              <a:tr h="72008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Линии сравнения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Рим</a:t>
                      </a:r>
                      <a:endParaRPr lang="ru-RU" sz="1800" b="1" dirty="0" smtClean="0">
                        <a:latin typeface="Times New Roman"/>
                        <a:ea typeface="Calibri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 smtClean="0">
                          <a:latin typeface="Times New Roman"/>
                          <a:ea typeface="Times New Roman"/>
                        </a:rPr>
                        <a:t>Греция</a:t>
                      </a:r>
                      <a:endParaRPr lang="ru-RU" b="1" i="0" dirty="0"/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Местоположение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Рельеф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70417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Горы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Климат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Моря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Реки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Вывод: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Занятие жителей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283152" cy="1453270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Сходства и различия Древнего Рима с Древней Грецией</a:t>
            </a:r>
            <a:r>
              <a:rPr lang="ru-RU" sz="5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5400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179512" y="980727"/>
          <a:ext cx="8784977" cy="5419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3559"/>
                <a:gridCol w="3741749"/>
                <a:gridCol w="3009669"/>
              </a:tblGrid>
              <a:tr h="35204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Линии сравнения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Рим</a:t>
                      </a:r>
                      <a:endParaRPr lang="ru-RU" sz="1800" b="1" dirty="0" smtClean="0">
                        <a:latin typeface="Times New Roman"/>
                        <a:ea typeface="Calibri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 smtClean="0">
                          <a:latin typeface="Times New Roman"/>
                          <a:ea typeface="Times New Roman"/>
                        </a:rPr>
                        <a:t>Греция</a:t>
                      </a:r>
                      <a:endParaRPr lang="ru-RU" b="1" i="0" dirty="0"/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Местоположение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solidFill>
                            <a:srgbClr val="C00000"/>
                          </a:solidFill>
                        </a:rPr>
                        <a:t>Апеннинский</a:t>
                      </a:r>
                      <a:r>
                        <a:rPr lang="ru-RU" b="1" baseline="0" dirty="0" smtClean="0">
                          <a:solidFill>
                            <a:srgbClr val="C00000"/>
                          </a:solidFill>
                        </a:rPr>
                        <a:t> полуостров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Балканский полуостров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Рельеф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417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Горы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Климат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Моря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Реки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Вывод: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Занятие жителей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283152" cy="1453270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Сходства и различия Древнего Рима с Древней Грецией</a:t>
            </a:r>
            <a:r>
              <a:rPr lang="ru-RU" sz="5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5400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179512" y="980727"/>
          <a:ext cx="8784977" cy="5419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3559"/>
                <a:gridCol w="3741749"/>
                <a:gridCol w="3009669"/>
              </a:tblGrid>
              <a:tr h="35204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Линии сравнения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Рим</a:t>
                      </a:r>
                      <a:endParaRPr lang="ru-RU" sz="1800" b="1" dirty="0" smtClean="0">
                        <a:latin typeface="Times New Roman"/>
                        <a:ea typeface="Calibri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 smtClean="0">
                          <a:latin typeface="Times New Roman"/>
                          <a:ea typeface="Times New Roman"/>
                        </a:rPr>
                        <a:t>Греция</a:t>
                      </a:r>
                      <a:endParaRPr lang="ru-RU" b="1" i="0" dirty="0"/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Местоположение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solidFill>
                            <a:srgbClr val="C00000"/>
                          </a:solidFill>
                        </a:rPr>
                        <a:t>Апеннинский</a:t>
                      </a:r>
                      <a:r>
                        <a:rPr lang="ru-RU" b="1" baseline="0" dirty="0" smtClean="0">
                          <a:solidFill>
                            <a:srgbClr val="C00000"/>
                          </a:solidFill>
                        </a:rPr>
                        <a:t> полуостров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Балканский полуостров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Рельеф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Долины, равнины, холмы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Горы, мало равнин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70417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Горы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Климат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Моря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Реки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Вывод: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Занятие жителей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283152" cy="1453270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Сходства и различия Древнего Рима с Древней Грецией</a:t>
            </a:r>
            <a:r>
              <a:rPr lang="ru-RU" sz="5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5400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179512" y="980727"/>
          <a:ext cx="8784977" cy="5419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3559"/>
                <a:gridCol w="3741749"/>
                <a:gridCol w="3009669"/>
              </a:tblGrid>
              <a:tr h="35204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Линии сравнения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Рим</a:t>
                      </a:r>
                      <a:endParaRPr lang="ru-RU" sz="1800" b="1" dirty="0" smtClean="0">
                        <a:latin typeface="Times New Roman"/>
                        <a:ea typeface="Calibri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 smtClean="0">
                          <a:latin typeface="Times New Roman"/>
                          <a:ea typeface="Times New Roman"/>
                        </a:rPr>
                        <a:t>Греция</a:t>
                      </a:r>
                      <a:endParaRPr lang="ru-RU" b="1" i="0" dirty="0"/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Местоположение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solidFill>
                            <a:srgbClr val="C00000"/>
                          </a:solidFill>
                        </a:rPr>
                        <a:t>Апеннинский</a:t>
                      </a:r>
                      <a:r>
                        <a:rPr lang="ru-RU" b="1" baseline="0" dirty="0" smtClean="0">
                          <a:solidFill>
                            <a:srgbClr val="C00000"/>
                          </a:solidFill>
                        </a:rPr>
                        <a:t> полуостров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Балканский полуостров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Рельеф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Долины, равнины, холмы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Горы, мало равнин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70417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Горы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Апеннины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Олимп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Климат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Моря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Реки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Вывод: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Занятие жителей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283152" cy="1453270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Сходства и различия Древнего Рима с Древней Грецией</a:t>
            </a:r>
            <a:r>
              <a:rPr lang="ru-RU" sz="5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5400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179512" y="980727"/>
          <a:ext cx="8784977" cy="5419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3559"/>
                <a:gridCol w="3741749"/>
                <a:gridCol w="3009669"/>
              </a:tblGrid>
              <a:tr h="35204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Линии сравнения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Рим</a:t>
                      </a:r>
                      <a:endParaRPr lang="ru-RU" sz="1800" b="1" dirty="0" smtClean="0">
                        <a:latin typeface="Times New Roman"/>
                        <a:ea typeface="Calibri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 smtClean="0">
                          <a:latin typeface="Times New Roman"/>
                          <a:ea typeface="Times New Roman"/>
                        </a:rPr>
                        <a:t>Греция</a:t>
                      </a:r>
                      <a:endParaRPr lang="ru-RU" b="1" i="0" dirty="0"/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Местоположение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solidFill>
                            <a:srgbClr val="C00000"/>
                          </a:solidFill>
                        </a:rPr>
                        <a:t>Апеннинский</a:t>
                      </a:r>
                      <a:r>
                        <a:rPr lang="ru-RU" b="1" baseline="0" dirty="0" smtClean="0">
                          <a:solidFill>
                            <a:srgbClr val="C00000"/>
                          </a:solidFill>
                        </a:rPr>
                        <a:t> полуостров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Балканский полуостров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Рельеф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Долины, равнины, холмы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Горы, мало равнин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70417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Горы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Апеннины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Олимп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Климат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Теплый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Жаркий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Моря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Реки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Вывод: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Занятие жителей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357167"/>
            <a:ext cx="7429552" cy="1214445"/>
          </a:xfrm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14291"/>
            <a:ext cx="764386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Государства</a:t>
            </a:r>
          </a:p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Древнего мира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8433" name="Picture 1" descr="C:\Users\Весёлая семья\Pictures\2018-05-12 ПТС 952\bld01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988840"/>
            <a:ext cx="6990184" cy="436886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283152" cy="1453270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Сходства и различия Древнего Рима с Древней Грецией</a:t>
            </a:r>
            <a:r>
              <a:rPr lang="ru-RU" sz="5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5400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179512" y="980727"/>
          <a:ext cx="8784977" cy="5419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3559"/>
                <a:gridCol w="3741749"/>
                <a:gridCol w="3009669"/>
              </a:tblGrid>
              <a:tr h="35204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Линии сравнения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Рим</a:t>
                      </a:r>
                      <a:endParaRPr lang="ru-RU" sz="1800" b="1" dirty="0" smtClean="0">
                        <a:latin typeface="Times New Roman"/>
                        <a:ea typeface="Calibri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 smtClean="0">
                          <a:latin typeface="Times New Roman"/>
                          <a:ea typeface="Times New Roman"/>
                        </a:rPr>
                        <a:t>Греция</a:t>
                      </a:r>
                      <a:endParaRPr lang="ru-RU" b="1" i="0" dirty="0"/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Местоположение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solidFill>
                            <a:srgbClr val="C00000"/>
                          </a:solidFill>
                        </a:rPr>
                        <a:t>Апеннинский</a:t>
                      </a:r>
                      <a:r>
                        <a:rPr lang="ru-RU" b="1" baseline="0" dirty="0" smtClean="0">
                          <a:solidFill>
                            <a:srgbClr val="C00000"/>
                          </a:solidFill>
                        </a:rPr>
                        <a:t> полуостров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Балканский полуостров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Рельеф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Долины, равнины, холмы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Горы, мало равнин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70417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Горы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Апеннины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Олимп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Климат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Теплый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Жаркий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Моря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solidFill>
                            <a:srgbClr val="C00000"/>
                          </a:solidFill>
                        </a:rPr>
                        <a:t>Адриотическое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, Тирренское, Ионическое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Эгейское,</a:t>
                      </a:r>
                      <a:r>
                        <a:rPr lang="ru-RU" b="1" baseline="0" dirty="0" smtClean="0">
                          <a:solidFill>
                            <a:srgbClr val="0070C0"/>
                          </a:solidFill>
                        </a:rPr>
                        <a:t> Ионическое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Реки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Вывод: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Занятие жителей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283152" cy="1453270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Сходства и различия Древнего Рима с Древней Грецией</a:t>
            </a:r>
            <a:r>
              <a:rPr lang="ru-RU" sz="5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5400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179512" y="980727"/>
          <a:ext cx="8784977" cy="5419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3559"/>
                <a:gridCol w="3741749"/>
                <a:gridCol w="3009669"/>
              </a:tblGrid>
              <a:tr h="35204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Линии сравнения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Рим</a:t>
                      </a:r>
                      <a:endParaRPr lang="ru-RU" sz="1800" b="1" dirty="0" smtClean="0">
                        <a:latin typeface="Times New Roman"/>
                        <a:ea typeface="Calibri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 smtClean="0">
                          <a:latin typeface="Times New Roman"/>
                          <a:ea typeface="Times New Roman"/>
                        </a:rPr>
                        <a:t>Греция</a:t>
                      </a:r>
                      <a:endParaRPr lang="ru-RU" b="1" i="0" dirty="0"/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Местоположение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solidFill>
                            <a:srgbClr val="C00000"/>
                          </a:solidFill>
                        </a:rPr>
                        <a:t>Апеннинский</a:t>
                      </a:r>
                      <a:r>
                        <a:rPr lang="ru-RU" b="1" baseline="0" dirty="0" smtClean="0">
                          <a:solidFill>
                            <a:srgbClr val="C00000"/>
                          </a:solidFill>
                        </a:rPr>
                        <a:t> полуостров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Балканский полуостров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Рельеф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Долины, равнины, холмы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Горы, мало равнин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70417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Горы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Апеннины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Олимп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Климат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Теплый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Жаркий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Моря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solidFill>
                            <a:srgbClr val="C00000"/>
                          </a:solidFill>
                        </a:rPr>
                        <a:t>Адриотическое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, Тирренское, Ионическое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Эгейское,</a:t>
                      </a:r>
                      <a:r>
                        <a:rPr lang="ru-RU" b="1" baseline="0" dirty="0" smtClean="0">
                          <a:solidFill>
                            <a:srgbClr val="0070C0"/>
                          </a:solidFill>
                        </a:rPr>
                        <a:t> Ионическое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Реки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Тибр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Мелкие реки</a:t>
                      </a: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Вывод: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Занятие жителей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283152" cy="1453270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Сходства и различия Древнего Рима с Древней Грецией</a:t>
            </a:r>
            <a:r>
              <a:rPr lang="ru-RU" sz="5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5400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179512" y="980727"/>
          <a:ext cx="8784977" cy="5419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3559"/>
                <a:gridCol w="3741749"/>
                <a:gridCol w="3009669"/>
              </a:tblGrid>
              <a:tr h="35204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Линии сравнения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Рим</a:t>
                      </a:r>
                      <a:endParaRPr lang="ru-RU" sz="1800" b="1" dirty="0" smtClean="0">
                        <a:latin typeface="Times New Roman"/>
                        <a:ea typeface="Calibri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 smtClean="0">
                          <a:latin typeface="Times New Roman"/>
                          <a:ea typeface="Times New Roman"/>
                        </a:rPr>
                        <a:t>Греция</a:t>
                      </a:r>
                      <a:endParaRPr lang="ru-RU" b="1" i="0" dirty="0"/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Местоположение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solidFill>
                            <a:srgbClr val="C00000"/>
                          </a:solidFill>
                        </a:rPr>
                        <a:t>Апеннинский</a:t>
                      </a:r>
                      <a:r>
                        <a:rPr lang="ru-RU" b="1" baseline="0" dirty="0" smtClean="0">
                          <a:solidFill>
                            <a:srgbClr val="C00000"/>
                          </a:solidFill>
                        </a:rPr>
                        <a:t> полуостров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Балканский полуостров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Рельеф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Долины, равнины, холмы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Горы, мало равнин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70417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Горы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Апеннины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Олимп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Климат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Теплый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Жаркий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Моря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solidFill>
                            <a:srgbClr val="C00000"/>
                          </a:solidFill>
                        </a:rPr>
                        <a:t>Адриотическое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, Тирренское, Ионическое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Эгейское,</a:t>
                      </a:r>
                      <a:r>
                        <a:rPr lang="ru-RU" b="1" baseline="0" dirty="0" smtClean="0">
                          <a:solidFill>
                            <a:srgbClr val="0070C0"/>
                          </a:solidFill>
                        </a:rPr>
                        <a:t> Ионическое</a:t>
                      </a:r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Реки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Тибр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Мелкие реки</a:t>
                      </a:r>
                    </a:p>
                  </a:txBody>
                  <a:tcPr/>
                </a:tc>
              </a:tr>
              <a:tr h="4929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Вывод: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Занятие жителей</a:t>
                      </a:r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solidFill>
                            <a:srgbClr val="C00000"/>
                          </a:solidFill>
                        </a:rPr>
                        <a:t>Виноградорство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, садоводство, земледелие,</a:t>
                      </a:r>
                      <a:r>
                        <a:rPr lang="ru-RU" b="1" baseline="0" dirty="0" smtClean="0">
                          <a:solidFill>
                            <a:srgbClr val="C00000"/>
                          </a:solidFill>
                        </a:rPr>
                        <a:t> скотоводство (рогатый скот, свиньи, кони, ослы)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err="1" smtClean="0">
                          <a:solidFill>
                            <a:srgbClr val="0070C0"/>
                          </a:solidFill>
                        </a:rPr>
                        <a:t>Виноградорство</a:t>
                      </a:r>
                      <a:r>
                        <a:rPr lang="ru-RU" b="1" dirty="0" smtClean="0">
                          <a:solidFill>
                            <a:srgbClr val="0070C0"/>
                          </a:solidFill>
                        </a:rPr>
                        <a:t>, выращивание оливок, скотоводство (овцы и козы),</a:t>
                      </a:r>
                      <a:r>
                        <a:rPr lang="ru-RU" b="1" baseline="0" dirty="0" smtClean="0">
                          <a:solidFill>
                            <a:srgbClr val="0070C0"/>
                          </a:solidFill>
                        </a:rPr>
                        <a:t> ремесло</a:t>
                      </a:r>
                      <a:endParaRPr lang="ru-RU" b="1" dirty="0" smtClean="0">
                        <a:solidFill>
                          <a:srgbClr val="0070C0"/>
                        </a:solidFill>
                      </a:endParaRPr>
                    </a:p>
                    <a:p>
                      <a:pPr algn="ctr"/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3" descr="C:\Users\Екатерина\Desktop\volchic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7963" y="826347"/>
            <a:ext cx="7253127" cy="562879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03648" y="260648"/>
            <a:ext cx="7488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</a:rPr>
              <a:t>753 г. до н.э. - </a:t>
            </a:r>
            <a:r>
              <a:rPr lang="ru-RU" sz="4000" b="1" dirty="0" smtClean="0">
                <a:solidFill>
                  <a:srgbClr val="0070C0"/>
                </a:solidFill>
              </a:rPr>
              <a:t>основание Рима</a:t>
            </a:r>
            <a:endParaRPr lang="ru-RU" sz="4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643306" y="378619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115616" y="571500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Питер </a:t>
            </a:r>
            <a:r>
              <a:rPr lang="ru-RU" sz="3200" b="1" dirty="0" err="1" smtClean="0"/>
              <a:t>Пауль</a:t>
            </a:r>
            <a:r>
              <a:rPr lang="ru-RU" sz="3200" b="1" dirty="0" smtClean="0"/>
              <a:t> Рубенс </a:t>
            </a:r>
            <a:br>
              <a:rPr lang="ru-RU" sz="3200" b="1" dirty="0" smtClean="0"/>
            </a:br>
            <a:r>
              <a:rPr lang="ru-RU" sz="3200" b="1" dirty="0" smtClean="0"/>
              <a:t>«Марс и Рея Сильвия», 1620 г. </a:t>
            </a:r>
            <a:endParaRPr lang="ru-RU" sz="3200" b="1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Rubens_-_Mars_et_Rhea_Sil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0"/>
            <a:ext cx="7551402" cy="5760640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643306" y="378619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43608" y="5715000"/>
            <a:ext cx="8301608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Питер </a:t>
            </a:r>
            <a:r>
              <a:rPr lang="ru-RU" sz="3200" b="1" dirty="0" err="1" smtClean="0"/>
              <a:t>Пауль</a:t>
            </a:r>
            <a:r>
              <a:rPr lang="ru-RU" sz="3200" b="1" dirty="0" smtClean="0"/>
              <a:t> Рубенс </a:t>
            </a:r>
            <a:br>
              <a:rPr lang="ru-RU" sz="3200" b="1" dirty="0" smtClean="0"/>
            </a:br>
            <a:r>
              <a:rPr lang="ru-RU" sz="3200" b="1" dirty="0" smtClean="0"/>
              <a:t>«Ромул и Рем», 1616 г.</a:t>
            </a:r>
            <a:endParaRPr lang="ru-RU" sz="3200" b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 descr="Romolo_e_rem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188640"/>
            <a:ext cx="5328890" cy="5286174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643306" y="378619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43608" y="5589240"/>
            <a:ext cx="8301608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Николя Миньяр</a:t>
            </a:r>
            <a:br>
              <a:rPr lang="ru-RU" sz="3200" b="1" dirty="0" smtClean="0"/>
            </a:br>
            <a:r>
              <a:rPr lang="ru-RU" sz="3200" b="1" dirty="0" smtClean="0"/>
              <a:t>«</a:t>
            </a:r>
            <a:r>
              <a:rPr lang="ru-RU" sz="3200" b="1" dirty="0" err="1" smtClean="0"/>
              <a:t>Фаустул</a:t>
            </a:r>
            <a:r>
              <a:rPr lang="ru-RU" sz="3200" b="1" dirty="0" smtClean="0"/>
              <a:t> приносит Ромула и Рема своей жене», 1654 г.</a:t>
            </a:r>
            <a:endParaRPr lang="ru-RU" sz="3200" b="1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sebastiano-ricci-childhood-of-romulus-and-remu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404664"/>
            <a:ext cx="4968552" cy="5116622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://www.3kropki.pl/img_pg/7/3/1/big_4bb49b1ec59e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67544" y="5877272"/>
            <a:ext cx="8424936" cy="95410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VI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веке до н.э. Рим превратился в многолюдный город, расположенный на семи холмах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/>
          <a:lstStyle/>
          <a:p>
            <a:r>
              <a:rPr lang="ru-RU" dirty="0" smtClean="0"/>
              <a:t>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Патриции           Плебеи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1337734543_p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1628800"/>
            <a:ext cx="6715172" cy="50375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63688" y="188640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Население Рима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6804248" y="692696"/>
            <a:ext cx="432048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2987824" y="692696"/>
            <a:ext cx="50405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Патриции           Плебеи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одержимое 2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763688" y="188640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Население Рима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6804248" y="692696"/>
            <a:ext cx="432048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2987824" y="692696"/>
            <a:ext cx="50405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691680" y="1556792"/>
            <a:ext cx="25922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(Потомки древнейших </a:t>
            </a:r>
          </a:p>
          <a:p>
            <a:pPr algn="ctr"/>
            <a:r>
              <a:rPr lang="ru-RU" sz="2000" b="1" dirty="0" smtClean="0"/>
              <a:t>жителей Рима)</a:t>
            </a: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796136" y="1484784"/>
            <a:ext cx="25922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(</a:t>
            </a:r>
            <a:r>
              <a:rPr lang="ru-RU" sz="2000" b="1" dirty="0" smtClean="0"/>
              <a:t>Переселенцы из завоёванных территорий и других областей Италии)</a:t>
            </a:r>
            <a:endParaRPr lang="ru-RU" sz="2000" b="1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907704" y="1556792"/>
            <a:ext cx="0" cy="43924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907704" y="2996952"/>
            <a:ext cx="21602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907704" y="4509120"/>
            <a:ext cx="21602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907704" y="5949280"/>
            <a:ext cx="21602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123728" y="2780928"/>
            <a:ext cx="2592288" cy="1015663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Имели право управлять государством</a:t>
            </a:r>
            <a:endParaRPr lang="ru-RU" sz="2000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5796136" y="1556792"/>
            <a:ext cx="0" cy="144016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796136" y="2996952"/>
            <a:ext cx="21602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012160" y="2780928"/>
            <a:ext cx="2592288" cy="1015663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Не имели права управлять государством</a:t>
            </a:r>
            <a:endParaRPr lang="ru-RU" sz="2000" dirty="0"/>
          </a:p>
        </p:txBody>
      </p:sp>
      <p:sp>
        <p:nvSpPr>
          <p:cNvPr id="27" name="TextBox 26"/>
          <p:cNvSpPr txBox="1"/>
          <p:nvPr/>
        </p:nvSpPr>
        <p:spPr>
          <a:xfrm>
            <a:off x="2123728" y="4149080"/>
            <a:ext cx="2592288" cy="830997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Сенат</a:t>
            </a:r>
            <a:r>
              <a:rPr lang="ru-RU" sz="2400" dirty="0" smtClean="0"/>
              <a:t> – совет старейшин рода</a:t>
            </a:r>
            <a:endParaRPr lang="ru-RU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2123728" y="5517232"/>
            <a:ext cx="3168352" cy="830997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Народное собрание </a:t>
            </a:r>
            <a:r>
              <a:rPr lang="ru-RU" sz="2400" dirty="0" smtClean="0"/>
              <a:t>– высший орган власти</a:t>
            </a:r>
            <a:endParaRPr lang="ru-RU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5796136" y="5229200"/>
            <a:ext cx="3240360" cy="1323439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sz="2000" dirty="0" smtClean="0"/>
              <a:t>объявляло войну;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заключало мир;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управляло казной;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выбирало царя</a:t>
            </a:r>
            <a:endParaRPr lang="ru-RU" sz="2000" dirty="0"/>
          </a:p>
        </p:txBody>
      </p:sp>
      <p:cxnSp>
        <p:nvCxnSpPr>
          <p:cNvPr id="33" name="Прямая со стрелкой 32"/>
          <p:cNvCxnSpPr/>
          <p:nvPr/>
        </p:nvCxnSpPr>
        <p:spPr>
          <a:xfrm>
            <a:off x="5292080" y="5805264"/>
            <a:ext cx="504056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1" grpId="0" build="allAtOnce" animBg="1"/>
      <p:bldP spid="25" grpId="0" animBg="1"/>
      <p:bldP spid="27" grpId="0" animBg="1"/>
      <p:bldP spid="28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357167"/>
            <a:ext cx="7429552" cy="1214445"/>
          </a:xfrm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14291"/>
            <a:ext cx="764386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Государства</a:t>
            </a:r>
          </a:p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Древнего мира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3794" name="Picture 2" descr="C:\Users\Весёлая семья\Pictures\2018-05-12 ПТС 952\алфавит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772816"/>
            <a:ext cx="6337564" cy="480670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Tarquinius-Superbu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476672"/>
            <a:ext cx="4776776" cy="46805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47664" y="5229200"/>
            <a:ext cx="72728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/>
              <a:t>Тарквиний Гордый</a:t>
            </a:r>
            <a:endParaRPr lang="ru-RU" sz="6000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619672" y="1638091"/>
            <a:ext cx="714722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Домашнее задание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§44;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Вопросы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1-4, стр. 218;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Рабочая тетрадь: задание № 47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357167"/>
            <a:ext cx="7429552" cy="1214445"/>
          </a:xfrm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14291"/>
            <a:ext cx="764386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Государства</a:t>
            </a:r>
          </a:p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Древнего мира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4818" name="Picture 2" descr="C:\Users\Весёлая семья\Pictures\2018-05-12 ПТС 952\img3 (1).jpg"/>
          <p:cNvPicPr>
            <a:picLocks noChangeAspect="1" noChangeArrowheads="1"/>
          </p:cNvPicPr>
          <p:nvPr/>
        </p:nvPicPr>
        <p:blipFill>
          <a:blip r:embed="rId2" cstate="print"/>
          <a:srcRect t="7161" b="3381"/>
          <a:stretch>
            <a:fillRect/>
          </a:stretch>
        </p:blipFill>
        <p:spPr bwMode="auto">
          <a:xfrm>
            <a:off x="1691680" y="1628800"/>
            <a:ext cx="7083380" cy="47525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357167"/>
            <a:ext cx="7429552" cy="1214445"/>
          </a:xfrm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14291"/>
            <a:ext cx="764386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Государства</a:t>
            </a:r>
          </a:p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Древнего мира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5842" name="Picture 2" descr="C:\Users\Весёлая семья\Pictures\2018-05-12 ПТС 952\zakoni_hammurappi_stel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1607840"/>
            <a:ext cx="3504482" cy="525016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357167"/>
            <a:ext cx="7429552" cy="1214445"/>
          </a:xfrm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14291"/>
            <a:ext cx="764386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Государства</a:t>
            </a:r>
          </a:p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Древнего мира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6866" name="Picture 2" descr="C:\Users\Весёлая семья\Pictures\2018-05-12 ПТС 952\3bfb8d6bf85db749688aaba18d17b965-1030x6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00582"/>
            <a:ext cx="7531870" cy="50134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357167"/>
            <a:ext cx="7429552" cy="1214445"/>
          </a:xfrm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14291"/>
            <a:ext cx="764386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Государства</a:t>
            </a:r>
          </a:p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Древнего мира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7890" name="Picture 2" descr="C:\Users\Весёлая семья\Pictures\2018-05-12 ПТС 952\img22.jpg"/>
          <p:cNvPicPr>
            <a:picLocks noChangeAspect="1" noChangeArrowheads="1"/>
          </p:cNvPicPr>
          <p:nvPr/>
        </p:nvPicPr>
        <p:blipFill>
          <a:blip r:embed="rId2" cstate="print"/>
          <a:srcRect l="46456" t="20075" b="1176"/>
          <a:stretch>
            <a:fillRect/>
          </a:stretch>
        </p:blipFill>
        <p:spPr bwMode="auto">
          <a:xfrm>
            <a:off x="2987824" y="1628800"/>
            <a:ext cx="4392488" cy="484515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357167"/>
            <a:ext cx="7429552" cy="1214445"/>
          </a:xfrm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14291"/>
            <a:ext cx="764386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Государства</a:t>
            </a:r>
          </a:p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Древнего мира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8914" name="Picture 2" descr="C:\Users\Весёлая семья\Pictures\2018-05-12 ПТС 952\10138739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628800"/>
            <a:ext cx="6474296" cy="466688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357167"/>
            <a:ext cx="7429552" cy="1214445"/>
          </a:xfrm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14291"/>
            <a:ext cx="764386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Государства</a:t>
            </a:r>
          </a:p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Древнего мира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9938" name="Picture 2" descr="C:\Users\Весёлая семья\Pictures\2018-05-12 ПТС 952\terracotovaya-armiya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772816"/>
            <a:ext cx="7247112" cy="483140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1112</TotalTime>
  <Words>544</Words>
  <Application>Microsoft Office PowerPoint</Application>
  <PresentationFormat>Экран (4:3)</PresentationFormat>
  <Paragraphs>242</Paragraphs>
  <Slides>31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  </vt:lpstr>
      <vt:lpstr>  </vt:lpstr>
      <vt:lpstr>ИМ</vt:lpstr>
      <vt:lpstr>Сходства и различия Древнего Рима с Древней Грецией </vt:lpstr>
      <vt:lpstr>Сходства и различия Древнего Рима с Древней Грецией </vt:lpstr>
      <vt:lpstr>Сходства и различия Древнего Рима с Древней Грецией </vt:lpstr>
      <vt:lpstr>Сходства и различия Древнего Рима с Древней Грецией </vt:lpstr>
      <vt:lpstr>Сходства и различия Древнего Рима с Древней Грецией </vt:lpstr>
      <vt:lpstr>Сходства и различия Древнего Рима с Древней Грецией </vt:lpstr>
      <vt:lpstr>Сходства и различия Древнего Рима с Древней Грецией </vt:lpstr>
      <vt:lpstr>Сходства и различия Древнего Рима с Древней Грецией </vt:lpstr>
      <vt:lpstr>Слайд 23</vt:lpstr>
      <vt:lpstr>Питер Пауль Рубенс  «Марс и Рея Сильвия», 1620 г. </vt:lpstr>
      <vt:lpstr>Питер Пауль Рубенс  «Ромул и Рем», 1616 г.</vt:lpstr>
      <vt:lpstr>Николя Миньяр «Фаустул приносит Ромула и Рема своей жене», 1654 г.</vt:lpstr>
      <vt:lpstr>Слайд 27</vt:lpstr>
      <vt:lpstr>  Патриции           Плебеи</vt:lpstr>
      <vt:lpstr>  Патриции           Плебеи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Цивилизации Древнего мира</dc:title>
  <dc:creator>Екатерина</dc:creator>
  <cp:lastModifiedBy>Весёлая семья</cp:lastModifiedBy>
  <cp:revision>129</cp:revision>
  <dcterms:created xsi:type="dcterms:W3CDTF">2016-03-01T17:01:30Z</dcterms:created>
  <dcterms:modified xsi:type="dcterms:W3CDTF">2020-09-19T12:22:25Z</dcterms:modified>
</cp:coreProperties>
</file>