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19"/>
  </p:notesMasterIdLst>
  <p:sldIdLst>
    <p:sldId id="256" r:id="rId2"/>
    <p:sldId id="262" r:id="rId3"/>
    <p:sldId id="264" r:id="rId4"/>
    <p:sldId id="270" r:id="rId5"/>
    <p:sldId id="271" r:id="rId6"/>
    <p:sldId id="272" r:id="rId7"/>
    <p:sldId id="273" r:id="rId8"/>
    <p:sldId id="266" r:id="rId9"/>
    <p:sldId id="267" r:id="rId10"/>
    <p:sldId id="274" r:id="rId11"/>
    <p:sldId id="268" r:id="rId12"/>
    <p:sldId id="275" r:id="rId13"/>
    <p:sldId id="269" r:id="rId14"/>
    <p:sldId id="276" r:id="rId15"/>
    <p:sldId id="277" r:id="rId16"/>
    <p:sldId id="278" r:id="rId17"/>
    <p:sldId id="259" r:id="rId1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6DF2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111" autoAdjust="0"/>
    <p:restoredTop sz="94660"/>
  </p:normalViewPr>
  <p:slideViewPr>
    <p:cSldViewPr snapToGrid="0">
      <p:cViewPr varScale="1">
        <p:scale>
          <a:sx n="70" d="100"/>
          <a:sy n="70" d="100"/>
        </p:scale>
        <p:origin x="696" y="5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2F0350C-E179-4D65-8B9D-C4414B76B437}" type="datetimeFigureOut">
              <a:rPr lang="ru-RU" smtClean="0"/>
              <a:t>20.09.2021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4FE3869-2A79-41D8-A043-F9908853FFD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848986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FCA3EB-C910-49B1-B04E-0201E524F0A0}" type="datetime1">
              <a:rPr lang="ru-RU" smtClean="0"/>
              <a:t>20.09.2021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66706-3475-4A34-B5FD-3F0B04C4160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830737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312532-D4E0-4F35-BFB5-C3C2F2E92651}" type="datetime1">
              <a:rPr lang="ru-RU" smtClean="0"/>
              <a:t>20.09.2021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66706-3475-4A34-B5FD-3F0B04C4160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672623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F988D8-3B92-4B43-849A-EA2415C804D0}" type="datetime1">
              <a:rPr lang="ru-RU" smtClean="0"/>
              <a:t>20.09.2021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66706-3475-4A34-B5FD-3F0B04C4160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20241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2C560-D8BE-4991-9038-D8837F298D77}" type="datetime1">
              <a:rPr lang="ru-RU" smtClean="0"/>
              <a:t>20.09.2021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66706-3475-4A34-B5FD-3F0B04C4160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583290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857F33-306F-42B1-987A-DC32EFA8066E}" type="datetime1">
              <a:rPr lang="ru-RU" smtClean="0"/>
              <a:t>20.09.2021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66706-3475-4A34-B5FD-3F0B04C4160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851837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2E07A3-8948-4953-9CEE-D3B331FD4F1F}" type="datetime1">
              <a:rPr lang="ru-RU" smtClean="0"/>
              <a:t>20.09.2021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66706-3475-4A34-B5FD-3F0B04C4160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631433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BA0DBC-F4BE-4F1A-A537-246D5B3FC885}" type="datetime1">
              <a:rPr lang="ru-RU" smtClean="0"/>
              <a:t>20.09.2021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66706-3475-4A34-B5FD-3F0B04C4160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439013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A09343-CB07-475D-A79C-F69998C5CAF1}" type="datetime1">
              <a:rPr lang="ru-RU" smtClean="0"/>
              <a:t>20.09.2021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66706-3475-4A34-B5FD-3F0B04C4160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250164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1D22F0-6139-4972-8D81-E08E21F3012E}" type="datetime1">
              <a:rPr lang="ru-RU" smtClean="0"/>
              <a:t>20.09.2021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66706-3475-4A34-B5FD-3F0B04C4160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185580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8AF493-D67F-4B16-99D9-B04332E9A846}" type="datetime1">
              <a:rPr lang="ru-RU" smtClean="0"/>
              <a:t>20.09.2021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66706-3475-4A34-B5FD-3F0B04C4160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565785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C4B2BA-5E76-433B-BEB7-58EAA89742C4}" type="datetime1">
              <a:rPr lang="ru-RU" smtClean="0"/>
              <a:t>20.09.2021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66706-3475-4A34-B5FD-3F0B04C4160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429347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61FF11-547D-41EC-81F3-5CB9BA29A506}" type="datetime1">
              <a:rPr lang="ru-RU" smtClean="0"/>
              <a:t>20.09.2021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466706-3475-4A34-B5FD-3F0B04C4160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258521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https://clck.ru/TWdLt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583140" y="1128156"/>
            <a:ext cx="857079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dirty="0" smtClean="0">
                <a:solidFill>
                  <a:srgbClr val="00B0F0"/>
                </a:solidFill>
              </a:rPr>
              <a:t>Экспертиза </a:t>
            </a:r>
          </a:p>
          <a:p>
            <a:pPr algn="ctr"/>
            <a:r>
              <a:rPr lang="ru-RU" sz="6000" dirty="0" smtClean="0">
                <a:solidFill>
                  <a:srgbClr val="00B0F0"/>
                </a:solidFill>
              </a:rPr>
              <a:t>интернет - пространства</a:t>
            </a:r>
            <a:endParaRPr lang="ru-RU" sz="6000" dirty="0">
              <a:solidFill>
                <a:srgbClr val="00B0F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878471" y="3959075"/>
            <a:ext cx="232011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/>
              <a:t>  Кошекина И.А.</a:t>
            </a:r>
            <a:endParaRPr lang="ru-RU" sz="2000" dirty="0"/>
          </a:p>
        </p:txBody>
      </p:sp>
      <p:sp>
        <p:nvSpPr>
          <p:cNvPr id="6" name="TextBox 5"/>
          <p:cNvSpPr txBox="1"/>
          <p:nvPr/>
        </p:nvSpPr>
        <p:spPr>
          <a:xfrm>
            <a:off x="2142700" y="5802888"/>
            <a:ext cx="790205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0B0F0"/>
                </a:solidFill>
              </a:rPr>
              <a:t>Муниципальное бюджетное общеобразовательное учреждение </a:t>
            </a:r>
          </a:p>
          <a:p>
            <a:pPr algn="ctr"/>
            <a:r>
              <a:rPr lang="ru-RU" sz="2000" b="1" dirty="0" smtClean="0">
                <a:solidFill>
                  <a:srgbClr val="00B0F0"/>
                </a:solidFill>
              </a:rPr>
              <a:t>«Средняя школа № 32 им.  С. А. Лавочкина» города Смоленска </a:t>
            </a:r>
            <a:endParaRPr lang="ru-RU" sz="2000" b="1" dirty="0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34523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66706-3475-4A34-B5FD-3F0B04C41606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2059772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44454" y="1269242"/>
            <a:ext cx="4366146" cy="421446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err="1">
                <a:solidFill>
                  <a:srgbClr val="002060"/>
                </a:solidFill>
              </a:rPr>
              <a:t>Kindernet</a:t>
            </a:r>
            <a:r>
              <a:rPr lang="ru-RU" dirty="0">
                <a:solidFill>
                  <a:srgbClr val="002060"/>
                </a:solidFill>
              </a:rPr>
              <a:t> </a:t>
            </a:r>
            <a:br>
              <a:rPr lang="ru-RU" dirty="0">
                <a:solidFill>
                  <a:srgbClr val="002060"/>
                </a:solidFill>
              </a:rPr>
            </a:b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2169993" y="1825624"/>
            <a:ext cx="4490113" cy="3688071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ru-RU" sz="2600" dirty="0"/>
              <a:t>У</a:t>
            </a:r>
            <a:r>
              <a:rPr lang="ru-RU" sz="2600" dirty="0" smtClean="0"/>
              <a:t> </a:t>
            </a:r>
            <a:r>
              <a:rPr lang="ru-RU" sz="2600" dirty="0"/>
              <a:t>детской части страницы особый детский интерфейс — многоуровневая структура для общения, что дает возможность разместить информацию о себе и своей школе, создать фотоальбом, найти новых друзей и переписываться с ними, завести свой дневник, задавать вопросы и получать ответы на них, организовать клубы по интересам и обсуждать интересные темы с единомышленниками и даже принимать участие в конкурсах выигрывая призы. </a:t>
            </a:r>
          </a:p>
          <a:p>
            <a:endParaRPr lang="ru-RU" dirty="0"/>
          </a:p>
        </p:txBody>
      </p:sp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0106" y="1419367"/>
            <a:ext cx="3452885" cy="4367284"/>
          </a:xfrm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66706-3475-4A34-B5FD-3F0B04C41606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5163101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66706-3475-4A34-B5FD-3F0B04C41606}" type="slidenum">
              <a:rPr lang="ru-RU" smtClean="0"/>
              <a:t>12</a:t>
            </a:fld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673"/>
            <a:ext cx="12191999" cy="68546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133541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30555" y="1132764"/>
            <a:ext cx="3384646" cy="409433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rgbClr val="002060"/>
                </a:solidFill>
              </a:rPr>
              <a:t>Страна </a:t>
            </a:r>
            <a:r>
              <a:rPr lang="ru-RU" b="1" dirty="0">
                <a:solidFill>
                  <a:srgbClr val="002060"/>
                </a:solidFill>
              </a:rPr>
              <a:t>друзей</a:t>
            </a:r>
            <a:r>
              <a:rPr lang="ru-RU" dirty="0">
                <a:solidFill>
                  <a:srgbClr val="002060"/>
                </a:solidFill>
              </a:rPr>
              <a:t> </a:t>
            </a:r>
            <a:br>
              <a:rPr lang="ru-RU" dirty="0">
                <a:solidFill>
                  <a:srgbClr val="002060"/>
                </a:solidFill>
              </a:rPr>
            </a:b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2197290" y="1542197"/>
            <a:ext cx="4435522" cy="4145745"/>
          </a:xfrm>
        </p:spPr>
        <p:txBody>
          <a:bodyPr>
            <a:normAutofit fontScale="62500" lnSpcReduction="20000"/>
          </a:bodyPr>
          <a:lstStyle/>
          <a:p>
            <a:r>
              <a:rPr lang="ru-RU" dirty="0" smtClean="0"/>
              <a:t>первая </a:t>
            </a:r>
            <a:r>
              <a:rPr lang="ru-RU" dirty="0"/>
              <a:t>в России детская социальная сеть, созданная компанией ВГТРК 21 июля 2008 года. С 21 марта 2011 проект был переименован в «Страну друзей»; </a:t>
            </a:r>
          </a:p>
          <a:p>
            <a:r>
              <a:rPr lang="ru-RU" dirty="0"/>
              <a:t>основной возможностью сайта является общение в различных формах. В «Стране друзей» можно обмениваться фотографиями, создавать фотоальбомы и размещать видеоролики, голосовать и комментировать видео друзей, дарить фишки, добавить в какую-либо группу друзей;</a:t>
            </a:r>
          </a:p>
          <a:p>
            <a:r>
              <a:rPr lang="ru-RU" dirty="0"/>
              <a:t>в видеоархиве «Страны друзей» собраны обучающие телепередачи по языкам, творческим дисциплинам, истории, занимательным фактам из мира животных и растений, видам спорта, представленные в интересном и доступном для ребёнка виде. </a:t>
            </a:r>
          </a:p>
          <a:p>
            <a:endParaRPr lang="ru-RU" dirty="0"/>
          </a:p>
        </p:txBody>
      </p:sp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9982" y="1351127"/>
            <a:ext cx="3603009" cy="4449171"/>
          </a:xfrm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66706-3475-4A34-B5FD-3F0B04C41606}" type="slidenum">
              <a:rPr lang="ru-RU" smtClean="0"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3210931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66706-3475-4A34-B5FD-3F0B04C41606}" type="slidenum">
              <a:rPr lang="ru-RU" smtClean="0"/>
              <a:t>14</a:t>
            </a:fld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536827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20119" y="736979"/>
            <a:ext cx="2347415" cy="1473958"/>
          </a:xfrm>
        </p:spPr>
        <p:txBody>
          <a:bodyPr>
            <a:normAutofit/>
          </a:bodyPr>
          <a:lstStyle/>
          <a:p>
            <a:pPr algn="ctr"/>
            <a:r>
              <a:rPr lang="ru-RU" sz="1800" dirty="0" smtClean="0">
                <a:solidFill>
                  <a:srgbClr val="92D050"/>
                </a:solidFill>
              </a:rPr>
              <a:t>Интернет – продукты, рекомендуемые респондентами 11- 12 лет </a:t>
            </a:r>
            <a:br>
              <a:rPr lang="ru-RU" sz="1800" dirty="0" smtClean="0">
                <a:solidFill>
                  <a:srgbClr val="92D050"/>
                </a:solidFill>
              </a:rPr>
            </a:br>
            <a:r>
              <a:rPr lang="ru-RU" sz="1800" dirty="0" smtClean="0">
                <a:solidFill>
                  <a:srgbClr val="92D050"/>
                </a:solidFill>
              </a:rPr>
              <a:t>для сверстников:</a:t>
            </a:r>
            <a:endParaRPr lang="ru-RU" sz="1800" dirty="0">
              <a:solidFill>
                <a:srgbClr val="92D050"/>
              </a:solidFill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210937" y="2210937"/>
            <a:ext cx="2838735" cy="3411942"/>
          </a:xfrm>
        </p:spPr>
        <p:txBody>
          <a:bodyPr>
            <a:normAutofit lnSpcReduction="10000"/>
          </a:bodyPr>
          <a:lstStyle/>
          <a:p>
            <a:r>
              <a:rPr lang="ru-RU" dirty="0" smtClean="0"/>
              <a:t>«</a:t>
            </a:r>
            <a:r>
              <a:rPr lang="ru-RU" dirty="0" err="1" smtClean="0"/>
              <a:t>Пинтерест</a:t>
            </a:r>
            <a:r>
              <a:rPr lang="ru-RU" dirty="0" smtClean="0"/>
              <a:t>»: сайт мастер – классов по различным направлениям;</a:t>
            </a:r>
            <a:endParaRPr lang="en-US" dirty="0" smtClean="0"/>
          </a:p>
          <a:p>
            <a:r>
              <a:rPr lang="en-US" dirty="0" smtClean="0"/>
              <a:t>You Tube Kids</a:t>
            </a:r>
            <a:r>
              <a:rPr lang="ru-RU" dirty="0" smtClean="0"/>
              <a:t>: контент с полезной информацией для детей;</a:t>
            </a:r>
          </a:p>
          <a:p>
            <a:r>
              <a:rPr lang="ru-RU" dirty="0" smtClean="0"/>
              <a:t>«Простая наука», «</a:t>
            </a:r>
            <a:r>
              <a:rPr lang="ru-RU" dirty="0" err="1" smtClean="0"/>
              <a:t>Топлес</a:t>
            </a:r>
            <a:r>
              <a:rPr lang="ru-RU" dirty="0" smtClean="0"/>
              <a:t>» – познавательные каналы;</a:t>
            </a:r>
          </a:p>
          <a:p>
            <a:r>
              <a:rPr lang="ru-RU" dirty="0" smtClean="0"/>
              <a:t>«</a:t>
            </a:r>
            <a:r>
              <a:rPr lang="ru-RU" dirty="0" err="1" smtClean="0"/>
              <a:t>Союзмультфильм</a:t>
            </a:r>
            <a:r>
              <a:rPr lang="ru-RU" dirty="0" smtClean="0"/>
              <a:t>»;</a:t>
            </a:r>
          </a:p>
          <a:p>
            <a:r>
              <a:rPr lang="ru-RU" dirty="0" smtClean="0"/>
              <a:t>«История России для «чайников»;</a:t>
            </a:r>
          </a:p>
          <a:p>
            <a:r>
              <a:rPr lang="ru-RU" dirty="0" smtClean="0"/>
              <a:t>«Гора самоцветов»: сказки народов России.</a:t>
            </a:r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66706-3475-4A34-B5FD-3F0B04C41606}" type="slidenum">
              <a:rPr lang="ru-RU" smtClean="0"/>
              <a:t>15</a:t>
            </a:fld>
            <a:endParaRPr lang="ru-RU"/>
          </a:p>
        </p:txBody>
      </p:sp>
      <p:pic>
        <p:nvPicPr>
          <p:cNvPr id="6" name="Объект 5"/>
          <p:cNvPicPr>
            <a:picLocks noGrp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776716" y="846161"/>
            <a:ext cx="5353123" cy="48974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309389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00288" y="457199"/>
            <a:ext cx="4400549" cy="1685925"/>
          </a:xfrm>
        </p:spPr>
        <p:txBody>
          <a:bodyPr>
            <a:normAutofit/>
          </a:bodyPr>
          <a:lstStyle/>
          <a:p>
            <a:pPr algn="ctr"/>
            <a:r>
              <a:rPr lang="ru-RU" sz="2000" dirty="0">
                <a:solidFill>
                  <a:srgbClr val="00B050"/>
                </a:solidFill>
              </a:rPr>
              <a:t>Интернет – продукты, </a:t>
            </a:r>
            <a:r>
              <a:rPr lang="ru-RU" sz="2000" dirty="0" smtClean="0">
                <a:solidFill>
                  <a:srgbClr val="00B050"/>
                </a:solidFill>
              </a:rPr>
              <a:t/>
            </a:r>
            <a:br>
              <a:rPr lang="ru-RU" sz="2000" dirty="0" smtClean="0">
                <a:solidFill>
                  <a:srgbClr val="00B050"/>
                </a:solidFill>
              </a:rPr>
            </a:br>
            <a:r>
              <a:rPr lang="ru-RU" sz="2000" dirty="0" smtClean="0">
                <a:solidFill>
                  <a:srgbClr val="00B050"/>
                </a:solidFill>
              </a:rPr>
              <a:t>не рекомендуемые </a:t>
            </a:r>
            <a:r>
              <a:rPr lang="ru-RU" sz="2000" dirty="0">
                <a:solidFill>
                  <a:srgbClr val="00B050"/>
                </a:solidFill>
              </a:rPr>
              <a:t>респондентами </a:t>
            </a:r>
            <a:r>
              <a:rPr lang="ru-RU" sz="2000" dirty="0" smtClean="0">
                <a:solidFill>
                  <a:srgbClr val="00B050"/>
                </a:solidFill>
              </a:rPr>
              <a:t/>
            </a:r>
            <a:br>
              <a:rPr lang="ru-RU" sz="2000" dirty="0" smtClean="0">
                <a:solidFill>
                  <a:srgbClr val="00B050"/>
                </a:solidFill>
              </a:rPr>
            </a:br>
            <a:r>
              <a:rPr lang="ru-RU" sz="2000" dirty="0" smtClean="0">
                <a:solidFill>
                  <a:srgbClr val="00B050"/>
                </a:solidFill>
              </a:rPr>
              <a:t>11- </a:t>
            </a:r>
            <a:r>
              <a:rPr lang="ru-RU" sz="2000" dirty="0">
                <a:solidFill>
                  <a:srgbClr val="00B050"/>
                </a:solidFill>
              </a:rPr>
              <a:t>12 лет </a:t>
            </a:r>
            <a:r>
              <a:rPr lang="ru-RU" sz="2000" dirty="0" smtClean="0">
                <a:solidFill>
                  <a:srgbClr val="00B050"/>
                </a:solidFill>
              </a:rPr>
              <a:t/>
            </a:r>
            <a:br>
              <a:rPr lang="ru-RU" sz="2000" dirty="0" smtClean="0">
                <a:solidFill>
                  <a:srgbClr val="00B050"/>
                </a:solidFill>
              </a:rPr>
            </a:br>
            <a:r>
              <a:rPr lang="ru-RU" sz="2000" dirty="0" smtClean="0">
                <a:solidFill>
                  <a:srgbClr val="00B050"/>
                </a:solidFill>
              </a:rPr>
              <a:t>для </a:t>
            </a:r>
            <a:r>
              <a:rPr lang="ru-RU" sz="2000" dirty="0">
                <a:solidFill>
                  <a:srgbClr val="00B050"/>
                </a:solidFill>
              </a:rPr>
              <a:t>сверстников: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00288" y="2657475"/>
            <a:ext cx="4400550" cy="3211512"/>
          </a:xfrm>
        </p:spPr>
        <p:txBody>
          <a:bodyPr/>
          <a:lstStyle/>
          <a:p>
            <a:pPr marL="285750" indent="-285750">
              <a:buFontTx/>
              <a:buChar char="-"/>
            </a:pP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Готовые домашние задания;</a:t>
            </a:r>
          </a:p>
          <a:p>
            <a:pPr marL="285750" indent="-285750">
              <a:buFontTx/>
              <a:buChar char="-"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Like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непристойный контент;</a:t>
            </a:r>
          </a:p>
          <a:p>
            <a:pPr marL="285750" indent="-285750">
              <a:buFontTx/>
              <a:buChar char="-"/>
            </a:pP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«Синий Кит»: пропаганда суицида;</a:t>
            </a:r>
          </a:p>
          <a:p>
            <a:pPr marL="285750" indent="-285750">
              <a:buFontTx/>
              <a:buChar char="-"/>
            </a:pP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Даркнет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»: темный сайт;</a:t>
            </a:r>
          </a:p>
          <a:p>
            <a:pPr marL="285750" indent="-285750">
              <a:buFontTx/>
              <a:buChar char="-"/>
            </a:pP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Аватария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»: пропаганда насилия.</a:t>
            </a:r>
          </a:p>
          <a:p>
            <a:pPr marL="285750" indent="-285750">
              <a:buFontTx/>
              <a:buChar char="-"/>
            </a:pPr>
            <a:endParaRPr lang="ru-RU" dirty="0" smtClean="0"/>
          </a:p>
          <a:p>
            <a:pPr marL="285750" indent="-285750">
              <a:buFontTx/>
              <a:buChar char="-"/>
            </a:pPr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66706-3475-4A34-B5FD-3F0B04C41606}" type="slidenum">
              <a:rPr lang="ru-RU" smtClean="0"/>
              <a:t>16</a:t>
            </a:fld>
            <a:endParaRPr lang="ru-RU"/>
          </a:p>
        </p:txBody>
      </p:sp>
      <p:pic>
        <p:nvPicPr>
          <p:cNvPr id="8" name="Объект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51647">
            <a:off x="6565255" y="933658"/>
            <a:ext cx="3475572" cy="4795344"/>
          </a:xfrm>
        </p:spPr>
      </p:pic>
    </p:spTree>
    <p:extLst>
      <p:ext uri="{BB962C8B-B14F-4D97-AF65-F5344CB8AC3E}">
        <p14:creationId xmlns:p14="http://schemas.microsoft.com/office/powerpoint/2010/main" val="135415976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1390" y="0"/>
            <a:ext cx="5202371" cy="5202371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5849" y="1919170"/>
            <a:ext cx="2433454" cy="2433454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646259" y="1211284"/>
            <a:ext cx="489263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spc="110" dirty="0" smtClean="0"/>
              <a:t>СПАСИБО</a:t>
            </a:r>
            <a:endParaRPr lang="ru-RU" sz="4000" spc="110" dirty="0"/>
          </a:p>
        </p:txBody>
      </p:sp>
    </p:spTree>
    <p:extLst>
      <p:ext uri="{BB962C8B-B14F-4D97-AF65-F5344CB8AC3E}">
        <p14:creationId xmlns:p14="http://schemas.microsoft.com/office/powerpoint/2010/main" val="69235271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923128" y="1241945"/>
            <a:ext cx="4367284" cy="3261815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ru-RU" dirty="0" smtClean="0"/>
              <a:t> </a:t>
            </a:r>
            <a:r>
              <a:rPr lang="ru-RU" sz="2200" dirty="0" smtClean="0"/>
              <a:t>Опрос      респондентов </a:t>
            </a:r>
            <a:r>
              <a:rPr lang="ru-RU" sz="2200" dirty="0"/>
              <a:t> </a:t>
            </a:r>
            <a:r>
              <a:rPr lang="ru-RU" sz="2200" dirty="0" smtClean="0"/>
              <a:t> (11-12 лет):</a:t>
            </a:r>
            <a:br>
              <a:rPr lang="ru-RU" sz="2200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sz="3100" dirty="0" smtClean="0">
                <a:solidFill>
                  <a:srgbClr val="00B050"/>
                </a:solidFill>
              </a:rPr>
              <a:t>Какие социальные сети ты используешь?</a:t>
            </a:r>
            <a:r>
              <a:rPr lang="ru-RU" sz="3100" dirty="0">
                <a:solidFill>
                  <a:srgbClr val="00B050"/>
                </a:solidFill>
              </a:rPr>
              <a:t/>
            </a:r>
            <a:br>
              <a:rPr lang="ru-RU" sz="3100" dirty="0">
                <a:solidFill>
                  <a:srgbClr val="00B050"/>
                </a:solidFill>
              </a:rPr>
            </a:br>
            <a:r>
              <a:rPr lang="ru-RU" sz="3100" dirty="0">
                <a:solidFill>
                  <a:srgbClr val="00B0F0"/>
                </a:solidFill>
              </a:rPr>
              <a:t/>
            </a:r>
            <a:br>
              <a:rPr lang="ru-RU" sz="3100" dirty="0">
                <a:solidFill>
                  <a:srgbClr val="00B0F0"/>
                </a:solidFill>
              </a:rPr>
            </a:br>
            <a:r>
              <a:rPr lang="en-US" sz="3100" dirty="0" err="1" smtClean="0">
                <a:solidFill>
                  <a:srgbClr val="00B0F0"/>
                </a:solidFill>
              </a:rPr>
              <a:t>Tik</a:t>
            </a:r>
            <a:r>
              <a:rPr lang="en-US" sz="3100" dirty="0" smtClean="0">
                <a:solidFill>
                  <a:srgbClr val="00B0F0"/>
                </a:solidFill>
              </a:rPr>
              <a:t> – </a:t>
            </a:r>
            <a:r>
              <a:rPr lang="en-US" sz="3100" dirty="0" err="1" smtClean="0">
                <a:solidFill>
                  <a:srgbClr val="00B0F0"/>
                </a:solidFill>
              </a:rPr>
              <a:t>Tok</a:t>
            </a:r>
            <a:r>
              <a:rPr lang="en-US" sz="3100" dirty="0" smtClean="0">
                <a:solidFill>
                  <a:srgbClr val="00B0F0"/>
                </a:solidFill>
              </a:rPr>
              <a:t>  - 80 %</a:t>
            </a:r>
            <a:r>
              <a:rPr lang="ru-RU" sz="3100" dirty="0" smtClean="0">
                <a:solidFill>
                  <a:srgbClr val="00B0F0"/>
                </a:solidFill>
              </a:rPr>
              <a:t>;</a:t>
            </a:r>
            <a:br>
              <a:rPr lang="ru-RU" sz="3100" dirty="0" smtClean="0">
                <a:solidFill>
                  <a:srgbClr val="00B0F0"/>
                </a:solidFill>
              </a:rPr>
            </a:br>
            <a:r>
              <a:rPr lang="en-US" sz="3100" dirty="0" smtClean="0">
                <a:solidFill>
                  <a:srgbClr val="00B0F0"/>
                </a:solidFill>
              </a:rPr>
              <a:t/>
            </a:r>
            <a:br>
              <a:rPr lang="en-US" sz="3100" dirty="0" smtClean="0">
                <a:solidFill>
                  <a:srgbClr val="00B0F0"/>
                </a:solidFill>
              </a:rPr>
            </a:br>
            <a:r>
              <a:rPr lang="ru-RU" sz="3100" dirty="0" smtClean="0">
                <a:solidFill>
                  <a:srgbClr val="00B0F0"/>
                </a:solidFill>
              </a:rPr>
              <a:t>              </a:t>
            </a:r>
            <a:r>
              <a:rPr lang="ru-RU" sz="3100" dirty="0" err="1" smtClean="0">
                <a:solidFill>
                  <a:srgbClr val="00B0F0"/>
                </a:solidFill>
              </a:rPr>
              <a:t>Вконтакте</a:t>
            </a:r>
            <a:r>
              <a:rPr lang="ru-RU" sz="3100" dirty="0" smtClean="0">
                <a:solidFill>
                  <a:srgbClr val="00B0F0"/>
                </a:solidFill>
              </a:rPr>
              <a:t> – 20 %.</a:t>
            </a:r>
            <a:br>
              <a:rPr lang="ru-RU" sz="3100" dirty="0" smtClean="0">
                <a:solidFill>
                  <a:srgbClr val="00B0F0"/>
                </a:solidFill>
              </a:rPr>
            </a:br>
            <a:r>
              <a:rPr lang="en-US" sz="3100" dirty="0" smtClean="0">
                <a:solidFill>
                  <a:srgbClr val="00B0F0"/>
                </a:solidFill>
              </a:rPr>
              <a:t/>
            </a:r>
            <a:br>
              <a:rPr lang="en-US" sz="3100" dirty="0" smtClean="0">
                <a:solidFill>
                  <a:srgbClr val="00B0F0"/>
                </a:solidFill>
              </a:rPr>
            </a:br>
            <a:r>
              <a:rPr lang="en-US" sz="3100" dirty="0" smtClean="0">
                <a:solidFill>
                  <a:srgbClr val="00B0F0"/>
                </a:solidFill>
              </a:rPr>
              <a:t/>
            </a:r>
            <a:br>
              <a:rPr lang="en-US" sz="3100" dirty="0" smtClean="0">
                <a:solidFill>
                  <a:srgbClr val="00B0F0"/>
                </a:solidFill>
              </a:rPr>
            </a:br>
            <a:r>
              <a:rPr lang="ru-RU" sz="3100" dirty="0" smtClean="0">
                <a:solidFill>
                  <a:srgbClr val="00B0F0"/>
                </a:solidFill>
              </a:rPr>
              <a:t/>
            </a:r>
            <a:br>
              <a:rPr lang="ru-RU" sz="3100" dirty="0" smtClean="0">
                <a:solidFill>
                  <a:srgbClr val="00B0F0"/>
                </a:solidFill>
              </a:rPr>
            </a:br>
            <a:endParaRPr lang="ru-RU" sz="3100" dirty="0">
              <a:solidFill>
                <a:srgbClr val="00B0F0"/>
              </a:solidFill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6502" y="501445"/>
            <a:ext cx="3666626" cy="5309420"/>
          </a:xfrm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66706-3475-4A34-B5FD-3F0B04C41606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9924599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17158" y="754135"/>
            <a:ext cx="3657600" cy="747119"/>
          </a:xfrm>
        </p:spPr>
        <p:txBody>
          <a:bodyPr/>
          <a:lstStyle/>
          <a:p>
            <a:pPr algn="ctr"/>
            <a:r>
              <a:rPr lang="en-US" dirty="0" err="1">
                <a:solidFill>
                  <a:srgbClr val="7030A0"/>
                </a:solidFill>
              </a:rPr>
              <a:t>Tik</a:t>
            </a:r>
            <a:r>
              <a:rPr lang="en-US" dirty="0">
                <a:solidFill>
                  <a:srgbClr val="7030A0"/>
                </a:solidFill>
              </a:rPr>
              <a:t> - </a:t>
            </a:r>
            <a:r>
              <a:rPr lang="en-US" dirty="0" err="1">
                <a:solidFill>
                  <a:srgbClr val="7030A0"/>
                </a:solidFill>
              </a:rPr>
              <a:t>Tok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2197290" y="1501254"/>
            <a:ext cx="3822510" cy="4675709"/>
          </a:xfrm>
        </p:spPr>
        <p:txBody>
          <a:bodyPr>
            <a:normAutofit fontScale="62500" lnSpcReduction="20000"/>
          </a:bodyPr>
          <a:lstStyle/>
          <a:p>
            <a:pPr marL="0" indent="0" algn="ctr">
              <a:buNone/>
            </a:pPr>
            <a:r>
              <a:rPr lang="ru-RU" u="sng" dirty="0">
                <a:solidFill>
                  <a:srgbClr val="002060"/>
                </a:solidFill>
              </a:rPr>
              <a:t>Респонденты 11 – 12 лет отмечают преимущества:</a:t>
            </a:r>
          </a:p>
          <a:p>
            <a:r>
              <a:rPr lang="ru-RU" dirty="0">
                <a:solidFill>
                  <a:srgbClr val="00B050"/>
                </a:solidFill>
              </a:rPr>
              <a:t>«В ней можно самостоятельно     создавать видеоролики». </a:t>
            </a:r>
          </a:p>
          <a:p>
            <a:r>
              <a:rPr lang="ru-RU" dirty="0">
                <a:solidFill>
                  <a:srgbClr val="00B050"/>
                </a:solidFill>
              </a:rPr>
              <a:t>«Музыкальное сопровождение можно выбрать из предложенного списка, а ещё добавить к видео подвижные эффекты – фильтры».</a:t>
            </a:r>
          </a:p>
          <a:p>
            <a:r>
              <a:rPr lang="ru-RU" dirty="0">
                <a:solidFill>
                  <a:srgbClr val="00B050"/>
                </a:solidFill>
              </a:rPr>
              <a:t>«Можно записывать видео в двух режимах: обычном или под выбранную фонограмму». </a:t>
            </a:r>
            <a:endParaRPr lang="ru-RU" dirty="0" smtClean="0">
              <a:solidFill>
                <a:srgbClr val="00B050"/>
              </a:solidFill>
            </a:endParaRPr>
          </a:p>
          <a:p>
            <a:pPr marL="0" indent="0">
              <a:buNone/>
            </a:pPr>
            <a:endParaRPr lang="ru-RU" dirty="0" smtClean="0">
              <a:solidFill>
                <a:srgbClr val="00B050"/>
              </a:solidFill>
            </a:endParaRPr>
          </a:p>
          <a:p>
            <a:pPr>
              <a:spcBef>
                <a:spcPts val="0"/>
              </a:spcBef>
            </a:pPr>
            <a:r>
              <a:rPr lang="ru-RU" dirty="0" smtClean="0">
                <a:solidFill>
                  <a:srgbClr val="00B050"/>
                </a:solidFill>
              </a:rPr>
              <a:t>«Можно смотреть мастер - классы</a:t>
            </a:r>
            <a:endParaRPr lang="ru-RU" dirty="0">
              <a:solidFill>
                <a:srgbClr val="00B050"/>
              </a:solidFill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ru-RU" dirty="0" smtClean="0">
                <a:solidFill>
                  <a:srgbClr val="00B050"/>
                </a:solidFill>
              </a:rPr>
              <a:t>      по интересам».</a:t>
            </a:r>
          </a:p>
          <a:p>
            <a:pPr marL="0" indent="0">
              <a:spcBef>
                <a:spcPts val="0"/>
              </a:spcBef>
              <a:buNone/>
            </a:pPr>
            <a:endParaRPr lang="ru-RU" dirty="0" smtClean="0">
              <a:solidFill>
                <a:srgbClr val="00B050"/>
              </a:solidFill>
            </a:endParaRPr>
          </a:p>
          <a:p>
            <a:pPr>
              <a:spcBef>
                <a:spcPts val="0"/>
              </a:spcBef>
            </a:pPr>
            <a:r>
              <a:rPr lang="ru-RU" dirty="0">
                <a:solidFill>
                  <a:srgbClr val="00B050"/>
                </a:solidFill>
              </a:rPr>
              <a:t>«</a:t>
            </a:r>
            <a:r>
              <a:rPr lang="ru-RU" dirty="0" smtClean="0">
                <a:solidFill>
                  <a:srgbClr val="00B050"/>
                </a:solidFill>
              </a:rPr>
              <a:t>Можно найти новых друзей».</a:t>
            </a:r>
            <a:endParaRPr lang="ru-RU" dirty="0">
              <a:solidFill>
                <a:srgbClr val="00B050"/>
              </a:solidFill>
            </a:endParaRPr>
          </a:p>
          <a:p>
            <a:pPr marL="0" indent="0">
              <a:buNone/>
            </a:pPr>
            <a:r>
              <a:rPr lang="ru-RU" dirty="0">
                <a:solidFill>
                  <a:srgbClr val="00B0F0"/>
                </a:solidFill>
              </a:rPr>
              <a:t>Можно создавать проекты (образец</a:t>
            </a:r>
          </a:p>
          <a:p>
            <a:pPr marL="0" indent="0">
              <a:buNone/>
            </a:pPr>
            <a:r>
              <a:rPr lang="ru-RU" dirty="0">
                <a:solidFill>
                  <a:srgbClr val="00B0F0"/>
                </a:solidFill>
              </a:rPr>
              <a:t>на следующем слайде) </a:t>
            </a:r>
            <a:endParaRPr lang="ru-RU" dirty="0">
              <a:solidFill>
                <a:srgbClr val="00B0F0"/>
              </a:solidFill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841242" y="1392073"/>
            <a:ext cx="4080680" cy="4326340"/>
          </a:xfrm>
        </p:spPr>
        <p:txBody>
          <a:bodyPr>
            <a:normAutofit fontScale="62500" lnSpcReduction="20000"/>
          </a:bodyPr>
          <a:lstStyle/>
          <a:p>
            <a:pPr marL="0" indent="0" algn="ctr">
              <a:buNone/>
            </a:pPr>
            <a:r>
              <a:rPr lang="ru-RU" u="sng" dirty="0">
                <a:solidFill>
                  <a:srgbClr val="002060"/>
                </a:solidFill>
              </a:rPr>
              <a:t>Респонденты 11 – 12 лет определяют недостатки:</a:t>
            </a:r>
          </a:p>
          <a:p>
            <a:r>
              <a:rPr lang="ru-RU" dirty="0">
                <a:solidFill>
                  <a:srgbClr val="FF0000"/>
                </a:solidFill>
              </a:rPr>
              <a:t>«Выложенное видео может вызвать критику, травлю».</a:t>
            </a:r>
          </a:p>
          <a:p>
            <a:r>
              <a:rPr lang="ru-RU" dirty="0">
                <a:solidFill>
                  <a:srgbClr val="FF0000"/>
                </a:solidFill>
              </a:rPr>
              <a:t>«В этой сети есть контент, призывающий пользователей причинять себе боль».</a:t>
            </a:r>
          </a:p>
          <a:p>
            <a:r>
              <a:rPr lang="ru-RU" dirty="0">
                <a:solidFill>
                  <a:srgbClr val="FF0000"/>
                </a:solidFill>
              </a:rPr>
              <a:t>«Дети выкладывают видео имущества, чем могут пользоваться мошенники».</a:t>
            </a:r>
          </a:p>
          <a:p>
            <a:r>
              <a:rPr lang="ru-RU" dirty="0">
                <a:solidFill>
                  <a:srgbClr val="FF0000"/>
                </a:solidFill>
              </a:rPr>
              <a:t>«В данной сети выкладывают очень много танцевальных роликов. Они могут быть непристойны». </a:t>
            </a:r>
          </a:p>
          <a:p>
            <a:r>
              <a:rPr lang="ru-RU" dirty="0">
                <a:solidFill>
                  <a:srgbClr val="FF0000"/>
                </a:solidFill>
              </a:rPr>
              <a:t>«Здесь ребята могут заниматься </a:t>
            </a:r>
            <a:r>
              <a:rPr lang="ru-RU" dirty="0" err="1">
                <a:solidFill>
                  <a:srgbClr val="FF0000"/>
                </a:solidFill>
              </a:rPr>
              <a:t>челленджами</a:t>
            </a:r>
            <a:r>
              <a:rPr lang="ru-RU" dirty="0">
                <a:solidFill>
                  <a:srgbClr val="FF0000"/>
                </a:solidFill>
              </a:rPr>
              <a:t>. Порой, очень неожиданными и опасными».</a:t>
            </a:r>
          </a:p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66706-3475-4A34-B5FD-3F0B04C41606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2769503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85988" y="855407"/>
            <a:ext cx="7658100" cy="1135625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000" b="1" dirty="0"/>
              <a:t>Лента времени </a:t>
            </a:r>
            <a:r>
              <a:rPr lang="ru-RU" sz="2000" b="1" dirty="0" smtClean="0"/>
              <a:t> «</a:t>
            </a:r>
            <a:r>
              <a:rPr lang="ru-RU" sz="2000" b="1" dirty="0"/>
              <a:t>Города Смоленского края IX – X</a:t>
            </a:r>
            <a:r>
              <a:rPr lang="en-US" sz="2000" b="1" dirty="0"/>
              <a:t>III</a:t>
            </a:r>
            <a:r>
              <a:rPr lang="ru-RU" sz="2000" b="1" dirty="0"/>
              <a:t> </a:t>
            </a:r>
            <a:r>
              <a:rPr lang="ru-RU" sz="2000" b="1" dirty="0" smtClean="0"/>
              <a:t>вв</a:t>
            </a:r>
            <a:r>
              <a:rPr lang="ru-RU" sz="2000" b="1" dirty="0"/>
              <a:t>.</a:t>
            </a:r>
            <a:r>
              <a:rPr lang="ru-RU" sz="2000" b="1" dirty="0" smtClean="0"/>
              <a:t>». </a:t>
            </a:r>
            <a:r>
              <a:rPr lang="ru-RU" sz="2000" b="1" dirty="0"/>
              <a:t/>
            </a:r>
            <a:br>
              <a:rPr lang="ru-RU" sz="2000" b="1" dirty="0"/>
            </a:br>
            <a:r>
              <a:rPr lang="en-US" sz="2000" b="1" dirty="0" smtClean="0">
                <a:hlinkClick r:id="rId2"/>
              </a:rPr>
              <a:t>https</a:t>
            </a:r>
            <a:r>
              <a:rPr lang="en-US" sz="2000" b="1" dirty="0">
                <a:hlinkClick r:id="rId2"/>
              </a:rPr>
              <a:t>://</a:t>
            </a:r>
            <a:r>
              <a:rPr lang="en-US" sz="2000" b="1" dirty="0" smtClean="0">
                <a:hlinkClick r:id="rId2"/>
              </a:rPr>
              <a:t>clck.ru/TWdLt</a:t>
            </a:r>
            <a:r>
              <a:rPr lang="ru-RU" sz="2000" b="1" dirty="0" smtClean="0"/>
              <a:t>.</a:t>
            </a:r>
            <a:br>
              <a:rPr lang="ru-RU" sz="2000" b="1" dirty="0" smtClean="0"/>
            </a:br>
            <a:r>
              <a:rPr lang="ru-RU" sz="2000" b="1" dirty="0" smtClean="0"/>
              <a:t>Автор проекта: </a:t>
            </a:r>
            <a:r>
              <a:rPr lang="ru-RU" sz="2000" b="1" dirty="0" err="1" smtClean="0"/>
              <a:t>Шептицкая</a:t>
            </a:r>
            <a:r>
              <a:rPr lang="ru-RU" sz="2000" b="1" dirty="0" smtClean="0"/>
              <a:t> Ольга, ученица 7 «Б» класса .</a:t>
            </a:r>
            <a:br>
              <a:rPr lang="ru-RU" sz="2000" b="1" dirty="0" smtClean="0"/>
            </a:br>
            <a:r>
              <a:rPr lang="ru-RU" sz="2000" b="1" dirty="0" smtClean="0"/>
              <a:t>Проект выполнен в сети  </a:t>
            </a:r>
            <a:r>
              <a:rPr lang="en-US" sz="2000" b="1" dirty="0" err="1" smtClean="0"/>
              <a:t>Tik</a:t>
            </a:r>
            <a:r>
              <a:rPr lang="en-US" sz="2000" b="1" dirty="0" smtClean="0"/>
              <a:t> – </a:t>
            </a:r>
            <a:r>
              <a:rPr lang="en-US" sz="2000" b="1" dirty="0" err="1" smtClean="0"/>
              <a:t>Tok</a:t>
            </a:r>
            <a:r>
              <a:rPr lang="ru-RU" sz="2000" b="1" dirty="0" smtClean="0"/>
              <a:t/>
            </a:r>
            <a:br>
              <a:rPr lang="ru-RU" sz="2000" b="1" dirty="0" smtClean="0"/>
            </a:br>
            <a:endParaRPr lang="ru-RU" sz="20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66706-3475-4A34-B5FD-3F0B04C41606}" type="slidenum">
              <a:rPr lang="ru-RU" smtClean="0"/>
              <a:t>4</a:t>
            </a:fld>
            <a:endParaRPr lang="ru-RU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461" t="12916" r="13675" b="12084"/>
          <a:stretch/>
        </p:blipFill>
        <p:spPr bwMode="auto">
          <a:xfrm>
            <a:off x="2185987" y="1799304"/>
            <a:ext cx="7915275" cy="401571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9255048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66706-3475-4A34-B5FD-3F0B04C41606}" type="slidenum">
              <a:rPr lang="ru-RU" smtClean="0"/>
              <a:t>5</a:t>
            </a:fld>
            <a:endParaRPr lang="ru-RU"/>
          </a:p>
        </p:txBody>
      </p:sp>
      <p:pic>
        <p:nvPicPr>
          <p:cNvPr id="5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91" t="15208" r="19766" b="17708"/>
          <a:stretch/>
        </p:blipFill>
        <p:spPr bwMode="auto">
          <a:xfrm>
            <a:off x="1928813" y="185738"/>
            <a:ext cx="8444129" cy="599122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9845554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66706-3475-4A34-B5FD-3F0B04C41606}" type="slidenum">
              <a:rPr lang="ru-RU" smtClean="0"/>
              <a:t>6</a:t>
            </a:fld>
            <a:endParaRPr lang="ru-RU"/>
          </a:p>
        </p:txBody>
      </p:sp>
      <p:pic>
        <p:nvPicPr>
          <p:cNvPr id="5" name="Picture 3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861" t="16835" r="17582" b="12398"/>
          <a:stretch/>
        </p:blipFill>
        <p:spPr bwMode="auto">
          <a:xfrm>
            <a:off x="2014538" y="442914"/>
            <a:ext cx="8129586" cy="573405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5916042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66706-3475-4A34-B5FD-3F0B04C41606}" type="slidenum">
              <a:rPr lang="ru-RU" smtClean="0"/>
              <a:t>7</a:t>
            </a:fld>
            <a:endParaRPr lang="ru-RU"/>
          </a:p>
        </p:txBody>
      </p:sp>
      <p:pic>
        <p:nvPicPr>
          <p:cNvPr id="5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85989" y="771525"/>
            <a:ext cx="7972424" cy="521493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9825839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56346" y="1214651"/>
            <a:ext cx="3957850" cy="842748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800" dirty="0" smtClean="0">
                <a:solidFill>
                  <a:srgbClr val="002060"/>
                </a:solidFill>
              </a:rPr>
              <a:t>Какие социальные сети, безопасные для детей </a:t>
            </a:r>
            <a:br>
              <a:rPr lang="ru-RU" sz="2800" dirty="0" smtClean="0">
                <a:solidFill>
                  <a:srgbClr val="002060"/>
                </a:solidFill>
              </a:rPr>
            </a:br>
            <a:r>
              <a:rPr lang="ru-RU" sz="2800" dirty="0" smtClean="0">
                <a:solidFill>
                  <a:srgbClr val="002060"/>
                </a:solidFill>
              </a:rPr>
              <a:t>Вам известны? </a:t>
            </a:r>
            <a:endParaRPr lang="ru-RU" sz="2800" dirty="0">
              <a:solidFill>
                <a:srgbClr val="002060"/>
              </a:solidFill>
            </a:endParaRPr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5832" y="818867"/>
            <a:ext cx="4176216" cy="5042184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156347" y="2057400"/>
            <a:ext cx="3739486" cy="3811588"/>
          </a:xfrm>
        </p:spPr>
        <p:txBody>
          <a:bodyPr/>
          <a:lstStyle/>
          <a:p>
            <a:r>
              <a:rPr lang="ru-RU" dirty="0" smtClean="0"/>
              <a:t>Опрос респондентов 11 – 12 лет показал, что подросткам не известны сети, предназначенные для детей.</a:t>
            </a:r>
          </a:p>
          <a:p>
            <a:r>
              <a:rPr lang="ru-RU" dirty="0"/>
              <a:t> </a:t>
            </a:r>
            <a:r>
              <a:rPr lang="ru-RU" dirty="0" smtClean="0"/>
              <a:t>Тем не менее такие сети существуют:</a:t>
            </a:r>
          </a:p>
          <a:p>
            <a:r>
              <a:rPr lang="ru-RU" sz="2800" dirty="0" smtClean="0">
                <a:solidFill>
                  <a:srgbClr val="00B0F0"/>
                </a:solidFill>
              </a:rPr>
              <a:t>  </a:t>
            </a:r>
            <a:r>
              <a:rPr lang="ru-RU" sz="2800" dirty="0" err="1" smtClean="0">
                <a:solidFill>
                  <a:srgbClr val="00B0F0"/>
                </a:solidFill>
              </a:rPr>
              <a:t>ClassNet</a:t>
            </a:r>
            <a:r>
              <a:rPr lang="ru-RU" sz="2800" dirty="0" smtClean="0">
                <a:solidFill>
                  <a:srgbClr val="00B0F0"/>
                </a:solidFill>
              </a:rPr>
              <a:t> </a:t>
            </a:r>
            <a:r>
              <a:rPr lang="ru-RU" sz="2800" dirty="0">
                <a:solidFill>
                  <a:srgbClr val="002060"/>
                </a:solidFill>
              </a:rPr>
              <a:t/>
            </a:r>
            <a:br>
              <a:rPr lang="ru-RU" sz="2800" dirty="0">
                <a:solidFill>
                  <a:srgbClr val="002060"/>
                </a:solidFill>
              </a:rPr>
            </a:br>
            <a:endParaRPr lang="ru-RU" sz="2800" dirty="0">
              <a:solidFill>
                <a:srgbClr val="002060"/>
              </a:solidFill>
            </a:endParaRPr>
          </a:p>
          <a:p>
            <a:r>
              <a:rPr lang="ru-RU" sz="2800" dirty="0" smtClean="0">
                <a:solidFill>
                  <a:srgbClr val="0070C0"/>
                </a:solidFill>
              </a:rPr>
              <a:t>              </a:t>
            </a:r>
            <a:r>
              <a:rPr lang="ru-RU" sz="2800" dirty="0" err="1" smtClean="0">
                <a:solidFill>
                  <a:srgbClr val="0070C0"/>
                </a:solidFill>
              </a:rPr>
              <a:t>Kindernet</a:t>
            </a:r>
            <a:r>
              <a:rPr lang="ru-RU" sz="2800" dirty="0" smtClean="0">
                <a:solidFill>
                  <a:srgbClr val="0070C0"/>
                </a:solidFill>
              </a:rPr>
              <a:t> </a:t>
            </a:r>
            <a:r>
              <a:rPr lang="ru-RU" sz="2000" dirty="0">
                <a:solidFill>
                  <a:srgbClr val="0070C0"/>
                </a:solidFill>
              </a:rPr>
              <a:t/>
            </a:r>
            <a:br>
              <a:rPr lang="ru-RU" sz="2000" dirty="0">
                <a:solidFill>
                  <a:srgbClr val="0070C0"/>
                </a:solidFill>
              </a:rPr>
            </a:br>
            <a:endParaRPr lang="ru-RU" sz="2000" dirty="0" smtClean="0">
              <a:solidFill>
                <a:srgbClr val="0070C0"/>
              </a:solidFill>
            </a:endParaRPr>
          </a:p>
          <a:p>
            <a:r>
              <a:rPr lang="ru-RU" sz="2800" dirty="0" smtClean="0">
                <a:solidFill>
                  <a:srgbClr val="00B050"/>
                </a:solidFill>
              </a:rPr>
              <a:t> «Страна друзей»</a:t>
            </a:r>
          </a:p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66706-3475-4A34-B5FD-3F0B04C41606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3043104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1187355"/>
            <a:ext cx="10515600" cy="503333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err="1">
                <a:solidFill>
                  <a:srgbClr val="002060"/>
                </a:solidFill>
              </a:rPr>
              <a:t>ClassNet</a:t>
            </a:r>
            <a:r>
              <a:rPr lang="ru-RU" dirty="0">
                <a:solidFill>
                  <a:srgbClr val="002060"/>
                </a:solidFill>
              </a:rPr>
              <a:t> </a:t>
            </a:r>
            <a:br>
              <a:rPr lang="ru-RU" dirty="0">
                <a:solidFill>
                  <a:srgbClr val="002060"/>
                </a:solidFill>
              </a:rPr>
            </a:b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2129050" y="1337481"/>
            <a:ext cx="4572001" cy="4462818"/>
          </a:xfrm>
        </p:spPr>
        <p:txBody>
          <a:bodyPr>
            <a:normAutofit fontScale="70000" lnSpcReduction="20000"/>
          </a:bodyPr>
          <a:lstStyle/>
          <a:p>
            <a:r>
              <a:rPr lang="ru-RU" dirty="0" smtClean="0"/>
              <a:t>социальная </a:t>
            </a:r>
            <a:r>
              <a:rPr lang="ru-RU" dirty="0"/>
              <a:t>сеть для российских школьников, которая объединяет учащихся разных школ из разных городов, позволяет находить друзей по интересам и общаться с ними, обмениваясь текстовыми сообщениями и файлами;</a:t>
            </a:r>
          </a:p>
          <a:p>
            <a:r>
              <a:rPr lang="ru-RU" dirty="0"/>
              <a:t>участники созданного компанией «Интеллект» сервиса могут создавать свои классы и группы, наполнять их самыми интересными моментами из школьной жизни, фото и видеоматериалами;</a:t>
            </a:r>
          </a:p>
          <a:p>
            <a:r>
              <a:rPr lang="ru-RU" dirty="0"/>
              <a:t>регулярно проводятся различные интеллектуальные конкурсы, участвуя в которых можно зарабатывать виртуальные монетки и получать призы. </a:t>
            </a:r>
          </a:p>
          <a:p>
            <a:endParaRPr lang="ru-RU" dirty="0"/>
          </a:p>
        </p:txBody>
      </p:sp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01051" y="1337481"/>
            <a:ext cx="3370997" cy="4462818"/>
          </a:xfrm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66706-3475-4A34-B5FD-3F0B04C41606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1789196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206</TotalTime>
  <Words>577</Words>
  <Application>Microsoft Office PowerPoint</Application>
  <PresentationFormat>Широкоэкранный</PresentationFormat>
  <Paragraphs>70</Paragraphs>
  <Slides>17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2" baseType="lpstr">
      <vt:lpstr>Arial</vt:lpstr>
      <vt:lpstr>Calibri</vt:lpstr>
      <vt:lpstr>Calibri Light</vt:lpstr>
      <vt:lpstr>Times New Roman</vt:lpstr>
      <vt:lpstr>Тема Office</vt:lpstr>
      <vt:lpstr>Презентация PowerPoint</vt:lpstr>
      <vt:lpstr>    Опрос      респондентов   (11-12 лет):  Какие социальные сети ты используешь?  Tik – Tok  - 80 %;                Вконтакте – 20 %.    </vt:lpstr>
      <vt:lpstr>Tik - Tok</vt:lpstr>
      <vt:lpstr>Лента времени  «Города Смоленского края IX – XIII вв.».  https://clck.ru/TWdLt. Автор проекта: Шептицкая Ольга, ученица 7 «Б» класса . Проект выполнен в сети  Tik – Tok </vt:lpstr>
      <vt:lpstr>Презентация PowerPoint</vt:lpstr>
      <vt:lpstr>Презентация PowerPoint</vt:lpstr>
      <vt:lpstr>Презентация PowerPoint</vt:lpstr>
      <vt:lpstr>Какие социальные сети, безопасные для детей  Вам известны? </vt:lpstr>
      <vt:lpstr>ClassNet  </vt:lpstr>
      <vt:lpstr>Презентация PowerPoint</vt:lpstr>
      <vt:lpstr>Kindernet  </vt:lpstr>
      <vt:lpstr>Презентация PowerPoint</vt:lpstr>
      <vt:lpstr>Страна друзей  </vt:lpstr>
      <vt:lpstr>Презентация PowerPoint</vt:lpstr>
      <vt:lpstr>Интернет – продукты, рекомендуемые респондентами 11- 12 лет  для сверстников:</vt:lpstr>
      <vt:lpstr>Интернет – продукты,  не рекомендуемые респондентами  11- 12 лет  для сверстников:</vt:lpstr>
      <vt:lpstr>Презентация PowerPoint</vt:lpstr>
    </vt:vector>
  </TitlesOfParts>
  <Company>УчебныеПрезентации.рф;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УчебныеПрезентации.рф</dc:creator>
  <cp:lastModifiedBy>79525380926</cp:lastModifiedBy>
  <cp:revision>34</cp:revision>
  <dcterms:created xsi:type="dcterms:W3CDTF">2017-04-20T10:22:48Z</dcterms:created>
  <dcterms:modified xsi:type="dcterms:W3CDTF">2021-09-20T15:10:53Z</dcterms:modified>
</cp:coreProperties>
</file>