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32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82" r:id="rId16"/>
    <p:sldId id="283" r:id="rId17"/>
    <p:sldId id="266" r:id="rId18"/>
    <p:sldId id="284" r:id="rId19"/>
    <p:sldId id="285" r:id="rId20"/>
    <p:sldId id="267" r:id="rId21"/>
    <p:sldId id="268" r:id="rId22"/>
    <p:sldId id="269" r:id="rId23"/>
    <p:sldId id="279" r:id="rId24"/>
    <p:sldId id="280" r:id="rId25"/>
    <p:sldId id="281" r:id="rId26"/>
    <p:sldId id="278" r:id="rId27"/>
    <p:sldId id="271" r:id="rId28"/>
    <p:sldId id="272" r:id="rId29"/>
    <p:sldId id="287" r:id="rId30"/>
    <p:sldId id="288" r:id="rId31"/>
    <p:sldId id="273" r:id="rId32"/>
    <p:sldId id="274" r:id="rId33"/>
    <p:sldId id="275" r:id="rId34"/>
    <p:sldId id="276" r:id="rId35"/>
    <p:sldId id="277" r:id="rId36"/>
    <p:sldId id="286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FF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2" autoAdjust="0"/>
    <p:restoredTop sz="94714" autoAdjust="0"/>
  </p:normalViewPr>
  <p:slideViewPr>
    <p:cSldViewPr>
      <p:cViewPr varScale="1">
        <p:scale>
          <a:sx n="69" d="100"/>
          <a:sy n="69" d="100"/>
        </p:scale>
        <p:origin x="87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091EA-BB20-4F9F-BAF6-05FB1C67A9BC}" type="datetimeFigureOut">
              <a:rPr lang="ru-RU" smtClean="0"/>
              <a:pPr/>
              <a:t>22.12.2024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microsoft.com/office/2007/relationships/media" Target="file:///D:\!&#1044;&#1086;&#1082;&#1091;&#1084;&#1077;&#1085;&#1090;&#1099;\&#1050;&#1086;&#1085;&#1082;&#1091;&#1088;&#1089;%20&#1087;&#1088;&#1077;&#1079;&#1077;&#1085;&#1090;&#1072;&#1094;&#1080;&#1081;%20&#171;&#1042;&#1077;&#1083;&#1080;&#1082;&#1080;&#1077;%20&#1083;&#1102;&#1076;&#1080;%20&#1056;&#1086;&#1089;&#1089;&#1080;&#1080;&#187;\&#1082;&#1086;&#1096;&#1082;&#1080;&#1085;%20&#1076;&#1086;&#1084;.mp3" TargetMode="External"/><Relationship Id="rId7" Type="http://schemas.openxmlformats.org/officeDocument/2006/relationships/image" Target="../media/image51.png"/><Relationship Id="rId2" Type="http://schemas.openxmlformats.org/officeDocument/2006/relationships/audio" Target="file:///D:\!&#1044;&#1086;&#1082;&#1091;&#1084;&#1077;&#1085;&#1090;&#1099;\&#1050;&#1086;&#1085;&#1082;&#1091;&#1088;&#1089;%20&#1087;&#1088;&#1077;&#1079;&#1077;&#1085;&#1090;&#1072;&#1094;&#1080;&#1081;%20&#171;&#1042;&#1077;&#1083;&#1080;&#1082;&#1080;&#1077;%20&#1083;&#1102;&#1076;&#1080;%20&#1056;&#1086;&#1089;&#1089;&#1080;&#1080;&#187;\&#1090;&#1077;&#1088;&#1077;&#1084;&#1086;&#1082;.mp3" TargetMode="External"/><Relationship Id="rId1" Type="http://schemas.microsoft.com/office/2007/relationships/media" Target="file:///D:\!&#1044;&#1086;&#1082;&#1091;&#1084;&#1077;&#1085;&#1090;&#1099;\&#1050;&#1086;&#1085;&#1082;&#1091;&#1088;&#1089;%20&#1087;&#1088;&#1077;&#1079;&#1077;&#1085;&#1090;&#1072;&#1094;&#1080;&#1081;%20&#171;&#1042;&#1077;&#1083;&#1080;&#1082;&#1080;&#1077;%20&#1083;&#1102;&#1076;&#1080;%20&#1056;&#1086;&#1089;&#1089;&#1080;&#1080;&#187;\&#1090;&#1077;&#1088;&#1077;&#1084;&#1086;&#1082;.mp3" TargetMode="Externa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54.png"/><Relationship Id="rId4" Type="http://schemas.openxmlformats.org/officeDocument/2006/relationships/audio" Target="file:///D:\!&#1044;&#1086;&#1082;&#1091;&#1084;&#1077;&#1085;&#1090;&#1099;\&#1050;&#1086;&#1085;&#1082;&#1091;&#1088;&#1089;%20&#1087;&#1088;&#1077;&#1079;&#1077;&#1085;&#1090;&#1072;&#1094;&#1080;&#1081;%20&#171;&#1042;&#1077;&#1083;&#1080;&#1082;&#1080;&#1077;%20&#1083;&#1102;&#1076;&#1080;%20&#1056;&#1086;&#1089;&#1089;&#1080;&#1080;&#187;\&#1082;&#1086;&#1096;&#1082;&#1080;&#1085;%20&#1076;&#1086;&#1084;.mp3" TargetMode="External"/><Relationship Id="rId9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9.gif"/><Relationship Id="rId4" Type="http://schemas.openxmlformats.org/officeDocument/2006/relationships/image" Target="../media/image5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4.png"/><Relationship Id="rId5" Type="http://schemas.openxmlformats.org/officeDocument/2006/relationships/image" Target="../media/image63.wmf"/><Relationship Id="rId4" Type="http://schemas.openxmlformats.org/officeDocument/2006/relationships/image" Target="../media/image62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file:///D:\!&#1044;&#1086;&#1082;&#1091;&#1084;&#1077;&#1085;&#1090;&#1099;\&#1050;&#1086;&#1085;&#1082;&#1091;&#1088;&#1089;%20&#1087;&#1088;&#1077;&#1079;&#1077;&#1085;&#1090;&#1072;&#1094;&#1080;&#1081;%20&#171;&#1042;&#1077;&#1083;&#1080;&#1082;&#1080;&#1077;%20&#1083;&#1102;&#1076;&#1080;%20&#1056;&#1086;&#1089;&#1089;&#1080;&#1080;&#187;\&#1057;&#1072;&#1084;&#1091;&#1080;&#1083;-&#1052;&#1072;&#1088;&#1096;&#1072;&#1082;---&#1055;&#1086;&#1078;&#1077;&#1083;&#1072;&#1085;&#1080;&#1077;-&#1076;&#1088;&#1091;&#1079;&#1100;&#1103;&#1084;-(mp3-sait.info).mp3" TargetMode="External"/><Relationship Id="rId1" Type="http://schemas.microsoft.com/office/2007/relationships/media" Target="file:///D:\!&#1044;&#1086;&#1082;&#1091;&#1084;&#1077;&#1085;&#1090;&#1099;\&#1050;&#1086;&#1085;&#1082;&#1091;&#1088;&#1089;%20&#1087;&#1088;&#1077;&#1079;&#1077;&#1085;&#1090;&#1072;&#1094;&#1080;&#1081;%20&#171;&#1042;&#1077;&#1083;&#1080;&#1082;&#1080;&#1077;%20&#1083;&#1102;&#1076;&#1080;%20&#1056;&#1086;&#1089;&#1089;&#1080;&#1080;&#187;\&#1057;&#1072;&#1084;&#1091;&#1080;&#1083;-&#1052;&#1072;&#1088;&#1096;&#1072;&#1082;---&#1055;&#1086;&#1078;&#1077;&#1083;&#1072;&#1085;&#1080;&#1077;-&#1076;&#1088;&#1091;&#1079;&#1100;&#1103;&#1084;-(mp3-sait.info).mp3" TargetMode="Externa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marshak/" TargetMode="External"/><Relationship Id="rId13" Type="http://schemas.openxmlformats.org/officeDocument/2006/relationships/hyperlink" Target="http://alexgetti.narod.ru/imga055.jpg" TargetMode="External"/><Relationship Id="rId18" Type="http://schemas.openxmlformats.org/officeDocument/2006/relationships/hyperlink" Target="http://lenagold.ru/fon/clipart/u/ugol/ugol02.png" TargetMode="External"/><Relationship Id="rId3" Type="http://schemas.openxmlformats.org/officeDocument/2006/relationships/hyperlink" Target="http://s-marshak.ru/photo/detstvo/detstvo.htm%20-%20%20%20&#1057;.&#1071;.&#1052;&#1072;&#1088;&#1096;&#1072;&#1082;" TargetMode="External"/><Relationship Id="rId7" Type="http://schemas.openxmlformats.org/officeDocument/2006/relationships/hyperlink" Target="http://s-marshak.ru/photo/family/family.htm" TargetMode="External"/><Relationship Id="rId12" Type="http://schemas.openxmlformats.org/officeDocument/2006/relationships/hyperlink" Target="http://lib.rus.ec/i/58/109258/cover.jpg" TargetMode="External"/><Relationship Id="rId17" Type="http://schemas.openxmlformats.org/officeDocument/2006/relationships/hyperlink" Target="http://gorod.tomsk.ru/index-1257226960.php" TargetMode="External"/><Relationship Id="rId2" Type="http://schemas.openxmlformats.org/officeDocument/2006/relationships/image" Target="../media/image75.png"/><Relationship Id="rId16" Type="http://schemas.openxmlformats.org/officeDocument/2006/relationships/hyperlink" Target="http://img-fotki.yandex.ru/get/3305/m2oo7.0/0_22f55_6059b741_L" TargetMode="External"/><Relationship Id="rId20" Type="http://schemas.openxmlformats.org/officeDocument/2006/relationships/hyperlink" Target="http://s-marshak.ru/books/child_p.htm" TargetMode="External"/><Relationship Id="rId1" Type="http://schemas.openxmlformats.org/officeDocument/2006/relationships/slideLayout" Target="../slideLayouts/slideLayout51.xml"/><Relationship Id="rId6" Type="http://schemas.openxmlformats.org/officeDocument/2006/relationships/hyperlink" Target="http://s-marshak.ru/photo/leningrad/leningrad.htm-" TargetMode="External"/><Relationship Id="rId11" Type="http://schemas.openxmlformats.org/officeDocument/2006/relationships/hyperlink" Target="http://er3ed.qrz.ru/marshak-gallery.htm" TargetMode="External"/><Relationship Id="rId5" Type="http://schemas.openxmlformats.org/officeDocument/2006/relationships/hyperlink" Target="http://s-marshak.ru/photo/krasnodar/krasnodar.htm" TargetMode="External"/><Relationship Id="rId15" Type="http://schemas.openxmlformats.org/officeDocument/2006/relationships/hyperlink" Target="http://covers.cnt.itdelo.com/a/as/ast/ast949693big.jpg" TargetMode="External"/><Relationship Id="rId10" Type="http://schemas.openxmlformats.org/officeDocument/2006/relationships/hyperlink" Target="http://s-marshak.ru/photo/cemetery/cemetery02.htm" TargetMode="External"/><Relationship Id="rId19" Type="http://schemas.openxmlformats.org/officeDocument/2006/relationships/hyperlink" Target="http://s-marshak.ru/art/post/ginukov1/ginukov1_01.htm" TargetMode="External"/><Relationship Id="rId4" Type="http://schemas.openxmlformats.org/officeDocument/2006/relationships/hyperlink" Target="http://s-marshak.ru/photo/molodost/molodost.htm" TargetMode="External"/><Relationship Id="rId9" Type="http://schemas.openxmlformats.org/officeDocument/2006/relationships/hyperlink" Target="http://s-marshak.ru/books/d/d10/d10_01.htm-" TargetMode="External"/><Relationship Id="rId14" Type="http://schemas.openxmlformats.org/officeDocument/2006/relationships/hyperlink" Target="http://www.char.ru/books/606150.jpg-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doshvozrast.ru/roditeli/roditeliproza02.htm" TargetMode="External"/><Relationship Id="rId13" Type="http://schemas.openxmlformats.org/officeDocument/2006/relationships/hyperlink" Target="http://www.chudopredki.ru/1215-detskie-stikhi.-s.-marshak.html" TargetMode="External"/><Relationship Id="rId3" Type="http://schemas.openxmlformats.org/officeDocument/2006/relationships/hyperlink" Target="http://s-marshak.ru/articles/marshak/marshak01.htm" TargetMode="External"/><Relationship Id="rId7" Type="http://schemas.openxmlformats.org/officeDocument/2006/relationships/hyperlink" Target="http://er3ed.qrz.ru/marshak-koshkin.htm" TargetMode="External"/><Relationship Id="rId12" Type="http://schemas.openxmlformats.org/officeDocument/2006/relationships/hyperlink" Target="http://publ.lib.ru/ARCHIVES/M/MARSHAK" TargetMode="Externa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1.xml"/><Relationship Id="rId6" Type="http://schemas.openxmlformats.org/officeDocument/2006/relationships/hyperlink" Target="http://allforchildren.ru/audio/muzaudio10-1a.php" TargetMode="External"/><Relationship Id="rId11" Type="http://schemas.openxmlformats.org/officeDocument/2006/relationships/hyperlink" Target="http://russianwinter.rian.ru/review/20071102/86350891.html" TargetMode="External"/><Relationship Id="rId5" Type="http://schemas.openxmlformats.org/officeDocument/2006/relationships/hyperlink" Target="http://www.kostyor.ru/biography/?n=102" TargetMode="External"/><Relationship Id="rId10" Type="http://schemas.openxmlformats.org/officeDocument/2006/relationships/hyperlink" Target="http://www.litra.ru/biography/get/wrid/00693591229859304145/" TargetMode="External"/><Relationship Id="rId4" Type="http://schemas.openxmlformats.org/officeDocument/2006/relationships/hyperlink" Target="http://berkovich-zametki.com/2009/Zametki/Nomer13/Marjasin1.php" TargetMode="External"/><Relationship Id="rId9" Type="http://schemas.openxmlformats.org/officeDocument/2006/relationships/hyperlink" Target="http://lib.ru/POEZIQ/MARSHAK/p_dwenadcatxmes.txt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hyperlink" Target="http://covers.cnt.itdelo.com/a/as/ast/ast949693big.jpg" TargetMode="External"/><Relationship Id="rId3" Type="http://schemas.openxmlformats.org/officeDocument/2006/relationships/hyperlink" Target="http://www.bookarchive.ru/uploads/posts/1252243351_1.jpg" TargetMode="External"/><Relationship Id="rId7" Type="http://schemas.openxmlformats.org/officeDocument/2006/relationships/hyperlink" Target="http://alexgetti.narod.ru/imga055.jpg" TargetMode="External"/><Relationship Id="rId12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jpeg"/><Relationship Id="rId11" Type="http://schemas.openxmlformats.org/officeDocument/2006/relationships/hyperlink" Target="http://img-fotki.yandex.ru/get/3305/m2oo7.0/0_22f55_6059b741_L" TargetMode="External"/><Relationship Id="rId5" Type="http://schemas.openxmlformats.org/officeDocument/2006/relationships/hyperlink" Target="http://lib.rus.ec/i/58/109258/cover.jpg" TargetMode="External"/><Relationship Id="rId10" Type="http://schemas.openxmlformats.org/officeDocument/2006/relationships/image" Target="../media/image11.jpeg"/><Relationship Id="rId4" Type="http://schemas.openxmlformats.org/officeDocument/2006/relationships/image" Target="../media/image8.jpeg"/><Relationship Id="rId9" Type="http://schemas.openxmlformats.org/officeDocument/2006/relationships/hyperlink" Target="http://www.char.ru/books/p606150.jpg" TargetMode="External"/><Relationship Id="rId1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b="0" dirty="0">
                <a:solidFill>
                  <a:srgbClr val="FF0000"/>
                </a:solidFill>
                <a:effectLst/>
                <a:latin typeface="+mn-lt"/>
                <a:cs typeface="Arial" pitchFamily="34" charset="0"/>
              </a:rPr>
              <a:t>Конкурс</a:t>
            </a:r>
            <a:r>
              <a:rPr lang="ru-RU" b="0" dirty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презентаций 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«Великие люди России»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000240"/>
            <a:ext cx="6643734" cy="2928958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Arial" pitchFamily="34" charset="0"/>
                <a:cs typeface="Arial" pitchFamily="34" charset="0"/>
              </a:rPr>
              <a:t>Павленко Татьяна Васильевна</a:t>
            </a:r>
          </a:p>
          <a:p>
            <a:pPr algn="ctr"/>
            <a:r>
              <a:rPr lang="ru-RU" sz="2000" dirty="0">
                <a:latin typeface="Arial" pitchFamily="34" charset="0"/>
                <a:cs typeface="Arial" pitchFamily="34" charset="0"/>
              </a:rPr>
              <a:t>учитель начальных классов</a:t>
            </a:r>
          </a:p>
          <a:p>
            <a:pPr algn="ctr"/>
            <a:r>
              <a:rPr lang="ru-RU" sz="2000" dirty="0">
                <a:latin typeface="Arial" pitchFamily="34" charset="0"/>
                <a:cs typeface="Arial" pitchFamily="34" charset="0"/>
              </a:rPr>
              <a:t>МБОУ «Новониколаевская СШ №1»</a:t>
            </a:r>
          </a:p>
          <a:p>
            <a:pPr algn="ctr"/>
            <a:r>
              <a:rPr lang="ru-RU" sz="4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«Добрый и давний друг»</a:t>
            </a:r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0"/>
            <a:ext cx="33623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1538" y="4857760"/>
            <a:ext cx="3286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Моисей Яковлевич Маршак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старший брат С.Я. Маршака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785926"/>
            <a:ext cx="33051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429256" y="642918"/>
            <a:ext cx="33575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Сусанна Яковлевна Маршак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сестра С.Я. Маршака</a:t>
            </a:r>
          </a:p>
        </p:txBody>
      </p:sp>
    </p:spTree>
  </p:cSld>
  <p:clrMapOvr>
    <a:masterClrMapping/>
  </p:clrMapOvr>
  <p:transition spd="med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52"/>
            <a:ext cx="3489016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14414" y="5572140"/>
            <a:ext cx="35004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Юдифь Яковлевна Маршак-Файнберг  с дочкой сестра 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С.Я. Маршака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357298"/>
            <a:ext cx="3424431" cy="5334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357818" y="285728"/>
            <a:ext cx="35718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Илья Яковлевич Маршак  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  (М. Ильин) младший брат        С.Я. Маршака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42852"/>
            <a:ext cx="3714776" cy="5680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71802" y="5786454"/>
            <a:ext cx="371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Лия Яковлевна Прейс-Маршак (Елена Ильина)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сестра С.Я. Маршака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14290"/>
            <a:ext cx="33623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57290" y="5072074"/>
            <a:ext cx="34290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София Михайловна Маршак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жена Самуила Яковлевича Маршака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14290"/>
            <a:ext cx="3286148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214942" y="5072074"/>
            <a:ext cx="32861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С.Я. Маршак и 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С.М. Мильвидская (Маршак) незадолго до свадьбы. 1911 г.</a:t>
            </a:r>
          </a:p>
        </p:txBody>
      </p:sp>
    </p:spTree>
  </p:cSld>
  <p:clrMapOvr>
    <a:masterClrMapping/>
  </p:clrMapOvr>
  <p:transition spd="med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1\Desktop\molodost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8616" y="0"/>
            <a:ext cx="5275384" cy="3429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6248" y="371475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С.Я. Маршак, С.М. Маршак, их дочь Натанель, сестра С.Я. Маршака Сусанна. Финляндия, 1915 г.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571612"/>
            <a:ext cx="25241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000100" y="214290"/>
            <a:ext cx="285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Натанель Маршак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дочь С.Я. Маршака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(29 мая 1914 –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16 ноября 1915)</a:t>
            </a:r>
          </a:p>
        </p:txBody>
      </p:sp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family07"/>
          <p:cNvPicPr>
            <a:picLocks noChangeAspect="1" noChangeArrowheads="1"/>
          </p:cNvPicPr>
          <p:nvPr/>
        </p:nvPicPr>
        <p:blipFill>
          <a:blip r:embed="rId2" cstate="print"/>
          <a:srcRect r="37776"/>
          <a:stretch>
            <a:fillRect/>
          </a:stretch>
        </p:blipFill>
        <p:spPr>
          <a:xfrm>
            <a:off x="4575344" y="214290"/>
            <a:ext cx="4221834" cy="442915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572000" y="4857761"/>
            <a:ext cx="4214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Иммануэль Самойлович Маршак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сын С.Я. Маршака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7" y="214290"/>
            <a:ext cx="2857519" cy="445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71538" y="4857761"/>
            <a:ext cx="3143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Яков Самойлович Маршак младший сын С.Я.Маршака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0"/>
            <a:ext cx="914400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ЛЮБИМЫХ ДЕТСКИХ КНИГ ТВОРЕЦ</a:t>
            </a:r>
          </a:p>
        </p:txBody>
      </p:sp>
      <p:pic>
        <p:nvPicPr>
          <p:cNvPr id="3" name="Picture 16" descr="5680"/>
          <p:cNvPicPr>
            <a:picLocks noChangeAspect="1" noChangeArrowheads="1"/>
          </p:cNvPicPr>
          <p:nvPr/>
        </p:nvPicPr>
        <p:blipFill>
          <a:blip r:embed="rId2" cstate="print">
            <a:lum bright="12000" contrast="18000"/>
          </a:blip>
          <a:srcRect/>
          <a:stretch>
            <a:fillRect/>
          </a:stretch>
        </p:blipFill>
        <p:spPr>
          <a:xfrm>
            <a:off x="6429388" y="928670"/>
            <a:ext cx="2324100" cy="3024188"/>
          </a:xfrm>
          <a:prstGeom prst="rect">
            <a:avLst/>
          </a:prstGeom>
          <a:noFill/>
          <a:ln w="76200" cmpd="tri">
            <a:solidFill>
              <a:srgbClr val="66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571968" y="4143380"/>
            <a:ext cx="45720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Печататься Маршак начал с 1904 г. С 1908г. – профессиональный литератор. </a:t>
            </a:r>
          </a:p>
          <a:p>
            <a:r>
              <a:rPr lang="ru-RU" b="1" dirty="0">
                <a:solidFill>
                  <a:srgbClr val="C00000"/>
                </a:solidFill>
              </a:rPr>
              <a:t>В 1915 – 1917гг. Появились его первые переводы английских поэтов. В 1920г. </a:t>
            </a:r>
          </a:p>
          <a:p>
            <a:r>
              <a:rPr lang="ru-RU" b="1" dirty="0">
                <a:solidFill>
                  <a:srgbClr val="C00000"/>
                </a:solidFill>
              </a:rPr>
              <a:t>В Краснодаре он организовал и возглавил комплекс детских учреждений «Детский городок», там работал один из первых театров для детей. В нем ставились пьесы, написанные Маршаком.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410926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282" y="4643446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Организаторы Краснодарского «Детского городка» Б.А. Леман, Л.Р. Свирский, С.Я. Маршак, </a:t>
            </a:r>
          </a:p>
          <a:p>
            <a:r>
              <a:rPr lang="ru-RU" b="1" dirty="0"/>
              <a:t>Е.И. Васильева. Краснодар, 1921 г.</a:t>
            </a:r>
          </a:p>
        </p:txBody>
      </p:sp>
    </p:spTree>
  </p:cSld>
  <p:clrMapOvr>
    <a:masterClrMapping/>
  </p:clrMapOvr>
  <p:transition spd="med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С. Маршак Детки в клетке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DC22"/>
              </a:clrFrom>
              <a:clrTo>
                <a:srgbClr val="FEDC22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2844" y="285729"/>
            <a:ext cx="3020017" cy="4857784"/>
          </a:xfrm>
          <a:prstGeom prst="rect">
            <a:avLst/>
          </a:prstGeom>
          <a:noFill/>
          <a:ln w="76200" cmpd="tri">
            <a:solidFill>
              <a:schemeClr val="accent2"/>
            </a:solidFill>
          </a:ln>
        </p:spPr>
      </p:pic>
      <p:pic>
        <p:nvPicPr>
          <p:cNvPr id="3" name="Picture 6" descr="File03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234840"/>
            <a:ext cx="3449080" cy="442855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357554" y="285728"/>
            <a:ext cx="47149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В 1923г. Вышли первые стихотворные книги Маршака для детей «Детки в клетке», «Сказка о глупом мышонке», перевод детской английской песенки «Дом, который построил Джек».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2285992"/>
            <a:ext cx="3286148" cy="429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155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155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1155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1155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7868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В 1924 -1925гг. Маршак возглавлял детский журнал «Новый Робинзон», где печатались В.Бианки, Е.Шварц, Б.Житков. М.Горький называл Маршака «основоположником детской литературы у нас».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32194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786182" y="128586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«...Ну, а вся наша теперешняя жизнь? Разве она не Робинзоновская?.. Русские рабочие и крестьяне сейчас делают то, что до них еще никогда и никто не делал... И наш "Новый Робинзон" - только маленький молоточек среди десятков тысяч огромных рабочих молотов, кующих новую жизнь...»</a:t>
            </a:r>
          </a:p>
          <a:p>
            <a:pPr algn="r"/>
            <a:r>
              <a:rPr lang="ru-RU" b="1" dirty="0">
                <a:solidFill>
                  <a:srgbClr val="7030A0"/>
                </a:solidFill>
              </a:rPr>
              <a:t>С.Я.Маршак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571876"/>
            <a:ext cx="3286124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929454" y="4643446"/>
            <a:ext cx="22145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Группа детских писателей слева направо: </a:t>
            </a:r>
          </a:p>
          <a:p>
            <a:r>
              <a:rPr lang="ru-RU" b="1" dirty="0"/>
              <a:t>С. Маршак, </a:t>
            </a:r>
          </a:p>
          <a:p>
            <a:r>
              <a:rPr lang="ru-RU" b="1" dirty="0"/>
              <a:t>Е. Шварц, А. Барто, Л. Кассиль. </a:t>
            </a:r>
          </a:p>
          <a:p>
            <a:r>
              <a:rPr lang="ru-RU" b="1" dirty="0"/>
              <a:t>1934 г.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0"/>
            <a:ext cx="8643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Встреча со стихами Маршака - это радость и удовольствие.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21455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Кто стучится в дверь ко мне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С толстой сумкой на ремне,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С цифрой 5 на медной бляшке,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В синей форменной фуражке?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 r="51087" b="29925"/>
          <a:stretch>
            <a:fillRect/>
          </a:stretch>
        </p:blipFill>
        <p:spPr bwMode="auto">
          <a:xfrm>
            <a:off x="285720" y="1714488"/>
            <a:ext cx="435768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786314" y="3714752"/>
            <a:ext cx="4572000" cy="314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Жил человек рассеянный</a:t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На улице Бассейной.</a:t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Сел он утром на кровать,</a:t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Стал рубашку надевать,</a:t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В рукава просунул руки -</a:t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Оказалось, это брюки.</a:t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Вот какой рассеянный</a:t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С улицы Бассейной!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 r="51737" b="30361"/>
          <a:stretch>
            <a:fillRect/>
          </a:stretch>
        </p:blipFill>
        <p:spPr bwMode="auto">
          <a:xfrm>
            <a:off x="4786314" y="1714488"/>
            <a:ext cx="407196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1000108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1407" y="494433"/>
            <a:ext cx="82153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Поэт,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137-летие которого мы отмечаем в 2024 году.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0100" y="200024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842001"/>
              </p:ext>
            </p:extLst>
          </p:nvPr>
        </p:nvGraphicFramePr>
        <p:xfrm>
          <a:off x="357159" y="457200"/>
          <a:ext cx="8286807" cy="5857914"/>
        </p:xfrm>
        <a:graphic>
          <a:graphicData uri="http://schemas.openxmlformats.org/drawingml/2006/table">
            <a:tbl>
              <a:tblPr/>
              <a:tblGrid>
                <a:gridCol w="552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23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23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23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23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23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239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239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239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5239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239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5239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5326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97631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3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6319">
                <a:tc rowSpan="2"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6319"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631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6319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63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4282" y="285728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1. </a:t>
            </a:r>
            <a:r>
              <a:rPr lang="ru-RU" dirty="0">
                <a:solidFill>
                  <a:srgbClr val="0070C0"/>
                </a:solidFill>
              </a:rPr>
              <a:t>Бегемот разинул рот –</a:t>
            </a:r>
          </a:p>
          <a:p>
            <a:r>
              <a:rPr lang="ru-RU" dirty="0">
                <a:solidFill>
                  <a:srgbClr val="0070C0"/>
                </a:solidFill>
              </a:rPr>
              <a:t> Булку просит ..?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428860" y="447183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         Б    Е      Г     Е   </a:t>
            </a:r>
            <a:r>
              <a:rPr lang="ru-RU" sz="2400" b="1" dirty="0">
                <a:solidFill>
                  <a:srgbClr val="FF0000"/>
                </a:solidFill>
              </a:rPr>
              <a:t>М</a:t>
            </a:r>
            <a:r>
              <a:rPr lang="ru-RU" sz="2400" b="1" dirty="0">
                <a:solidFill>
                  <a:srgbClr val="0070C0"/>
                </a:solidFill>
              </a:rPr>
              <a:t>   О   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215206" y="285728"/>
            <a:ext cx="16430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2.</a:t>
            </a:r>
            <a:r>
              <a:rPr lang="ru-RU" sz="2000" dirty="0">
                <a:solidFill>
                  <a:srgbClr val="0070C0"/>
                </a:solidFill>
              </a:rPr>
              <a:t>Красный свет — проезда нет, Желтый — будь готов к пути, А зеленый свет — ..?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72000" y="1571612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  К      </a:t>
            </a:r>
            <a:r>
              <a:rPr lang="ru-RU" sz="2400" b="1" dirty="0">
                <a:solidFill>
                  <a:srgbClr val="FF0000"/>
                </a:solidFill>
              </a:rPr>
              <a:t>А </a:t>
            </a:r>
            <a:r>
              <a:rPr lang="ru-RU" sz="2400" b="1" dirty="0">
                <a:solidFill>
                  <a:srgbClr val="0070C0"/>
                </a:solidFill>
              </a:rPr>
              <a:t>   Т    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4282" y="1142984"/>
            <a:ext cx="24288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b="1" dirty="0"/>
              <a:t>3. </a:t>
            </a:r>
            <a:r>
              <a:rPr lang="ru-RU" sz="2000" dirty="0">
                <a:solidFill>
                  <a:srgbClr val="0070C0"/>
                </a:solidFill>
              </a:rPr>
              <a:t>А за двойкой - посмотри -                  Выступает цифра ..?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43438" y="264318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  Т     </a:t>
            </a:r>
            <a:r>
              <a:rPr lang="ru-RU" sz="2400" b="1" dirty="0">
                <a:solidFill>
                  <a:srgbClr val="FF0000"/>
                </a:solidFill>
              </a:rPr>
              <a:t>Р</a:t>
            </a:r>
            <a:r>
              <a:rPr lang="ru-RU" sz="2400" b="1" dirty="0">
                <a:solidFill>
                  <a:srgbClr val="7030A0"/>
                </a:solidFill>
              </a:rPr>
              <a:t>  </a:t>
            </a:r>
            <a:r>
              <a:rPr lang="ru-RU" sz="2400" b="1" dirty="0">
                <a:solidFill>
                  <a:srgbClr val="0070C0"/>
                </a:solidFill>
              </a:rPr>
              <a:t>  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0" y="2285992"/>
            <a:ext cx="364333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4. </a:t>
            </a:r>
            <a:r>
              <a:rPr lang="ru-RU" sz="2000" dirty="0">
                <a:solidFill>
                  <a:srgbClr val="0070C0"/>
                </a:solidFill>
              </a:rPr>
              <a:t>Восемь кукол деревянных</a:t>
            </a:r>
          </a:p>
          <a:p>
            <a:r>
              <a:rPr lang="ru-RU" sz="2000" dirty="0">
                <a:solidFill>
                  <a:srgbClr val="0070C0"/>
                </a:solidFill>
              </a:rPr>
              <a:t>  Круглолицых и румяных</a:t>
            </a:r>
          </a:p>
          <a:p>
            <a:r>
              <a:rPr lang="ru-RU" sz="2000" dirty="0">
                <a:solidFill>
                  <a:srgbClr val="0070C0"/>
                </a:solidFill>
              </a:rPr>
              <a:t>  В разноцветных сарафанах</a:t>
            </a:r>
          </a:p>
          <a:p>
            <a:r>
              <a:rPr lang="ru-RU" sz="2000" dirty="0">
                <a:solidFill>
                  <a:srgbClr val="0070C0"/>
                </a:solidFill>
              </a:rPr>
              <a:t>  На столе у нас живут.</a:t>
            </a:r>
          </a:p>
          <a:p>
            <a:r>
              <a:rPr lang="ru-RU" sz="2000" dirty="0">
                <a:solidFill>
                  <a:srgbClr val="0070C0"/>
                </a:solidFill>
              </a:rPr>
              <a:t>  Всех ..? зовут.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285852" y="3571876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                </a:t>
            </a:r>
            <a:r>
              <a:rPr lang="ru-RU" sz="2400" b="1" dirty="0">
                <a:solidFill>
                  <a:srgbClr val="0070C0"/>
                </a:solidFill>
              </a:rPr>
              <a:t>М     А    Т     Р     Е   </a:t>
            </a:r>
            <a:r>
              <a:rPr lang="ru-RU" sz="2400" b="1" dirty="0">
                <a:solidFill>
                  <a:srgbClr val="FF0000"/>
                </a:solidFill>
              </a:rPr>
              <a:t>Ш   </a:t>
            </a:r>
            <a:r>
              <a:rPr lang="ru-RU" sz="2400" b="1" dirty="0">
                <a:solidFill>
                  <a:srgbClr val="0070C0"/>
                </a:solidFill>
              </a:rPr>
              <a:t>К    А    М    И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2844" y="4286256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5. </a:t>
            </a:r>
            <a:r>
              <a:rPr lang="ru-RU" dirty="0">
                <a:solidFill>
                  <a:srgbClr val="0070C0"/>
                </a:solidFill>
              </a:rPr>
              <a:t>Дама сдавала в багаж:</a:t>
            </a:r>
          </a:p>
          <a:p>
            <a:r>
              <a:rPr lang="ru-RU" dirty="0">
                <a:solidFill>
                  <a:srgbClr val="0070C0"/>
                </a:solidFill>
              </a:rPr>
              <a:t>Диван,</a:t>
            </a:r>
          </a:p>
          <a:p>
            <a:r>
              <a:rPr lang="ru-RU" dirty="0">
                <a:solidFill>
                  <a:srgbClr val="0070C0"/>
                </a:solidFill>
              </a:rPr>
              <a:t>Чемодан, ..?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857620" y="4572008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            </a:t>
            </a:r>
            <a:r>
              <a:rPr lang="ru-RU" sz="2400" b="1" dirty="0">
                <a:solidFill>
                  <a:srgbClr val="0070C0"/>
                </a:solidFill>
              </a:rPr>
              <a:t>С     </a:t>
            </a:r>
            <a:r>
              <a:rPr lang="ru-RU" sz="2400" b="1" dirty="0">
                <a:solidFill>
                  <a:srgbClr val="FF0000"/>
                </a:solidFill>
              </a:rPr>
              <a:t>А</a:t>
            </a:r>
            <a:r>
              <a:rPr lang="ru-RU" sz="2400" b="1" dirty="0">
                <a:solidFill>
                  <a:srgbClr val="0070C0"/>
                </a:solidFill>
              </a:rPr>
              <a:t>    К     В    О    Я    Ж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714976" y="5143512"/>
            <a:ext cx="3429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6.</a:t>
            </a:r>
            <a:r>
              <a:rPr lang="ru-RU" sz="2000" dirty="0">
                <a:solidFill>
                  <a:srgbClr val="0070C0"/>
                </a:solidFill>
              </a:rPr>
              <a:t>Пробирается медведь </a:t>
            </a:r>
          </a:p>
          <a:p>
            <a:r>
              <a:rPr lang="ru-RU" sz="2000" dirty="0">
                <a:solidFill>
                  <a:srgbClr val="0070C0"/>
                </a:solidFill>
              </a:rPr>
              <a:t>Сквозь густой валежник. </a:t>
            </a:r>
          </a:p>
          <a:p>
            <a:r>
              <a:rPr lang="ru-RU" sz="2000" dirty="0">
                <a:solidFill>
                  <a:srgbClr val="0070C0"/>
                </a:solidFill>
              </a:rPr>
              <a:t>Стали птицы песни петь </a:t>
            </a:r>
          </a:p>
          <a:p>
            <a:r>
              <a:rPr lang="ru-RU" sz="2000" dirty="0">
                <a:solidFill>
                  <a:srgbClr val="0070C0"/>
                </a:solidFill>
              </a:rPr>
              <a:t>И расцвел ..?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42844" y="5572140"/>
            <a:ext cx="650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   </a:t>
            </a:r>
            <a:r>
              <a:rPr lang="ru-RU" sz="2400" b="1" dirty="0">
                <a:solidFill>
                  <a:srgbClr val="0070C0"/>
                </a:solidFill>
              </a:rPr>
              <a:t>П     О   Д     С    Н     Е   Ж    Н     И </a:t>
            </a:r>
            <a:r>
              <a:rPr lang="ru-RU" sz="2400" dirty="0">
                <a:solidFill>
                  <a:srgbClr val="0070C0"/>
                </a:solidFill>
              </a:rPr>
              <a:t>  </a:t>
            </a:r>
            <a:r>
              <a:rPr lang="ru-RU" sz="2400" b="1" dirty="0">
                <a:solidFill>
                  <a:srgbClr val="FF0000"/>
                </a:solidFill>
              </a:rPr>
              <a:t>К</a:t>
            </a: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20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2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2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20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20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20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20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0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 build="allAtOnce"/>
      <p:bldP spid="23" grpId="0"/>
      <p:bldP spid="23" grpId="1"/>
      <p:bldP spid="25" grpId="0" build="allAtOnce"/>
      <p:bldP spid="32" grpId="0" build="allAtOnce"/>
      <p:bldP spid="34" grpId="0"/>
      <p:bldP spid="34" grpId="1"/>
      <p:bldP spid="36" grpId="0"/>
      <p:bldP spid="38" grpId="0" build="allAtOnce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1428736"/>
            <a:ext cx="44291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Дама сдавала в багаж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Диван,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Чемодан,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Саквояж,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Картину,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Корзину,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Картонку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И маленькую собачонку...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42852"/>
            <a:ext cx="3571900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214290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Мой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Веселый,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Звонкий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Мяч,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Ты куда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Помчался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Вскачь?</a:t>
            </a:r>
          </a:p>
          <a:p>
            <a:r>
              <a:rPr lang="ru-RU" b="1" dirty="0">
                <a:solidFill>
                  <a:srgbClr val="7030A0"/>
                </a:solidFill>
              </a:rPr>
              <a:t>Желтый,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Красный,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Голубой,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Не угнаться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За тобой!</a:t>
            </a:r>
          </a:p>
          <a:p>
            <a:endParaRPr lang="ru-RU" dirty="0"/>
          </a:p>
        </p:txBody>
      </p:sp>
      <p:pic>
        <p:nvPicPr>
          <p:cNvPr id="5" name="Picture 10" descr="319f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14530"/>
            <a:ext cx="3385342" cy="464347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86414" y="4500570"/>
            <a:ext cx="33575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Char char="-"/>
            </a:pPr>
            <a:r>
              <a:rPr lang="ru-RU" sz="2000" b="1" dirty="0"/>
              <a:t>Где обедал, воробей?</a:t>
            </a:r>
            <a:br>
              <a:rPr lang="ru-RU" sz="2000" b="1" dirty="0"/>
            </a:br>
            <a:r>
              <a:rPr lang="ru-RU" sz="2000" b="1" dirty="0"/>
              <a:t>- В зоопарке у зверей.</a:t>
            </a:r>
            <a:br>
              <a:rPr lang="ru-RU" sz="2000" b="1" dirty="0"/>
            </a:br>
            <a:r>
              <a:rPr lang="ru-RU" sz="2000" b="1" dirty="0"/>
              <a:t>- Пообедал я сперва</a:t>
            </a:r>
            <a:br>
              <a:rPr lang="ru-RU" sz="2000" b="1" dirty="0"/>
            </a:br>
            <a:r>
              <a:rPr lang="ru-RU" sz="2000" b="1" dirty="0"/>
              <a:t>За решеткою у льва.</a:t>
            </a:r>
            <a:br>
              <a:rPr lang="ru-RU" sz="2000" b="1" dirty="0"/>
            </a:br>
            <a:r>
              <a:rPr lang="ru-RU" sz="2000" b="1" dirty="0"/>
              <a:t> Подкрепился у лисицы,</a:t>
            </a:r>
            <a:br>
              <a:rPr lang="ru-RU" sz="2000" b="1" dirty="0"/>
            </a:br>
            <a:r>
              <a:rPr lang="ru-RU" sz="2000" b="1" dirty="0"/>
              <a:t>У моржа попил водицы...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1675" y="0"/>
            <a:ext cx="33623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336600"/>
                </a:solidFill>
              </a:rPr>
              <a:t>Ищут пожарные,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Ищет милиция,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Ищут фотографы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В нашей столице,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Ищут давно,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Но не могут найти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Парня какого-то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Лет двадцати.</a:t>
            </a:r>
            <a:endParaRPr lang="en-US" sz="2400" b="1" dirty="0">
              <a:solidFill>
                <a:srgbClr val="336600"/>
              </a:solidFill>
            </a:endParaRPr>
          </a:p>
          <a:p>
            <a:pPr algn="ctr"/>
            <a:r>
              <a:rPr lang="ru-RU" sz="2400" b="1" dirty="0">
                <a:solidFill>
                  <a:srgbClr val="336600"/>
                </a:solidFill>
              </a:rPr>
              <a:t>Среднего роста,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Плечистый и крепкий,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Ходит он в белой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Футболке и кепке.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Знак "ГТО"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На груди у него.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Больше не знают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О нем ничего...</a:t>
            </a:r>
          </a:p>
        </p:txBody>
      </p:sp>
      <p:pic>
        <p:nvPicPr>
          <p:cNvPr id="3" name="Picture 8" descr="188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4530214" cy="58118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14876" y="1142984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/>
          </a:p>
          <a:p>
            <a:pPr algn="ctr"/>
            <a:r>
              <a:rPr lang="ru-RU" sz="2400" b="1" dirty="0">
                <a:solidFill>
                  <a:srgbClr val="336600"/>
                </a:solidFill>
              </a:rPr>
              <a:t>Впервые на арене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Для школьников Москвы -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Ученые тюлени,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Танцующие львы. </a:t>
            </a:r>
          </a:p>
          <a:p>
            <a:pPr algn="ctr"/>
            <a:r>
              <a:rPr lang="ru-RU" sz="2400" b="1" dirty="0">
                <a:solidFill>
                  <a:srgbClr val="336600"/>
                </a:solidFill>
              </a:rPr>
              <a:t>Жонглеры-медвежата,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Собаки-акробаты,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Канатоходец-слон,</a:t>
            </a:r>
            <a:br>
              <a:rPr lang="ru-RU" sz="2400" b="1" dirty="0">
                <a:solidFill>
                  <a:srgbClr val="336600"/>
                </a:solidFill>
              </a:rPr>
            </a:br>
            <a:r>
              <a:rPr lang="ru-RU" sz="2400" b="1" dirty="0">
                <a:solidFill>
                  <a:srgbClr val="336600"/>
                </a:solidFill>
              </a:rPr>
              <a:t>Всемирный чемпион.</a:t>
            </a:r>
            <a:endParaRPr lang="en-US" sz="2400" b="1" dirty="0">
              <a:solidFill>
                <a:srgbClr val="336600"/>
              </a:solidFill>
            </a:endParaRPr>
          </a:p>
        </p:txBody>
      </p:sp>
      <p:pic>
        <p:nvPicPr>
          <p:cNvPr id="6" name="Picture 8" descr="26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42852"/>
            <a:ext cx="4231463" cy="57864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7154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</a:rPr>
              <a:t>На сценах многих детских театров до сих пор идут пьесы-сказки Маршака.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43174" y="2214554"/>
            <a:ext cx="35004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«Есть такие дома в городе, где по воскресным и праздничным дням, а иногда и в будни творятся немыслимые чудеса,  происходят волшебные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 превращения. Это в театрах показывают ребятам сказку.»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С.Я.Маршак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28" y="0"/>
            <a:ext cx="6643702" cy="681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18330" y="14088"/>
            <a:ext cx="6654132" cy="684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257174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28794" y="-44062"/>
            <a:ext cx="5286412" cy="6879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071670" y="-142900"/>
            <a:ext cx="492922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>
                <a:solidFill>
                  <a:srgbClr val="7030A0"/>
                </a:solidFill>
              </a:rPr>
              <a:t>Двенадцать месяцев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57357" y="-79462"/>
            <a:ext cx="5488498" cy="6937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857356" y="0"/>
            <a:ext cx="542928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>
                <a:solidFill>
                  <a:srgbClr val="00B0F0"/>
                </a:solidFill>
              </a:rPr>
              <a:t>Горя бояться – счастья не видать</a:t>
            </a:r>
          </a:p>
        </p:txBody>
      </p:sp>
      <p:pic>
        <p:nvPicPr>
          <p:cNvPr id="12" name="теремо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144000" y="0"/>
            <a:ext cx="152400" cy="152400"/>
          </a:xfrm>
          <a:prstGeom prst="rect">
            <a:avLst/>
          </a:prstGeom>
        </p:spPr>
      </p:pic>
      <p:pic>
        <p:nvPicPr>
          <p:cNvPr id="13" name="кошкин дом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9358346" y="0"/>
            <a:ext cx="152400" cy="152400"/>
          </a:xfrm>
          <a:prstGeom prst="rect">
            <a:avLst/>
          </a:prstGeom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309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96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96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3707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8172"/>
                            </p:stCondLst>
                            <p:childTnLst>
                              <p:par>
                                <p:cTn id="42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172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172"/>
                            </p:stCondLst>
                            <p:childTnLst>
                              <p:par>
                                <p:cTn id="5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172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6172"/>
                            </p:stCondLst>
                            <p:childTnLst>
                              <p:par>
                                <p:cTn id="6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 build="allAtOnce"/>
      <p:bldP spid="3" grpId="0"/>
      <p:bldP spid="3" grpId="1"/>
      <p:bldP spid="7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86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ЗАГАДКИ  МАРШАКА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20" y="1142984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Загадки Маршака выглядят как маленькие литературные произведения, дети всегда в восторге от них.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21455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Бьют его рукой и палкой.</a:t>
            </a:r>
            <a:b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Никому его не жалко.</a:t>
            </a:r>
            <a:b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А за что беднягу бьют?</a:t>
            </a:r>
            <a:b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А за то, что он надут!</a:t>
            </a:r>
            <a:endParaRPr lang="ru-RU" dirty="0"/>
          </a:p>
        </p:txBody>
      </p:sp>
      <p:pic>
        <p:nvPicPr>
          <p:cNvPr id="5" name="Picture 11" descr="4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500306"/>
            <a:ext cx="1066800" cy="1219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29124" y="5143512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Была зеленой, маленькой,</a:t>
            </a:r>
          </a:p>
          <a:p>
            <a:r>
              <a:rPr lang="ru-RU" b="1" dirty="0"/>
              <a:t> Потом я стала аленькой.</a:t>
            </a:r>
          </a:p>
          <a:p>
            <a:r>
              <a:rPr lang="ru-RU" b="1" dirty="0"/>
              <a:t> На солнце почернела я,</a:t>
            </a:r>
          </a:p>
          <a:p>
            <a:r>
              <a:rPr lang="ru-RU" b="1" dirty="0"/>
              <a:t> И вот теперь я спелая.</a:t>
            </a:r>
          </a:p>
        </p:txBody>
      </p:sp>
      <p:pic>
        <p:nvPicPr>
          <p:cNvPr id="2050" name="Picture 2" descr="C:\Users\1\AppData\Local\Microsoft\Windows\Temporary Internet Files\Content.IE5\A13GNC27\MC900436891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0" y="4786322"/>
            <a:ext cx="1714500" cy="17145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86248" y="2285992"/>
            <a:ext cx="32861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Его весной и летом</a:t>
            </a:r>
          </a:p>
          <a:p>
            <a:r>
              <a:rPr lang="ru-RU" b="1" dirty="0"/>
              <a:t> Мы видели одетым.</a:t>
            </a:r>
          </a:p>
          <a:p>
            <a:r>
              <a:rPr lang="ru-RU" b="1" dirty="0"/>
              <a:t> А осенью с бедняжки</a:t>
            </a:r>
          </a:p>
          <a:p>
            <a:r>
              <a:rPr lang="ru-RU" b="1" dirty="0"/>
              <a:t> Сорвали все рубашки.</a:t>
            </a:r>
          </a:p>
          <a:p>
            <a:r>
              <a:rPr lang="ru-RU" b="1" dirty="0"/>
              <a:t> Но зимние метели</a:t>
            </a:r>
          </a:p>
          <a:p>
            <a:r>
              <a:rPr lang="ru-RU" b="1" dirty="0"/>
              <a:t> В меха его одели.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5072074"/>
            <a:ext cx="3071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Я конем рогатым правлю.</a:t>
            </a:r>
          </a:p>
          <a:p>
            <a:r>
              <a:rPr lang="ru-RU" b="1" dirty="0"/>
              <a:t> Если этого коня</a:t>
            </a:r>
          </a:p>
          <a:p>
            <a:r>
              <a:rPr lang="ru-RU" b="1" dirty="0"/>
              <a:t> Я к забору не приставлю,</a:t>
            </a:r>
          </a:p>
          <a:p>
            <a:r>
              <a:rPr lang="ru-RU" b="1" dirty="0"/>
              <a:t> Упадет он без меня.</a:t>
            </a:r>
          </a:p>
        </p:txBody>
      </p:sp>
      <p:pic>
        <p:nvPicPr>
          <p:cNvPr id="2051" name="Picture 3" descr="C:\Users\1\AppData\Local\Microsoft\Windows\Temporary Internet Files\Content.IE5\A13GNC27\MC900435572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2357430"/>
            <a:ext cx="1643074" cy="1643074"/>
          </a:xfrm>
          <a:prstGeom prst="rect">
            <a:avLst/>
          </a:prstGeom>
          <a:noFill/>
        </p:spPr>
      </p:pic>
      <p:pic>
        <p:nvPicPr>
          <p:cNvPr id="2052" name="Picture 4" descr="C:\Users\1\AppData\Local\Microsoft\Windows\Temporary Internet Files\Content.IE5\SSU6ZZHK\MM900303380[1]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4857760"/>
            <a:ext cx="1357322" cy="158044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200024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Мы ходим ночью,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 Ходим днем,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 Но никуда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 Мы не уйдем.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 Мы бьем исправно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 Каждый час.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 А вы, друзья,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 Не бейте нас!</a:t>
            </a:r>
          </a:p>
        </p:txBody>
      </p:sp>
      <p:pic>
        <p:nvPicPr>
          <p:cNvPr id="3075" name="Picture 3" descr="C:\Users\1\AppData\Local\Microsoft\Windows\Temporary Internet Files\Content.IE5\A13GNC27\MC90044146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357298"/>
            <a:ext cx="4643470" cy="464347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44" y="2857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Шумит он в поле и в саду,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 в дом не попадёт.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 никуда я не иду,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Покуда он идет.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Picture 10" descr="2ca604037f72b8fb5436c648e2be6c9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285728"/>
            <a:ext cx="2832090" cy="212406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844" y="500063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 Полотняной стране</a:t>
            </a:r>
          </a:p>
          <a:p>
            <a:r>
              <a:rPr lang="ru-RU" b="1" dirty="0">
                <a:solidFill>
                  <a:srgbClr val="C00000"/>
                </a:solidFill>
              </a:rPr>
              <a:t>По реке Простыне</a:t>
            </a:r>
          </a:p>
          <a:p>
            <a:r>
              <a:rPr lang="ru-RU" b="1" dirty="0">
                <a:solidFill>
                  <a:srgbClr val="C00000"/>
                </a:solidFill>
              </a:rPr>
              <a:t>Плывет пароход</a:t>
            </a:r>
          </a:p>
          <a:p>
            <a:r>
              <a:rPr lang="ru-RU" b="1" dirty="0">
                <a:solidFill>
                  <a:srgbClr val="C00000"/>
                </a:solidFill>
              </a:rPr>
              <a:t>То назад, то вперед.</a:t>
            </a:r>
          </a:p>
          <a:p>
            <a:r>
              <a:rPr lang="ru-RU" b="1" dirty="0">
                <a:solidFill>
                  <a:srgbClr val="C00000"/>
                </a:solidFill>
              </a:rPr>
              <a:t>А за ним такая гладь-</a:t>
            </a:r>
          </a:p>
          <a:p>
            <a:r>
              <a:rPr lang="ru-RU" b="1" dirty="0">
                <a:solidFill>
                  <a:srgbClr val="C00000"/>
                </a:solidFill>
              </a:rPr>
              <a:t>Ни морщинки не видать.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6" name="Picture 4" descr="C:\Users\1\AppData\Local\Microsoft\Windows\Temporary Internet Files\Content.IE5\HM610N9M\MM900354394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929198"/>
            <a:ext cx="2527096" cy="209482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14810" y="28572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Кто, на бегу пары клубя,</a:t>
            </a:r>
          </a:p>
          <a:p>
            <a:pPr algn="r"/>
            <a:r>
              <a:rPr lang="ru-RU" b="1" dirty="0">
                <a:solidFill>
                  <a:srgbClr val="C00000"/>
                </a:solidFill>
              </a:rPr>
              <a:t>                         Пуская дым</a:t>
            </a:r>
          </a:p>
          <a:p>
            <a:pPr algn="r"/>
            <a:r>
              <a:rPr lang="ru-RU" b="1" dirty="0">
                <a:solidFill>
                  <a:srgbClr val="C00000"/>
                </a:solidFill>
              </a:rPr>
              <a:t>                         Трубой,</a:t>
            </a:r>
          </a:p>
          <a:p>
            <a:pPr algn="r"/>
            <a:r>
              <a:rPr lang="ru-RU" b="1" dirty="0">
                <a:solidFill>
                  <a:srgbClr val="C00000"/>
                </a:solidFill>
              </a:rPr>
              <a:t>                         Несет вперед</a:t>
            </a:r>
          </a:p>
          <a:p>
            <a:pPr algn="r"/>
            <a:r>
              <a:rPr lang="ru-RU" b="1" dirty="0">
                <a:solidFill>
                  <a:srgbClr val="C00000"/>
                </a:solidFill>
              </a:rPr>
              <a:t>                         И сам себя,</a:t>
            </a:r>
          </a:p>
          <a:p>
            <a:pPr algn="r"/>
            <a:r>
              <a:rPr lang="ru-RU" b="1" dirty="0">
                <a:solidFill>
                  <a:srgbClr val="C00000"/>
                </a:solidFill>
              </a:rPr>
              <a:t>                         Да и меня с тобой?</a:t>
            </a:r>
          </a:p>
        </p:txBody>
      </p:sp>
      <p:pic>
        <p:nvPicPr>
          <p:cNvPr id="3077" name="Picture 5" descr="C:\Users\1\AppData\Local\Microsoft\Windows\Temporary Internet Files\Content.IE5\A13GNC27\MC900150076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5" y="-23311"/>
            <a:ext cx="3286116" cy="262922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572000" y="435769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i="1" dirty="0">
                <a:solidFill>
                  <a:srgbClr val="002060"/>
                </a:solidFill>
              </a:rPr>
              <a:t>Самый бойкий я рабочий в мастерской.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Колочу я что есть мочи день- деньской.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Как завижу лежебоку,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Что валяется без проку,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Я прижму его к доске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Да как стукну по башке!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В доску спрячется бедняжка-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Чуть видна его фуражка.</a:t>
            </a:r>
          </a:p>
        </p:txBody>
      </p:sp>
      <p:pic>
        <p:nvPicPr>
          <p:cNvPr id="3078" name="Picture 6" descr="C:\Users\1\AppData\Local\Microsoft\Windows\Temporary Internet Files\Content.IE5\SSU6ZZHK\MC900432604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4071942"/>
            <a:ext cx="2571768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71122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solidFill>
                  <a:srgbClr val="99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Маршак - переводчик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30765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20" y="5977640"/>
            <a:ext cx="31432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С.Я. Маршак.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1927 г.</a:t>
            </a:r>
            <a:r>
              <a:rPr kumimoji="0" lang="ru-RU" b="0" i="0" u="none" strike="noStrike" cap="none" normalizeH="0" baseline="0" dirty="0">
                <a:ln>
                  <a:noFill/>
                </a:ln>
                <a:effectLst/>
                <a:cs typeface="Arial" pitchFamily="34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1357298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Маршак не просто изучал язык, он впитывал историю страны, нравы, обычаи народа. Английский он изучал всю жизнь, поскольку много переводил с этого языка, а к своей работе Маршак относился очень ответственно: «...переводил я не по заказу, а по любви».  В Лондоне он начал работать над переводами английских баллад, впоследствии прославившими его, тогда же столкнулся с замечательным английским детским фольклором, полным причудливого юмора. </a:t>
            </a:r>
          </a:p>
          <a:p>
            <a:endParaRPr lang="ru-RU" dirty="0"/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ChangeArrowheads="1"/>
          </p:cNvSpPr>
          <p:nvPr/>
        </p:nvSpPr>
        <p:spPr bwMode="auto">
          <a:xfrm>
            <a:off x="2357422" y="919917"/>
            <a:ext cx="4572000" cy="4801314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В 1923 году, вернувшись в Петроград, Маршак взялся за перевод с английского книг песен и стихов для детей, - «Дом, который построил Джек», </a:t>
            </a:r>
            <a:r>
              <a:rPr lang="ru-RU" b="1" dirty="0">
                <a:solidFill>
                  <a:srgbClr val="0000FF"/>
                </a:solidFill>
                <a:latin typeface="+mn-lt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Шалтай – Болтай», </a:t>
            </a:r>
            <a:r>
              <a:rPr lang="ru-RU" b="1" dirty="0">
                <a:solidFill>
                  <a:srgbClr val="0000FF"/>
                </a:solidFill>
                <a:latin typeface="+mn-lt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Потеряли котятки на дороге перчатки», «Храбрецы». Воссоздать на русском языке песенную, народно-прибауточную душу этих стихов помогло Маршаку его давнее знакомство с нашим русским детским фольклором. В его переводах сохраняется упругость и звонкость, первозданные народные краски английского фольклора.</a:t>
            </a:r>
            <a:r>
              <a:rPr lang="ru-RU" b="1" dirty="0">
                <a:solidFill>
                  <a:srgbClr val="0000FF"/>
                </a:solidFill>
                <a:latin typeface="+mn-lt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FF"/>
                </a:solidFill>
                <a:latin typeface="+mn-lt"/>
              </a:rPr>
              <a:t>Переводы С.Я. Маршака английских песенок никогда и никем не ставились под сомнение, они просто великолепны.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94210" name="Picture 2" descr="C:\Users\1\Desktop\image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1"/>
            <a:ext cx="2214545" cy="3071810"/>
          </a:xfrm>
          <a:prstGeom prst="rect">
            <a:avLst/>
          </a:prstGeom>
          <a:noFill/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92210"/>
            <a:ext cx="2406000" cy="3165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2" name="Picture 4" descr="C:\Users\1\Desktop\default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2357422" cy="1657562"/>
          </a:xfrm>
          <a:prstGeom prst="rect">
            <a:avLst/>
          </a:prstGeom>
          <a:noFill/>
        </p:spPr>
      </p:pic>
      <p:pic>
        <p:nvPicPr>
          <p:cNvPr id="942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5019489"/>
            <a:ext cx="2428860" cy="183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254086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3048000" cy="3810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786182" y="1000108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/>
              <a:t>С. Я. Маршак скончался 4 июля 1964 года </a:t>
            </a:r>
          </a:p>
          <a:p>
            <a:r>
              <a:rPr lang="ru-RU" sz="2000" b="1" dirty="0"/>
              <a:t>в Москве.</a:t>
            </a:r>
            <a:r>
              <a:rPr lang="ru-RU" sz="2000" dirty="0"/>
              <a:t> </a:t>
            </a:r>
            <a:r>
              <a:rPr lang="ru-RU" sz="2000" b="1" dirty="0"/>
              <a:t>До последнего дня своей жизни он не расставался с пером и бумагой. </a:t>
            </a:r>
          </a:p>
          <a:p>
            <a:endParaRPr lang="ru-RU" sz="2800" dirty="0"/>
          </a:p>
        </p:txBody>
      </p:sp>
      <p:pic>
        <p:nvPicPr>
          <p:cNvPr id="5" name="Picture 5" descr="64234286_or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286512" y="2571744"/>
            <a:ext cx="2714644" cy="4088109"/>
          </a:xfrm>
          <a:prstGeom prst="rect">
            <a:avLst/>
          </a:prstGeom>
          <a:noFill/>
          <a:ln w="28575">
            <a:solidFill>
              <a:srgbClr val="000000"/>
            </a:solidFill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214678" y="5786454"/>
            <a:ext cx="30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Памятник на могиле </a:t>
            </a:r>
          </a:p>
          <a:p>
            <a:pPr algn="ctr"/>
            <a:r>
              <a:rPr lang="ru-RU" b="1" dirty="0"/>
              <a:t>С.Я.Маршака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0"/>
            <a:ext cx="5643570" cy="6858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3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...С самого раннего детства, на протяжении всей жизни, мне время от времени являлся по ночам один и тот же страшный сон, - как будто мой отец умер, и весь свет для меня потускнел и стал каким-то приглушенным. С каким счастьем я просыпался в сознании, что он жив, что я могу его снова увидеть! А теперь этот сон так надолго затянулся...</a:t>
            </a:r>
          </a:p>
          <a:p>
            <a:pPr algn="r"/>
            <a:r>
              <a:rPr lang="ru-RU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И. Маршак</a:t>
            </a:r>
          </a:p>
          <a:p>
            <a:pPr algn="r"/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</a:t>
            </a:r>
            <a:r>
              <a:rPr lang="ru-RU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Мой мальчик, тебе эту песню дарю»</a:t>
            </a: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143248"/>
            <a:ext cx="546389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8596" y="785794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Великолепный мастер стиха, человек высокой культуры и разнообразных интересов и знаний - С.Я.Маршак всю жизнь был добрым другом детей. Он подружил с детских лет с поэзией многих ребят, показал чудесную силу родного языка. Маршак показал, что стихами можно рисовать цветные картины мира, рассказывать знаменательные и поучительные истории, вызывать в человеке раздумье, научить мечтать о будущем.</a:t>
            </a:r>
          </a:p>
        </p:txBody>
      </p:sp>
    </p:spTree>
  </p:cSld>
  <p:clrMapOvr>
    <a:masterClrMapping/>
  </p:clrMapOvr>
  <p:transition spd="med">
    <p:cover dir="r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амуил-Маршак---Пожелание-друзьям-(mp3-sait.info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144000" y="0"/>
            <a:ext cx="152400" cy="1524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4282" y="357166"/>
            <a:ext cx="864399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ПОЖЕЛАНИЕ</a:t>
            </a: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anklin Gothic Medium" pitchFamily="34" charset="0"/>
              </a:rPr>
              <a:t> ДРУЗЬЯМ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443840"/>
            <a:ext cx="56435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  <a:t>Желаю вам цвести, расти,</a:t>
            </a:r>
            <a:b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  <a:t>Копить, крепить здоровье.</a:t>
            </a:r>
            <a:b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  <a:t>Оно для дальнего пути -</a:t>
            </a:r>
            <a:b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  <a:t>Главнейшее условие.</a:t>
            </a:r>
            <a:b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</a:br>
            <a:b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  <a:t>Пусть каждый день и каждый час</a:t>
            </a:r>
            <a:b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  <a:t>Вам новое добудет.</a:t>
            </a:r>
            <a:b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  <a:t>Пусть добрым будет ум у вас,</a:t>
            </a:r>
            <a:b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  <a:t>А сердце умным будет.</a:t>
            </a:r>
            <a:b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</a:br>
            <a:b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  <a:t>Вам от души желаю я,</a:t>
            </a:r>
            <a:b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  <a:t>Друзья, всего хорошего.</a:t>
            </a:r>
            <a:b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  <a:t>А всё хорошее, друзья,</a:t>
            </a:r>
            <a:b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>
                <a:solidFill>
                  <a:srgbClr val="0070C0"/>
                </a:solidFill>
                <a:latin typeface="Franklin Gothic Medium" pitchFamily="34" charset="0"/>
              </a:rPr>
              <a:t>Дается нам недешево! </a:t>
            </a:r>
            <a:endParaRPr lang="ru-RU" sz="2000" dirty="0">
              <a:solidFill>
                <a:srgbClr val="0070C0"/>
              </a:solidFill>
              <a:latin typeface="Franklin Gothic Medium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1500174"/>
            <a:ext cx="2970738" cy="4787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9356" y="237622"/>
            <a:ext cx="4962974" cy="633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86446" y="214290"/>
            <a:ext cx="321471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err="1">
                <a:solidFill>
                  <a:srgbClr val="FF0000"/>
                </a:solidFill>
              </a:rPr>
              <a:t>Самуи́л</a:t>
            </a:r>
            <a:r>
              <a:rPr lang="ru-RU" sz="4800" b="1" dirty="0">
                <a:solidFill>
                  <a:srgbClr val="FF0000"/>
                </a:solidFill>
              </a:rPr>
              <a:t> </a:t>
            </a:r>
            <a:r>
              <a:rPr lang="ru-RU" sz="4800" b="1" dirty="0" err="1">
                <a:solidFill>
                  <a:srgbClr val="FF0000"/>
                </a:solidFill>
              </a:rPr>
              <a:t>Я́ковлевич</a:t>
            </a:r>
            <a:r>
              <a:rPr lang="ru-RU" sz="4800" b="1" dirty="0">
                <a:solidFill>
                  <a:srgbClr val="FF0000"/>
                </a:solidFill>
              </a:rPr>
              <a:t> </a:t>
            </a:r>
            <a:r>
              <a:rPr lang="ru-RU" sz="4800" b="1" dirty="0" err="1">
                <a:solidFill>
                  <a:srgbClr val="FF0000"/>
                </a:solidFill>
              </a:rPr>
              <a:t>Марша́к</a:t>
            </a:r>
            <a:r>
              <a:rPr lang="ru-RU" sz="4800" b="1" dirty="0">
                <a:solidFill>
                  <a:srgbClr val="FF0000"/>
                </a:solidFill>
              </a:rPr>
              <a:t>   </a:t>
            </a:r>
            <a:r>
              <a:rPr lang="ru-RU" sz="2400" b="1" dirty="0"/>
              <a:t>(22 октября 1887, Воронеж — 4 июля 1964, Москва) — русский советский поэт, драматург, переводчик, литературный критик.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1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60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5543550" y="3514725"/>
            <a:ext cx="360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1538" y="2143116"/>
            <a:ext cx="7929618" cy="164307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effectLst/>
              </a:rPr>
              <a:t>СПАСИБО ЗА ВНИМАНИЕ</a:t>
            </a:r>
          </a:p>
        </p:txBody>
      </p:sp>
    </p:spTree>
  </p:cSld>
  <p:clrMapOvr>
    <a:masterClrMapping/>
  </p:clrMapOvr>
  <p:transition spd="med" advClick="0" advTm="5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672138" y="128588"/>
            <a:ext cx="360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128586" y="3386137"/>
            <a:ext cx="360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5143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FF"/>
                </a:solidFill>
                <a:latin typeface="Franklin Gothic Medium" pitchFamily="34" charset="0"/>
              </a:rPr>
              <a:t>Источники иллюстраций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928670"/>
            <a:ext cx="692948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>
                <a:hlinkClick r:id="rId3"/>
              </a:rPr>
              <a:t>http://s-marshak.ru/photo/detstvo/detstvo.htm - </a:t>
            </a:r>
            <a:r>
              <a:rPr lang="ru-RU" sz="1200" dirty="0"/>
              <a:t>С.Я.Маршак в детстве. </a:t>
            </a:r>
          </a:p>
          <a:p>
            <a:r>
              <a:rPr lang="ru-RU" sz="1200" u="sng" dirty="0">
                <a:hlinkClick r:id="rId4"/>
              </a:rPr>
              <a:t>http://s-marshak.ru/photo/molodost/molodost.htm</a:t>
            </a:r>
            <a:r>
              <a:rPr lang="ru-RU" sz="1200" u="sng" dirty="0"/>
              <a:t> -</a:t>
            </a:r>
            <a:r>
              <a:rPr lang="ru-RU" sz="1200" dirty="0"/>
              <a:t>С.Я. Маршак и С.М. Мильвидская</a:t>
            </a:r>
          </a:p>
          <a:p>
            <a:r>
              <a:rPr lang="ru-RU" sz="1200" dirty="0"/>
              <a:t> незадолго до свадьбы, С.Я. Маршак - студент Лондонского университета, С.Я. Маршак, С.М. Маршак, их дочь Натанель, сестра С.Я. Маршака Сусанна.</a:t>
            </a:r>
          </a:p>
          <a:p>
            <a:r>
              <a:rPr lang="ru-RU" sz="1200" u="sng" dirty="0">
                <a:hlinkClick r:id="rId5"/>
              </a:rPr>
              <a:t>http://s-marshak.ru/photo/krasnodar/krasnodar.htm</a:t>
            </a:r>
            <a:r>
              <a:rPr lang="ru-RU" sz="1200" u="sng" dirty="0"/>
              <a:t> - </a:t>
            </a:r>
            <a:r>
              <a:rPr lang="ru-RU" sz="1200" dirty="0"/>
              <a:t>Организаторы Краснодарского "Детского городка" Б.А. Леман, Л.Р. Свирский, С.Я. Маршак, Е.И. Васильева. Краснодар, 1921 г.</a:t>
            </a:r>
          </a:p>
          <a:p>
            <a:r>
              <a:rPr lang="ru-RU" sz="1200" u="sng" dirty="0">
                <a:hlinkClick r:id="rId6"/>
              </a:rPr>
              <a:t>http://s-marshak.ru/photo/leningrad/leningrad.htm-</a:t>
            </a:r>
            <a:r>
              <a:rPr lang="ru-RU" sz="1200" u="sng" dirty="0"/>
              <a:t> </a:t>
            </a:r>
            <a:r>
              <a:rPr lang="ru-RU" sz="1200" dirty="0"/>
              <a:t>Журнал "Новый Робинзон", который издавал С.Я. Маршак, Группа детских писателей на Первом Всесоюзном съезде советских писателей: С. Маршак, Е. Шварц, А. Барто, Л. Кассиль.</a:t>
            </a:r>
          </a:p>
          <a:p>
            <a:r>
              <a:rPr lang="ru-RU" sz="1200" u="sng" dirty="0">
                <a:hlinkClick r:id="rId7"/>
              </a:rPr>
              <a:t>http://s-marshak.ru/photo/family/family.htm</a:t>
            </a:r>
            <a:r>
              <a:rPr lang="ru-RU" sz="1200" u="sng" dirty="0"/>
              <a:t> </a:t>
            </a:r>
            <a:r>
              <a:rPr lang="ru-RU" sz="1200" dirty="0"/>
              <a:t>- Семья</a:t>
            </a:r>
          </a:p>
          <a:p>
            <a:r>
              <a:rPr lang="ru-RU" sz="1200" u="sng" dirty="0">
                <a:hlinkClick r:id="rId8"/>
              </a:rPr>
              <a:t>http://www.smarshak</a:t>
            </a:r>
            <a:r>
              <a:rPr lang="ru-RU" sz="1200" u="sng" dirty="0"/>
              <a:t>. – фото С.Я.Маршака</a:t>
            </a:r>
            <a:endParaRPr lang="ru-RU" sz="1200" dirty="0"/>
          </a:p>
          <a:p>
            <a:r>
              <a:rPr lang="ru-RU" sz="1200" u="sng" dirty="0">
                <a:hlinkClick r:id="rId9"/>
              </a:rPr>
              <a:t>http://s-marshak.ru/books/d/d10/d10_01.htm-</a:t>
            </a:r>
            <a:r>
              <a:rPr lang="ru-RU" sz="1200" dirty="0"/>
              <a:t>  Двенадцать месяцев. Горя бояться - счастья не видать Рисунки В. Лебедева</a:t>
            </a:r>
          </a:p>
          <a:p>
            <a:r>
              <a:rPr lang="en-US" sz="1200" u="sng" dirty="0">
                <a:hlinkClick r:id="rId10"/>
              </a:rPr>
              <a:t>http</a:t>
            </a:r>
            <a:r>
              <a:rPr lang="ru-RU" sz="1200" u="sng" dirty="0">
                <a:hlinkClick r:id="rId10"/>
              </a:rPr>
              <a:t>://</a:t>
            </a:r>
            <a:r>
              <a:rPr lang="en-US" sz="1200" u="sng" dirty="0">
                <a:hlinkClick r:id="rId10"/>
              </a:rPr>
              <a:t>s</a:t>
            </a:r>
            <a:r>
              <a:rPr lang="ru-RU" sz="1200" u="sng" dirty="0">
                <a:hlinkClick r:id="rId10"/>
              </a:rPr>
              <a:t>-</a:t>
            </a:r>
            <a:r>
              <a:rPr lang="en-US" sz="1200" u="sng" dirty="0">
                <a:hlinkClick r:id="rId10"/>
              </a:rPr>
              <a:t>marshak</a:t>
            </a:r>
            <a:r>
              <a:rPr lang="ru-RU" sz="1200" u="sng" dirty="0">
                <a:hlinkClick r:id="rId10"/>
              </a:rPr>
              <a:t>.</a:t>
            </a:r>
            <a:r>
              <a:rPr lang="en-US" sz="1200" u="sng" dirty="0" err="1">
                <a:hlinkClick r:id="rId10"/>
              </a:rPr>
              <a:t>ru</a:t>
            </a:r>
            <a:r>
              <a:rPr lang="ru-RU" sz="1200" u="sng" dirty="0">
                <a:hlinkClick r:id="rId10"/>
              </a:rPr>
              <a:t>/</a:t>
            </a:r>
            <a:r>
              <a:rPr lang="en-US" sz="1200" u="sng" dirty="0">
                <a:hlinkClick r:id="rId10"/>
              </a:rPr>
              <a:t>photo</a:t>
            </a:r>
            <a:r>
              <a:rPr lang="ru-RU" sz="1200" u="sng" dirty="0">
                <a:hlinkClick r:id="rId10"/>
              </a:rPr>
              <a:t>/</a:t>
            </a:r>
            <a:r>
              <a:rPr lang="en-US" sz="1200" u="sng" dirty="0">
                <a:hlinkClick r:id="rId10"/>
              </a:rPr>
              <a:t>cemetery</a:t>
            </a:r>
            <a:r>
              <a:rPr lang="ru-RU" sz="1200" u="sng" dirty="0">
                <a:hlinkClick r:id="rId10"/>
              </a:rPr>
              <a:t>/</a:t>
            </a:r>
            <a:r>
              <a:rPr lang="en-US" sz="1200" u="sng" dirty="0">
                <a:hlinkClick r:id="rId10"/>
              </a:rPr>
              <a:t>cemetery</a:t>
            </a:r>
            <a:r>
              <a:rPr lang="ru-RU" sz="1200" u="sng" dirty="0">
                <a:hlinkClick r:id="rId10"/>
              </a:rPr>
              <a:t>02.</a:t>
            </a:r>
            <a:r>
              <a:rPr lang="en-US" sz="1200" u="sng" dirty="0">
                <a:hlinkClick r:id="rId10"/>
              </a:rPr>
              <a:t>htm</a:t>
            </a:r>
            <a:r>
              <a:rPr lang="ru-RU" sz="1200" dirty="0"/>
              <a:t> -Памятник на могиле Самуила Яковлевича Маршака</a:t>
            </a:r>
          </a:p>
          <a:p>
            <a:r>
              <a:rPr lang="en-US" sz="1200" u="sng" dirty="0">
                <a:hlinkClick r:id="rId11"/>
              </a:rPr>
              <a:t>http</a:t>
            </a:r>
            <a:r>
              <a:rPr lang="ru-RU" sz="1200" u="sng" dirty="0">
                <a:hlinkClick r:id="rId11"/>
              </a:rPr>
              <a:t>://</a:t>
            </a:r>
            <a:r>
              <a:rPr lang="en-US" sz="1200" u="sng" dirty="0" err="1">
                <a:hlinkClick r:id="rId11"/>
              </a:rPr>
              <a:t>er</a:t>
            </a:r>
            <a:r>
              <a:rPr lang="ru-RU" sz="1200" u="sng" dirty="0">
                <a:hlinkClick r:id="rId11"/>
              </a:rPr>
              <a:t>3</a:t>
            </a:r>
            <a:r>
              <a:rPr lang="en-US" sz="1200" u="sng" dirty="0" err="1">
                <a:hlinkClick r:id="rId11"/>
              </a:rPr>
              <a:t>ed</a:t>
            </a:r>
            <a:r>
              <a:rPr lang="ru-RU" sz="1200" u="sng" dirty="0">
                <a:hlinkClick r:id="rId11"/>
              </a:rPr>
              <a:t>.</a:t>
            </a:r>
            <a:r>
              <a:rPr lang="en-US" sz="1200" u="sng" dirty="0" err="1">
                <a:hlinkClick r:id="rId11"/>
              </a:rPr>
              <a:t>qrz</a:t>
            </a:r>
            <a:r>
              <a:rPr lang="ru-RU" sz="1200" u="sng" dirty="0">
                <a:hlinkClick r:id="rId11"/>
              </a:rPr>
              <a:t>.</a:t>
            </a:r>
            <a:r>
              <a:rPr lang="en-US" sz="1200" u="sng" dirty="0" err="1">
                <a:hlinkClick r:id="rId11"/>
              </a:rPr>
              <a:t>ru</a:t>
            </a:r>
            <a:r>
              <a:rPr lang="ru-RU" sz="1200" u="sng" dirty="0">
                <a:hlinkClick r:id="rId11"/>
              </a:rPr>
              <a:t>/</a:t>
            </a:r>
            <a:r>
              <a:rPr lang="en-US" sz="1200" u="sng" dirty="0">
                <a:hlinkClick r:id="rId11"/>
              </a:rPr>
              <a:t>marshak</a:t>
            </a:r>
            <a:r>
              <a:rPr lang="ru-RU" sz="1200" u="sng" dirty="0">
                <a:hlinkClick r:id="rId11"/>
              </a:rPr>
              <a:t>-</a:t>
            </a:r>
            <a:r>
              <a:rPr lang="en-US" sz="1200" u="sng" dirty="0">
                <a:hlinkClick r:id="rId11"/>
              </a:rPr>
              <a:t>gallery</a:t>
            </a:r>
            <a:r>
              <a:rPr lang="ru-RU" sz="1200" u="sng" dirty="0">
                <a:hlinkClick r:id="rId11"/>
              </a:rPr>
              <a:t>.</a:t>
            </a:r>
            <a:r>
              <a:rPr lang="en-US" sz="1200" u="sng" dirty="0" err="1">
                <a:hlinkClick r:id="rId11"/>
              </a:rPr>
              <a:t>htm</a:t>
            </a:r>
            <a:r>
              <a:rPr lang="ru-RU" sz="1200" dirty="0"/>
              <a:t> - фото С.Я.Маршака</a:t>
            </a:r>
          </a:p>
          <a:p>
            <a:r>
              <a:rPr lang="ru-RU" sz="1200" u="sng" dirty="0">
                <a:hlinkClick r:id="rId12"/>
              </a:rPr>
              <a:t>http://lib.rus.ec/i/58/109258/cover.jpg</a:t>
            </a:r>
            <a:r>
              <a:rPr lang="ru-RU" sz="1200" dirty="0"/>
              <a:t> картинка «Усатый полосатый»</a:t>
            </a:r>
          </a:p>
          <a:p>
            <a:r>
              <a:rPr lang="ru-RU" sz="1200" u="sng" dirty="0">
                <a:hlinkClick r:id="rId13"/>
              </a:rPr>
              <a:t>http://alexgetti.narod.ru/imga055.jpg</a:t>
            </a:r>
            <a:r>
              <a:rPr lang="ru-RU" sz="1200" dirty="0"/>
              <a:t> - «Кошкин дом»</a:t>
            </a:r>
          </a:p>
          <a:p>
            <a:r>
              <a:rPr lang="ru-RU" sz="1200" u="sng" dirty="0">
                <a:hlinkClick r:id="rId14"/>
              </a:rPr>
              <a:t>http://www.char.ru/books/606150.jpg-</a:t>
            </a:r>
            <a:r>
              <a:rPr lang="ru-RU" sz="1200" dirty="0"/>
              <a:t> «Двенадцать месяцев»</a:t>
            </a:r>
          </a:p>
          <a:p>
            <a:r>
              <a:rPr lang="ru-RU" sz="1200" u="sng" dirty="0">
                <a:hlinkClick r:id="rId15"/>
              </a:rPr>
              <a:t>http://covers.cnt.itdelo.com/a/as/ast/ast949693big.jpg</a:t>
            </a:r>
            <a:r>
              <a:rPr lang="ru-RU" sz="1200" dirty="0"/>
              <a:t> -«Азбука в стихах и картинках»</a:t>
            </a:r>
          </a:p>
          <a:p>
            <a:r>
              <a:rPr lang="ru-RU" sz="1200" u="sng" dirty="0">
                <a:hlinkClick r:id="rId16"/>
              </a:rPr>
              <a:t>http://img-fotki.yandex.ru/get/3305/m2oo7.0/0_22f55_6059b741_L</a:t>
            </a:r>
            <a:r>
              <a:rPr lang="ru-RU" sz="1200" dirty="0"/>
              <a:t> - «Почта»</a:t>
            </a:r>
          </a:p>
          <a:p>
            <a:r>
              <a:rPr lang="en-US" sz="1200" u="sng" dirty="0">
                <a:hlinkClick r:id="rId17"/>
              </a:rPr>
              <a:t>http</a:t>
            </a:r>
            <a:r>
              <a:rPr lang="ru-RU" sz="1200" u="sng" dirty="0">
                <a:hlinkClick r:id="rId17"/>
              </a:rPr>
              <a:t>://</a:t>
            </a:r>
            <a:r>
              <a:rPr lang="en-US" sz="1200" u="sng" dirty="0" err="1">
                <a:hlinkClick r:id="rId17"/>
              </a:rPr>
              <a:t>gorod</a:t>
            </a:r>
            <a:r>
              <a:rPr lang="ru-RU" sz="1200" u="sng" dirty="0">
                <a:hlinkClick r:id="rId17"/>
              </a:rPr>
              <a:t>.</a:t>
            </a:r>
            <a:r>
              <a:rPr lang="en-US" sz="1200" u="sng" dirty="0">
                <a:hlinkClick r:id="rId17"/>
              </a:rPr>
              <a:t>tomsk</a:t>
            </a:r>
            <a:r>
              <a:rPr lang="ru-RU" sz="1200" u="sng" dirty="0">
                <a:hlinkClick r:id="rId17"/>
              </a:rPr>
              <a:t>.</a:t>
            </a:r>
            <a:r>
              <a:rPr lang="en-US" sz="1200" u="sng" dirty="0" err="1">
                <a:hlinkClick r:id="rId17"/>
              </a:rPr>
              <a:t>ru</a:t>
            </a:r>
            <a:r>
              <a:rPr lang="ru-RU" sz="1200" u="sng" dirty="0">
                <a:hlinkClick r:id="rId17"/>
              </a:rPr>
              <a:t>/</a:t>
            </a:r>
            <a:r>
              <a:rPr lang="en-US" sz="1200" u="sng" dirty="0">
                <a:hlinkClick r:id="rId17"/>
              </a:rPr>
              <a:t>index</a:t>
            </a:r>
            <a:r>
              <a:rPr lang="ru-RU" sz="1200" u="sng" dirty="0">
                <a:hlinkClick r:id="rId17"/>
              </a:rPr>
              <a:t>-1257226960.</a:t>
            </a:r>
            <a:r>
              <a:rPr lang="en-US" sz="1200" u="sng" dirty="0" err="1">
                <a:hlinkClick r:id="rId17"/>
              </a:rPr>
              <a:t>php</a:t>
            </a:r>
            <a:r>
              <a:rPr lang="ru-RU" sz="1200" dirty="0"/>
              <a:t>  -«Усатый полосатый», фото С.Я.Маршака</a:t>
            </a:r>
          </a:p>
          <a:p>
            <a:r>
              <a:rPr lang="en-US" sz="1200" u="sng" dirty="0">
                <a:hlinkClick r:id="rId18"/>
              </a:rPr>
              <a:t>http</a:t>
            </a:r>
            <a:r>
              <a:rPr lang="ru-RU" sz="1200" u="sng" dirty="0">
                <a:hlinkClick r:id="rId18"/>
              </a:rPr>
              <a:t>://</a:t>
            </a:r>
            <a:r>
              <a:rPr lang="en-US" sz="1200" u="sng" dirty="0">
                <a:hlinkClick r:id="rId18"/>
              </a:rPr>
              <a:t>lenagold</a:t>
            </a:r>
            <a:r>
              <a:rPr lang="ru-RU" sz="1200" u="sng" dirty="0">
                <a:hlinkClick r:id="rId18"/>
              </a:rPr>
              <a:t>.</a:t>
            </a:r>
            <a:r>
              <a:rPr lang="en-US" sz="1200" u="sng" dirty="0" err="1">
                <a:hlinkClick r:id="rId18"/>
              </a:rPr>
              <a:t>ru</a:t>
            </a:r>
            <a:r>
              <a:rPr lang="ru-RU" sz="1200" u="sng" dirty="0">
                <a:hlinkClick r:id="rId18"/>
              </a:rPr>
              <a:t>/</a:t>
            </a:r>
            <a:r>
              <a:rPr lang="en-US" sz="1200" u="sng" dirty="0" err="1">
                <a:hlinkClick r:id="rId18"/>
              </a:rPr>
              <a:t>fon</a:t>
            </a:r>
            <a:r>
              <a:rPr lang="ru-RU" sz="1200" u="sng" dirty="0">
                <a:hlinkClick r:id="rId18"/>
              </a:rPr>
              <a:t>/</a:t>
            </a:r>
            <a:r>
              <a:rPr lang="en-US" sz="1200" u="sng" dirty="0">
                <a:hlinkClick r:id="rId18"/>
              </a:rPr>
              <a:t>clipart</a:t>
            </a:r>
            <a:r>
              <a:rPr lang="ru-RU" sz="1200" u="sng" dirty="0">
                <a:hlinkClick r:id="rId18"/>
              </a:rPr>
              <a:t>/</a:t>
            </a:r>
            <a:r>
              <a:rPr lang="en-US" sz="1200" u="sng" dirty="0">
                <a:hlinkClick r:id="rId18"/>
              </a:rPr>
              <a:t>u</a:t>
            </a:r>
            <a:r>
              <a:rPr lang="ru-RU" sz="1200" u="sng" dirty="0">
                <a:hlinkClick r:id="rId18"/>
              </a:rPr>
              <a:t>/</a:t>
            </a:r>
            <a:r>
              <a:rPr lang="en-US" sz="1200" u="sng" dirty="0">
                <a:hlinkClick r:id="rId18"/>
              </a:rPr>
              <a:t>ugol</a:t>
            </a:r>
            <a:r>
              <a:rPr lang="ru-RU" sz="1200" u="sng" dirty="0">
                <a:hlinkClick r:id="rId18"/>
              </a:rPr>
              <a:t>/</a:t>
            </a:r>
            <a:r>
              <a:rPr lang="en-US" sz="1200" u="sng" dirty="0">
                <a:hlinkClick r:id="rId18"/>
              </a:rPr>
              <a:t>ugol</a:t>
            </a:r>
            <a:r>
              <a:rPr lang="ru-RU" sz="1200" u="sng" dirty="0">
                <a:hlinkClick r:id="rId18"/>
              </a:rPr>
              <a:t>02.</a:t>
            </a:r>
            <a:r>
              <a:rPr lang="en-US" sz="1200" u="sng" dirty="0" err="1">
                <a:hlinkClick r:id="rId18"/>
              </a:rPr>
              <a:t>png</a:t>
            </a:r>
            <a:r>
              <a:rPr lang="ru-RU" sz="1200" dirty="0"/>
              <a:t> - уголок</a:t>
            </a:r>
          </a:p>
          <a:p>
            <a:r>
              <a:rPr lang="en-US" sz="1200" u="sng" dirty="0">
                <a:hlinkClick r:id="rId19"/>
              </a:rPr>
              <a:t>http</a:t>
            </a:r>
            <a:r>
              <a:rPr lang="ru-RU" sz="1200" u="sng" dirty="0">
                <a:hlinkClick r:id="rId19"/>
              </a:rPr>
              <a:t>://</a:t>
            </a:r>
            <a:r>
              <a:rPr lang="en-US" sz="1200" u="sng" dirty="0">
                <a:hlinkClick r:id="rId19"/>
              </a:rPr>
              <a:t>s</a:t>
            </a:r>
            <a:r>
              <a:rPr lang="ru-RU" sz="1200" u="sng" dirty="0">
                <a:hlinkClick r:id="rId19"/>
              </a:rPr>
              <a:t>-</a:t>
            </a:r>
            <a:r>
              <a:rPr lang="en-US" sz="1200" u="sng" dirty="0">
                <a:hlinkClick r:id="rId19"/>
              </a:rPr>
              <a:t>marshak</a:t>
            </a:r>
            <a:r>
              <a:rPr lang="ru-RU" sz="1200" u="sng" dirty="0">
                <a:hlinkClick r:id="rId19"/>
              </a:rPr>
              <a:t>.</a:t>
            </a:r>
            <a:r>
              <a:rPr lang="en-US" sz="1200" u="sng" dirty="0" err="1">
                <a:hlinkClick r:id="rId19"/>
              </a:rPr>
              <a:t>ru</a:t>
            </a:r>
            <a:r>
              <a:rPr lang="ru-RU" sz="1200" u="sng" dirty="0">
                <a:hlinkClick r:id="rId19"/>
              </a:rPr>
              <a:t>/</a:t>
            </a:r>
            <a:r>
              <a:rPr lang="en-US" sz="1200" u="sng" dirty="0">
                <a:hlinkClick r:id="rId19"/>
              </a:rPr>
              <a:t>art</a:t>
            </a:r>
            <a:r>
              <a:rPr lang="ru-RU" sz="1200" u="sng" dirty="0">
                <a:hlinkClick r:id="rId19"/>
              </a:rPr>
              <a:t>/</a:t>
            </a:r>
            <a:r>
              <a:rPr lang="en-US" sz="1200" u="sng" dirty="0">
                <a:hlinkClick r:id="rId19"/>
              </a:rPr>
              <a:t>post</a:t>
            </a:r>
            <a:r>
              <a:rPr lang="ru-RU" sz="1200" u="sng" dirty="0">
                <a:hlinkClick r:id="rId19"/>
              </a:rPr>
              <a:t>/</a:t>
            </a:r>
            <a:r>
              <a:rPr lang="en-US" sz="1200" u="sng" dirty="0">
                <a:hlinkClick r:id="rId19"/>
              </a:rPr>
              <a:t>ginukov</a:t>
            </a:r>
            <a:r>
              <a:rPr lang="ru-RU" sz="1200" u="sng" dirty="0">
                <a:hlinkClick r:id="rId19"/>
              </a:rPr>
              <a:t>1/</a:t>
            </a:r>
            <a:r>
              <a:rPr lang="en-US" sz="1200" u="sng" dirty="0">
                <a:hlinkClick r:id="rId19"/>
              </a:rPr>
              <a:t>ginukov</a:t>
            </a:r>
            <a:r>
              <a:rPr lang="ru-RU" sz="1200" u="sng" dirty="0">
                <a:hlinkClick r:id="rId19"/>
              </a:rPr>
              <a:t>1_01.</a:t>
            </a:r>
            <a:r>
              <a:rPr lang="en-US" sz="1200" u="sng" dirty="0">
                <a:hlinkClick r:id="rId19"/>
              </a:rPr>
              <a:t>htm</a:t>
            </a:r>
            <a:r>
              <a:rPr lang="ru-RU" sz="1200" dirty="0"/>
              <a:t> - Рисунки к стихам С. Маршака.</a:t>
            </a:r>
          </a:p>
          <a:p>
            <a:r>
              <a:rPr lang="en-US" sz="1200" u="sng" dirty="0">
                <a:hlinkClick r:id="rId20"/>
              </a:rPr>
              <a:t>http</a:t>
            </a:r>
            <a:r>
              <a:rPr lang="ru-RU" sz="1200" u="sng" dirty="0">
                <a:hlinkClick r:id="rId20"/>
              </a:rPr>
              <a:t>://</a:t>
            </a:r>
            <a:r>
              <a:rPr lang="en-US" sz="1200" u="sng" dirty="0">
                <a:hlinkClick r:id="rId20"/>
              </a:rPr>
              <a:t>s</a:t>
            </a:r>
            <a:r>
              <a:rPr lang="ru-RU" sz="1200" u="sng" dirty="0">
                <a:hlinkClick r:id="rId20"/>
              </a:rPr>
              <a:t>-</a:t>
            </a:r>
            <a:r>
              <a:rPr lang="en-US" sz="1200" u="sng" dirty="0">
                <a:hlinkClick r:id="rId20"/>
              </a:rPr>
              <a:t>marshak</a:t>
            </a:r>
            <a:r>
              <a:rPr lang="ru-RU" sz="1200" u="sng" dirty="0">
                <a:hlinkClick r:id="rId20"/>
              </a:rPr>
              <a:t>.</a:t>
            </a:r>
            <a:r>
              <a:rPr lang="en-US" sz="1200" u="sng" dirty="0" err="1">
                <a:hlinkClick r:id="rId20"/>
              </a:rPr>
              <a:t>ru</a:t>
            </a:r>
            <a:r>
              <a:rPr lang="ru-RU" sz="1200" u="sng" dirty="0">
                <a:hlinkClick r:id="rId20"/>
              </a:rPr>
              <a:t>/</a:t>
            </a:r>
            <a:r>
              <a:rPr lang="en-US" sz="1200" u="sng" dirty="0">
                <a:hlinkClick r:id="rId20"/>
              </a:rPr>
              <a:t>books</a:t>
            </a:r>
            <a:r>
              <a:rPr lang="ru-RU" sz="1200" u="sng" dirty="0">
                <a:hlinkClick r:id="rId20"/>
              </a:rPr>
              <a:t>/</a:t>
            </a:r>
            <a:r>
              <a:rPr lang="en-US" sz="1200" u="sng" dirty="0">
                <a:hlinkClick r:id="rId20"/>
              </a:rPr>
              <a:t>child</a:t>
            </a:r>
            <a:r>
              <a:rPr lang="ru-RU" sz="1200" u="sng" dirty="0">
                <a:hlinkClick r:id="rId20"/>
              </a:rPr>
              <a:t>_</a:t>
            </a:r>
            <a:r>
              <a:rPr lang="en-US" sz="1200" u="sng" dirty="0">
                <a:hlinkClick r:id="rId20"/>
              </a:rPr>
              <a:t>p</a:t>
            </a:r>
            <a:r>
              <a:rPr lang="ru-RU" sz="1200" u="sng" dirty="0">
                <a:hlinkClick r:id="rId20"/>
              </a:rPr>
              <a:t>.</a:t>
            </a:r>
            <a:r>
              <a:rPr lang="en-US" sz="1200" u="sng" dirty="0">
                <a:hlinkClick r:id="rId20"/>
              </a:rPr>
              <a:t>htm</a:t>
            </a:r>
            <a:r>
              <a:rPr lang="ru-RU" sz="1200" dirty="0"/>
              <a:t> - Рисунки к стихам С. Маршака.</a:t>
            </a:r>
          </a:p>
          <a:p>
            <a:r>
              <a:rPr lang="ru-RU" sz="1200" dirty="0"/>
              <a:t> 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672138" y="128588"/>
            <a:ext cx="360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128586" y="3386137"/>
            <a:ext cx="360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8542" y="357166"/>
            <a:ext cx="58099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B0F0"/>
                </a:solidFill>
              </a:rPr>
              <a:t>Источники</a:t>
            </a:r>
            <a:r>
              <a:rPr lang="ru-RU" sz="2800" b="1" dirty="0">
                <a:solidFill>
                  <a:srgbClr val="00B0F0"/>
                </a:solidFill>
                <a:latin typeface="Franklin Gothic Medium" pitchFamily="34" charset="0"/>
              </a:rPr>
              <a:t> текстовой информации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1357298"/>
            <a:ext cx="67866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3"/>
              </a:rPr>
              <a:t>http://s-marshak.ru/articles/marshak/marshak01.htm</a:t>
            </a: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4"/>
              </a:rPr>
              <a:t>http://berkovich-zametki.com/2009/Zametki/Nomer13/Marjasin1.php</a:t>
            </a:r>
            <a:endParaRPr lang="ru-RU" sz="1100" dirty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5"/>
              </a:rPr>
              <a:t>http://www.kostyor.ru/biography/?n=102</a:t>
            </a: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6"/>
              </a:rPr>
              <a:t>http://allforchildren.ru/audio/muzaudio10-1a.php</a:t>
            </a: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7"/>
              </a:rPr>
              <a:t>http://er3ed.qrz.ru/marshak-koshkin.htm</a:t>
            </a:r>
            <a:endParaRPr lang="ru-RU" sz="1100" dirty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8"/>
              </a:rPr>
              <a:t>http://doshvozrast.ru/roditeli/roditeliproza02.htm</a:t>
            </a:r>
            <a:endParaRPr lang="ru-RU" sz="1100" dirty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9"/>
              </a:rPr>
              <a:t>http://lib.ru/POEZIQ/MARSHAK/p_dwenadcatxmes.txt</a:t>
            </a:r>
            <a:endParaRPr lang="ru-RU" sz="1100" dirty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10"/>
              </a:rPr>
              <a:t>http://www.litra.ru/biography/get/wrid/00693591229859304145/</a:t>
            </a:r>
            <a:endParaRPr lang="ru-RU" sz="1100" dirty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11"/>
              </a:rPr>
              <a:t>http://russianwinter.rian.ru/review/20071102/86350891.html</a:t>
            </a:r>
            <a:endParaRPr lang="ru-RU" sz="1100" dirty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12"/>
              </a:rPr>
              <a:t>http://publ.lib.ru/ARCHIVES/M/MARSHAK</a:t>
            </a:r>
            <a:endParaRPr lang="ru-RU" sz="1100" dirty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13"/>
              </a:rPr>
              <a:t>http://www.chudopredki.ru/1215-detskie-stikhi.-s.-marshak.html</a:t>
            </a:r>
            <a:endParaRPr lang="ru-RU" sz="1100" dirty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http://www.sem40.ru/ourpeople/famous/15687/</a:t>
            </a:r>
            <a:endParaRPr lang="ru-RU" sz="3200" dirty="0">
              <a:solidFill>
                <a:srgbClr val="0000FF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8" descr="52_4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357950" y="214290"/>
            <a:ext cx="2351087" cy="3455988"/>
          </a:xfrm>
          <a:prstGeom prst="rect">
            <a:avLst/>
          </a:prstGeom>
          <a:noFill/>
          <a:ln w="57150" cmpd="thickThin">
            <a:solidFill>
              <a:srgbClr val="6633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428728" y="285728"/>
            <a:ext cx="4500594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buClr>
                <a:srgbClr val="663300"/>
              </a:buClr>
            </a:pPr>
            <a:r>
              <a:rPr lang="ru-RU" sz="3200" b="1" dirty="0">
                <a:solidFill>
                  <a:srgbClr val="7030A0"/>
                </a:solidFill>
              </a:rPr>
              <a:t>Самуил Яковлевич Маршак по праву считается, мастером художественного перевода, замечательным драматургом и одним из создателей детской литературы. </a:t>
            </a:r>
          </a:p>
        </p:txBody>
      </p:sp>
      <p:pic>
        <p:nvPicPr>
          <p:cNvPr id="4" name="Picture 14" descr="Картинка 176 из 306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643446"/>
            <a:ext cx="1466850" cy="2016125"/>
          </a:xfrm>
          <a:prstGeom prst="rect">
            <a:avLst/>
          </a:prstGeom>
          <a:noFill/>
        </p:spPr>
      </p:pic>
      <p:pic>
        <p:nvPicPr>
          <p:cNvPr id="5" name="Picture 18" descr="Картинка 275 из 306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28" y="4357694"/>
            <a:ext cx="1585912" cy="2014538"/>
          </a:xfrm>
          <a:prstGeom prst="rect">
            <a:avLst/>
          </a:prstGeom>
          <a:noFill/>
        </p:spPr>
      </p:pic>
      <p:pic>
        <p:nvPicPr>
          <p:cNvPr id="6" name="Picture 8" descr="Картинка 155 из 3065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488" y="3857628"/>
            <a:ext cx="1592263" cy="2087563"/>
          </a:xfrm>
          <a:prstGeom prst="rect">
            <a:avLst/>
          </a:prstGeom>
          <a:noFill/>
        </p:spPr>
      </p:pic>
      <p:pic>
        <p:nvPicPr>
          <p:cNvPr id="7" name="Picture 22" descr="Картинка 315 из 3065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6248" y="4143380"/>
            <a:ext cx="1695450" cy="2298700"/>
          </a:xfrm>
          <a:prstGeom prst="rect">
            <a:avLst/>
          </a:prstGeom>
          <a:noFill/>
        </p:spPr>
      </p:pic>
      <p:pic>
        <p:nvPicPr>
          <p:cNvPr id="8" name="Picture 10" descr="Картинка 159 из 3065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57884" y="4286256"/>
            <a:ext cx="1776413" cy="2376488"/>
          </a:xfrm>
          <a:prstGeom prst="rect">
            <a:avLst/>
          </a:prstGeom>
          <a:noFill/>
        </p:spPr>
      </p:pic>
      <p:pic>
        <p:nvPicPr>
          <p:cNvPr id="9" name="Picture 12" descr="Картинка 161 из 3065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19988" y="4786322"/>
            <a:ext cx="1624012" cy="18446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26" y="142852"/>
            <a:ext cx="878687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/>
                <a:solidFill>
                  <a:schemeClr val="accent3"/>
                </a:solidFill>
              </a:rPr>
              <a:t>А началось все с детства…</a:t>
            </a:r>
          </a:p>
        </p:txBody>
      </p:sp>
      <p:pic>
        <p:nvPicPr>
          <p:cNvPr id="3" name="Picture 5" descr="marshak-2_origin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1857364"/>
            <a:ext cx="3148273" cy="464347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714744" y="1785926"/>
            <a:ext cx="47863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Самуил Яковлевич Маршак родился 3 ноября 1887 года в Воронеже. Раннее детство и первые школьные  годы писатель провёл в маленьком городке Острогожске Воронежской губернии. Родители  Маршака занимались делами прозаическими: отец варил мыло на частных заводиках, а мать  вела хозяйство семьи, в которой было шестеро детей. Жили очень бедно, часто переезжали с места на место. Но свободное время отец  любил проводить за книгой. Многое прочел вслух, по очереди со своей женой Евгенией Борисовной. Бабушка Самуила Яковлевича  была одаренной рассказчицей, любила подбирать к словам рифмы. Часто она даже думала вслух и говорила с внуками в рифму. 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1857364"/>
            <a:ext cx="492922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786182" y="578645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accent3"/>
                </a:solidFill>
              </a:rPr>
              <a:t>Город Острогожск. Улица на Майдане, </a:t>
            </a:r>
          </a:p>
          <a:p>
            <a:pPr algn="ctr"/>
            <a:r>
              <a:rPr lang="ru-RU" b="1" dirty="0">
                <a:solidFill>
                  <a:schemeClr val="accent3"/>
                </a:solidFill>
              </a:rPr>
              <a:t>на которой жила семья С.Я.Маршака.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28604"/>
            <a:ext cx="35242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00100" y="642918"/>
            <a:ext cx="421484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7030A0"/>
                </a:solidFill>
              </a:rPr>
              <a:t>Читать Маршак научился рано, сидя во время занятий с братом, с которым занимался учитель.</a:t>
            </a:r>
            <a:r>
              <a:rPr lang="ru-RU" sz="2000" b="1" dirty="0">
                <a:solidFill>
                  <a:srgbClr val="7030A0"/>
                </a:solidFill>
              </a:rPr>
              <a:t> </a:t>
            </a:r>
            <a:r>
              <a:rPr lang="ru-RU" sz="2000" dirty="0">
                <a:solidFill>
                  <a:srgbClr val="7030A0"/>
                </a:solidFill>
              </a:rPr>
              <a:t>Когда ему было всего 4 года, уже тогда он пытался сочинять стихотворные строчки. В 12 лет Самуил Яковлевич писал целые поэмы.</a:t>
            </a:r>
          </a:p>
          <a:p>
            <a:r>
              <a:rPr lang="ru-RU" sz="2000" dirty="0">
                <a:solidFill>
                  <a:srgbClr val="7030A0"/>
                </a:solidFill>
              </a:rPr>
              <a:t>Маршак вспоминал: «…пристрастие к стихам появилось у меня с самого раннего возраста. В сущности, «писать стихи» я начал до того, как научился писать. Я сочинял двустишия, а иногда и четверостишия устно, про себя, но скоро забывал придуманные на лету строчки». </a:t>
            </a:r>
          </a:p>
        </p:txBody>
      </p:sp>
      <p:pic>
        <p:nvPicPr>
          <p:cNvPr id="6" name="Picture 11" descr="С.Я. Маршак и М.Я. Марша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71538" y="214290"/>
            <a:ext cx="4000528" cy="5849979"/>
          </a:xfrm>
          <a:prstGeom prst="rect">
            <a:avLst/>
          </a:prstGeom>
          <a:noFill/>
          <a:ln w="12700">
            <a:solidFill>
              <a:srgbClr val="0000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071538" y="6027003"/>
            <a:ext cx="3929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Tx/>
              <a:buNone/>
            </a:pPr>
            <a:r>
              <a:rPr lang="ru-RU" sz="1600" b="1" dirty="0"/>
              <a:t>С.Я. Маршак (справа) со старшим братом Моисеем Яковлевичем Маршаком. Лето 1905 г.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etstvo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85728"/>
            <a:ext cx="3152775" cy="4762500"/>
          </a:xfrm>
          <a:prstGeom prst="rect">
            <a:avLst/>
          </a:prstGeom>
          <a:noFill/>
        </p:spPr>
      </p:pic>
      <p:pic>
        <p:nvPicPr>
          <p:cNvPr id="3" name="Picture 9" descr="detstvo05"/>
          <p:cNvPicPr>
            <a:picLocks noChangeAspect="1" noChangeArrowheads="1"/>
          </p:cNvPicPr>
          <p:nvPr/>
        </p:nvPicPr>
        <p:blipFill>
          <a:blip r:embed="rId3" cstate="print"/>
          <a:srcRect t="6384" b="7716"/>
          <a:stretch>
            <a:fillRect/>
          </a:stretch>
        </p:blipFill>
        <p:spPr>
          <a:xfrm>
            <a:off x="1071539" y="1928803"/>
            <a:ext cx="4020892" cy="4071966"/>
          </a:xfrm>
          <a:prstGeom prst="rect">
            <a:avLst/>
          </a:prstGeom>
          <a:noFill/>
          <a:ln w="19050">
            <a:solidFill>
              <a:srgbClr val="0000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285852" y="357166"/>
            <a:ext cx="371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Tx/>
              <a:buNone/>
            </a:pPr>
            <a:r>
              <a:rPr lang="ru-RU" b="1" dirty="0"/>
              <a:t>С.Я. Маршак (слева) - </a:t>
            </a:r>
            <a:br>
              <a:rPr lang="ru-RU" b="1" dirty="0"/>
            </a:br>
            <a:r>
              <a:rPr lang="ru-RU" b="1" dirty="0"/>
              <a:t>ученик Острогожской гимназии с товарищем</a:t>
            </a:r>
          </a:p>
          <a:p>
            <a:pPr algn="ctr">
              <a:buFontTx/>
              <a:buNone/>
            </a:pPr>
            <a:r>
              <a:rPr lang="ru-RU" b="1" dirty="0"/>
              <a:t> 1900 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00694" y="5214950"/>
            <a:ext cx="3429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С. Маршак - ученик 3-й санкт-петербургской гимназии.</a:t>
            </a:r>
          </a:p>
          <a:p>
            <a:pPr algn="ctr"/>
            <a:r>
              <a:rPr lang="ru-RU" b="1" dirty="0">
                <a:latin typeface="Franklin Gothic Medium" pitchFamily="34" charset="0"/>
              </a:rPr>
              <a:t> </a:t>
            </a:r>
            <a:r>
              <a:rPr lang="ru-RU" b="1" dirty="0"/>
              <a:t>Петербург, 1903 г.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0"/>
            <a:ext cx="5079076" cy="6715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500298" y="5072074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С.Я. Маршак (слева впереди) - ученик Ялтинской мужской гимназии - среди товарищей.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1906 г.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71442" y="1"/>
            <a:ext cx="3629714" cy="664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572132" y="5786454"/>
            <a:ext cx="3143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С.Я. Маршак (справа) - студент Лондонского университета. Около 1913 г.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778674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Страницы семейного альбома С.Я. Маршака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921262"/>
            <a:ext cx="3071834" cy="46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оте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71538" y="142852"/>
            <a:ext cx="3382963" cy="4895850"/>
          </a:xfrm>
          <a:prstGeom prst="rect">
            <a:avLst/>
          </a:prstGeom>
          <a:noFill/>
          <a:ln w="19050">
            <a:solidFill>
              <a:srgbClr val="000000"/>
            </a:solidFill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3" name="Picture 7" descr="мат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929190" y="214290"/>
            <a:ext cx="3600450" cy="4824413"/>
          </a:xfrm>
          <a:prstGeom prst="rect">
            <a:avLst/>
          </a:prstGeom>
          <a:noFill/>
          <a:ln w="19050">
            <a:solidFill>
              <a:srgbClr val="000000"/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071538" y="5214951"/>
            <a:ext cx="3357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Яков Миронович Маршак</a:t>
            </a:r>
          </a:p>
          <a:p>
            <a:pPr algn="ctr"/>
            <a:r>
              <a:rPr lang="ru-RU" b="1" dirty="0"/>
              <a:t>отец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5286389"/>
            <a:ext cx="3714776" cy="642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Евгения Борисовна Маршак</a:t>
            </a:r>
          </a:p>
          <a:p>
            <a:pPr algn="ctr"/>
            <a:r>
              <a:rPr lang="ru-RU" b="1" dirty="0"/>
              <a:t>мать</a:t>
            </a:r>
          </a:p>
        </p:txBody>
      </p:sp>
    </p:spTree>
  </p:cSld>
  <p:clrMapOvr>
    <a:masterClrMapping/>
  </p:clrMapOvr>
  <p:transition spd="med">
    <p:pull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3796</TotalTime>
  <Words>2671</Words>
  <Application>Microsoft Office PowerPoint</Application>
  <PresentationFormat>Экран (4:3)</PresentationFormat>
  <Paragraphs>216</Paragraphs>
  <Slides>32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32</vt:i4>
      </vt:variant>
    </vt:vector>
  </HeadingPairs>
  <TitlesOfParts>
    <vt:vector size="44" baseType="lpstr">
      <vt:lpstr>Arial</vt:lpstr>
      <vt:lpstr>Calibri</vt:lpstr>
      <vt:lpstr>Franklin Gothic Medium</vt:lpstr>
      <vt:lpstr>Times New Roman</vt:lpstr>
      <vt:lpstr>Verdana</vt:lpstr>
      <vt:lpstr>Wingdings 2</vt:lpstr>
      <vt:lpstr>Wingdings 3</vt:lpstr>
      <vt:lpstr>Открытая</vt:lpstr>
      <vt:lpstr>Трек</vt:lpstr>
      <vt:lpstr>Поток</vt:lpstr>
      <vt:lpstr>Солнцестояние</vt:lpstr>
      <vt:lpstr>Тема Office</vt:lpstr>
      <vt:lpstr>«Конкурс презентаций «Великие люди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«Конкурс презентаций «Великие люди России»</dc:title>
  <dc:creator>1</dc:creator>
  <cp:lastModifiedBy>Admin</cp:lastModifiedBy>
  <cp:revision>373</cp:revision>
  <dcterms:created xsi:type="dcterms:W3CDTF">2012-06-02T12:19:18Z</dcterms:created>
  <dcterms:modified xsi:type="dcterms:W3CDTF">2024-12-22T20:05:25Z</dcterms:modified>
</cp:coreProperties>
</file>