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image5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32.jpg" ContentType="image/jpeg"/>
  <Override PartName="/ppt/media/image33.jpg" ContentType="image/jpeg"/>
  <Override PartName="/ppt/media/image34.jpg" ContentType="image/jpeg"/>
  <Override PartName="/ppt/media/image35.jpg" ContentType="image/jpeg"/>
  <Override PartName="/ppt/media/image3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</p:sldMasterIdLst>
  <p:sldIdLst>
    <p:sldId id="256" r:id="rId3"/>
    <p:sldId id="269" r:id="rId4"/>
    <p:sldId id="268" r:id="rId5"/>
    <p:sldId id="270" r:id="rId6"/>
    <p:sldId id="271" r:id="rId7"/>
    <p:sldId id="272" r:id="rId8"/>
    <p:sldId id="275" r:id="rId9"/>
    <p:sldId id="291" r:id="rId10"/>
    <p:sldId id="276" r:id="rId11"/>
    <p:sldId id="277" r:id="rId12"/>
    <p:sldId id="278" r:id="rId13"/>
    <p:sldId id="259" r:id="rId14"/>
    <p:sldId id="279" r:id="rId15"/>
    <p:sldId id="261" r:id="rId16"/>
    <p:sldId id="262" r:id="rId17"/>
    <p:sldId id="263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2" r:id="rId30"/>
    <p:sldId id="257" r:id="rId31"/>
    <p:sldId id="29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63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12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8979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379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7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947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957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809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2998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578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7338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0107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68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2004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0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176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1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10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77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2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0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4.jp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3CD94-8C16-41E2-B27A-130A011DFCD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2038B-D753-4116-921E-CBA78B59F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4636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0844" y="-70954"/>
            <a:ext cx="10370311" cy="109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027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DD837C2-FFE2-44AD-AD6D-A08FFD270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162"/>
            <a:ext cx="10515600" cy="41601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Классный час </a:t>
            </a:r>
            <a:r>
              <a:rPr lang="ru-RU" sz="2000" b="1" dirty="0">
                <a:solidFill>
                  <a:srgbClr val="FFFF00"/>
                </a:solidFill>
              </a:rPr>
              <a:t>«Мы - наследники Великой Победы!»  </a:t>
            </a:r>
            <a:endParaRPr lang="ru-RU" sz="2000" b="1" dirty="0"/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2227AA10-9265-446A-BCAB-6D4ABFA295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56" y="1254568"/>
            <a:ext cx="9384627" cy="5278853"/>
          </a:xfrm>
        </p:spPr>
      </p:pic>
    </p:spTree>
    <p:extLst>
      <p:ext uri="{BB962C8B-B14F-4D97-AF65-F5344CB8AC3E}">
        <p14:creationId xmlns:p14="http://schemas.microsoft.com/office/powerpoint/2010/main" val="1992826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26355" y="865177"/>
            <a:ext cx="6649720" cy="26364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21690" algn="r">
              <a:lnSpc>
                <a:spcPct val="116100"/>
              </a:lnSpc>
              <a:spcBef>
                <a:spcPts val="95"/>
              </a:spcBef>
            </a:pPr>
            <a:r>
              <a:rPr sz="3200" b="0" i="0" spc="-100" dirty="0">
                <a:solidFill>
                  <a:schemeClr val="bg1"/>
                </a:solidFill>
                <a:latin typeface="Trebuchet MS"/>
                <a:cs typeface="Trebuchet MS"/>
              </a:rPr>
              <a:t>Человек </a:t>
            </a:r>
            <a:r>
              <a:rPr sz="3200" b="0" i="0" spc="-130" dirty="0">
                <a:solidFill>
                  <a:schemeClr val="bg1"/>
                </a:solidFill>
                <a:latin typeface="Trebuchet MS"/>
                <a:cs typeface="Trebuchet MS"/>
              </a:rPr>
              <a:t>может</a:t>
            </a:r>
            <a:r>
              <a:rPr sz="3200" b="0" i="0" spc="-28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135" dirty="0">
                <a:solidFill>
                  <a:schemeClr val="bg1"/>
                </a:solidFill>
                <a:latin typeface="Trebuchet MS"/>
                <a:cs typeface="Trebuchet MS"/>
              </a:rPr>
              <a:t>умереть</a:t>
            </a:r>
            <a:r>
              <a:rPr sz="3200" b="0" i="0" spc="-17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155" dirty="0">
                <a:solidFill>
                  <a:schemeClr val="bg1"/>
                </a:solidFill>
                <a:latin typeface="Trebuchet MS"/>
                <a:cs typeface="Trebuchet MS"/>
              </a:rPr>
              <a:t>дважды. </a:t>
            </a:r>
            <a:r>
              <a:rPr sz="3200" b="0" i="0" spc="-9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60" dirty="0">
                <a:solidFill>
                  <a:schemeClr val="bg1"/>
                </a:solidFill>
                <a:latin typeface="Trebuchet MS"/>
                <a:cs typeface="Trebuchet MS"/>
              </a:rPr>
              <a:t>На </a:t>
            </a:r>
            <a:r>
              <a:rPr sz="3200" b="0" i="0" spc="-100" dirty="0">
                <a:solidFill>
                  <a:schemeClr val="bg1"/>
                </a:solidFill>
                <a:latin typeface="Trebuchet MS"/>
                <a:cs typeface="Trebuchet MS"/>
              </a:rPr>
              <a:t>поле </a:t>
            </a:r>
            <a:r>
              <a:rPr sz="3200" b="0" i="0" spc="-175" dirty="0">
                <a:solidFill>
                  <a:schemeClr val="bg1"/>
                </a:solidFill>
                <a:latin typeface="Trebuchet MS"/>
                <a:cs typeface="Trebuchet MS"/>
              </a:rPr>
              <a:t>боя, </a:t>
            </a:r>
            <a:r>
              <a:rPr sz="3200" b="0" i="0" spc="-100" dirty="0">
                <a:solidFill>
                  <a:schemeClr val="bg1"/>
                </a:solidFill>
                <a:latin typeface="Trebuchet MS"/>
                <a:cs typeface="Trebuchet MS"/>
              </a:rPr>
              <a:t>когда </a:t>
            </a:r>
            <a:r>
              <a:rPr sz="3200" b="0" i="0" spc="-140" dirty="0">
                <a:solidFill>
                  <a:schemeClr val="bg1"/>
                </a:solidFill>
                <a:latin typeface="Trebuchet MS"/>
                <a:cs typeface="Trebuchet MS"/>
              </a:rPr>
              <a:t>его</a:t>
            </a:r>
            <a:r>
              <a:rPr sz="3200" b="0" i="0" spc="-57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45" dirty="0">
                <a:solidFill>
                  <a:schemeClr val="bg1"/>
                </a:solidFill>
                <a:latin typeface="Trebuchet MS"/>
                <a:cs typeface="Trebuchet MS"/>
              </a:rPr>
              <a:t>догонит</a:t>
            </a:r>
            <a:r>
              <a:rPr sz="3200" b="0" i="0" spc="-20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85" dirty="0">
                <a:solidFill>
                  <a:schemeClr val="bg1"/>
                </a:solidFill>
                <a:latin typeface="Trebuchet MS"/>
                <a:cs typeface="Trebuchet MS"/>
              </a:rPr>
              <a:t>пуля. </a:t>
            </a:r>
            <a:r>
              <a:rPr sz="3200" b="0" i="0" spc="-5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370" dirty="0">
                <a:solidFill>
                  <a:schemeClr val="bg1"/>
                </a:solidFill>
                <a:latin typeface="Trebuchet MS"/>
                <a:cs typeface="Trebuchet MS"/>
              </a:rPr>
              <a:t>А</a:t>
            </a:r>
            <a:r>
              <a:rPr sz="3200" b="0" i="0" spc="-17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80" dirty="0">
                <a:solidFill>
                  <a:schemeClr val="bg1"/>
                </a:solidFill>
                <a:latin typeface="Trebuchet MS"/>
                <a:cs typeface="Trebuchet MS"/>
              </a:rPr>
              <a:t>второй</a:t>
            </a:r>
            <a:r>
              <a:rPr sz="3200" b="0" i="0" spc="-17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200" dirty="0">
                <a:solidFill>
                  <a:schemeClr val="bg1"/>
                </a:solidFill>
                <a:latin typeface="Trebuchet MS"/>
                <a:cs typeface="Trebuchet MS"/>
              </a:rPr>
              <a:t>раз</a:t>
            </a:r>
            <a:r>
              <a:rPr sz="3200" b="0" i="0" spc="-16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425" dirty="0">
                <a:solidFill>
                  <a:schemeClr val="bg1"/>
                </a:solidFill>
                <a:latin typeface="Trebuchet MS"/>
                <a:cs typeface="Trebuchet MS"/>
              </a:rPr>
              <a:t>–</a:t>
            </a:r>
            <a:r>
              <a:rPr sz="3200" b="0" i="0" spc="-18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185" dirty="0">
                <a:solidFill>
                  <a:schemeClr val="bg1"/>
                </a:solidFill>
                <a:latin typeface="Trebuchet MS"/>
                <a:cs typeface="Trebuchet MS"/>
              </a:rPr>
              <a:t>в</a:t>
            </a:r>
            <a:r>
              <a:rPr sz="3200" b="0" i="0" spc="-17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65" dirty="0">
                <a:solidFill>
                  <a:schemeClr val="bg1"/>
                </a:solidFill>
                <a:latin typeface="Trebuchet MS"/>
                <a:cs typeface="Trebuchet MS"/>
              </a:rPr>
              <a:t>памяти</a:t>
            </a:r>
            <a:r>
              <a:rPr sz="3200" b="0" i="0" spc="-18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95" dirty="0">
                <a:solidFill>
                  <a:schemeClr val="bg1"/>
                </a:solidFill>
                <a:latin typeface="Trebuchet MS"/>
                <a:cs typeface="Trebuchet MS"/>
              </a:rPr>
              <a:t>народной.</a:t>
            </a:r>
            <a:endParaRPr sz="3200" dirty="0">
              <a:solidFill>
                <a:schemeClr val="bg1"/>
              </a:solidFill>
              <a:latin typeface="Trebuchet MS"/>
              <a:cs typeface="Trebuchet MS"/>
            </a:endParaRPr>
          </a:p>
          <a:p>
            <a:pPr marL="629920" marR="5080" indent="629285" algn="r">
              <a:lnSpc>
                <a:spcPts val="3460"/>
              </a:lnSpc>
              <a:spcBef>
                <a:spcPts val="50"/>
              </a:spcBef>
            </a:pPr>
            <a:r>
              <a:rPr sz="3200" b="0" i="0" spc="-35" dirty="0">
                <a:solidFill>
                  <a:schemeClr val="bg1"/>
                </a:solidFill>
                <a:latin typeface="Trebuchet MS"/>
                <a:cs typeface="Trebuchet MS"/>
              </a:rPr>
              <a:t>Второй </a:t>
            </a:r>
            <a:r>
              <a:rPr sz="3200" b="0" i="0" spc="-200" dirty="0">
                <a:solidFill>
                  <a:schemeClr val="bg1"/>
                </a:solidFill>
                <a:latin typeface="Trebuchet MS"/>
                <a:cs typeface="Trebuchet MS"/>
              </a:rPr>
              <a:t>раз</a:t>
            </a:r>
            <a:r>
              <a:rPr sz="3200" b="0" i="0" spc="-34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80" dirty="0">
                <a:solidFill>
                  <a:schemeClr val="bg1"/>
                </a:solidFill>
                <a:latin typeface="Trebuchet MS"/>
                <a:cs typeface="Trebuchet MS"/>
              </a:rPr>
              <a:t>умирать</a:t>
            </a:r>
            <a:r>
              <a:rPr sz="3200" b="0" i="0" spc="-18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160" dirty="0">
                <a:solidFill>
                  <a:schemeClr val="bg1"/>
                </a:solidFill>
                <a:latin typeface="Trebuchet MS"/>
                <a:cs typeface="Trebuchet MS"/>
              </a:rPr>
              <a:t>страшнее. </a:t>
            </a:r>
            <a:r>
              <a:rPr sz="3200" b="0" i="0" spc="-10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35" dirty="0">
                <a:solidFill>
                  <a:schemeClr val="bg1"/>
                </a:solidFill>
                <a:latin typeface="Trebuchet MS"/>
                <a:cs typeface="Trebuchet MS"/>
              </a:rPr>
              <a:t>Второй </a:t>
            </a:r>
            <a:r>
              <a:rPr sz="3200" b="0" i="0" spc="-195" dirty="0">
                <a:solidFill>
                  <a:schemeClr val="bg1"/>
                </a:solidFill>
                <a:latin typeface="Trebuchet MS"/>
                <a:cs typeface="Trebuchet MS"/>
              </a:rPr>
              <a:t>раз </a:t>
            </a:r>
            <a:r>
              <a:rPr sz="3200" b="0" i="0" spc="-130" dirty="0">
                <a:solidFill>
                  <a:schemeClr val="bg1"/>
                </a:solidFill>
                <a:latin typeface="Trebuchet MS"/>
                <a:cs typeface="Trebuchet MS"/>
              </a:rPr>
              <a:t>человек </a:t>
            </a:r>
            <a:r>
              <a:rPr sz="3200" b="0" i="0" spc="-105" dirty="0">
                <a:solidFill>
                  <a:schemeClr val="bg1"/>
                </a:solidFill>
                <a:latin typeface="Trebuchet MS"/>
                <a:cs typeface="Trebuchet MS"/>
              </a:rPr>
              <a:t>должен</a:t>
            </a:r>
            <a:r>
              <a:rPr sz="3200" b="0" i="0" spc="-36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200" b="0" i="0" spc="-120" dirty="0">
                <a:solidFill>
                  <a:schemeClr val="bg1"/>
                </a:solidFill>
                <a:latin typeface="Trebuchet MS"/>
                <a:cs typeface="Trebuchet MS"/>
              </a:rPr>
              <a:t>жить.</a:t>
            </a:r>
            <a:endParaRPr sz="32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6343" y="597153"/>
            <a:ext cx="10410825" cy="254952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 marR="5080" lvl="0" indent="914400" algn="just" defTabSz="914400" rtl="0" eaLnBrk="1" fontAlgn="auto" latinLnBrk="0" hangingPunct="1">
              <a:lnSpc>
                <a:spcPct val="90000"/>
              </a:lnSpc>
              <a:spcBef>
                <a:spcPts val="5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75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лет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назад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9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мая 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прогремел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салют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честь  победы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 </a:t>
            </a:r>
            <a:r>
              <a:rPr kumimoji="0" sz="3600" b="1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Великой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Отечественной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войне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1941-  1945гг., но </a:t>
            </a:r>
            <a:r>
              <a:rPr kumimoji="0" sz="36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отзвуки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той войны до сих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пор живут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  </a:t>
            </a:r>
            <a:r>
              <a:rPr kumimoji="0" sz="3600" b="1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каждом </a:t>
            </a:r>
            <a:r>
              <a:rPr kumimoji="0" sz="36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сердце.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Нет </a:t>
            </a:r>
            <a:r>
              <a:rPr kumimoji="0" sz="3600" b="1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такой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семьи, </a:t>
            </a:r>
            <a:r>
              <a:rPr kumimoji="0" sz="3600" b="1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которую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не  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затронула</a:t>
            </a:r>
            <a:r>
              <a:rPr kumimoji="0" sz="3600" b="1" i="1" u="none" strike="noStrike" kern="1200" cap="none" spc="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бы</a:t>
            </a:r>
            <a:r>
              <a:rPr kumimoji="0" sz="3600" b="1" i="1" u="none" strike="noStrike" kern="1200" cap="none" spc="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война.</a:t>
            </a:r>
            <a:r>
              <a:rPr kumimoji="0" sz="3600" b="1" i="1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Как</a:t>
            </a:r>
            <a:r>
              <a:rPr kumimoji="0" sz="3600" b="1" i="1" u="none" strike="noStrike" kern="1200" cap="none" spc="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ждали</a:t>
            </a:r>
            <a:r>
              <a:rPr kumimoji="0" sz="3600" b="1" i="1" u="none" strike="noStrike" kern="1200" cap="none" spc="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писем</a:t>
            </a:r>
            <a:r>
              <a:rPr kumimoji="0" sz="3600" b="1" i="1" u="none" strike="noStrike" kern="1200" cap="none" spc="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</a:t>
            </a:r>
            <a:r>
              <a:rPr kumimoji="0" sz="3600" b="1" i="1" u="none" strike="noStrike" kern="1200" cap="none" spc="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фронта!</a:t>
            </a: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6343" y="3560445"/>
            <a:ext cx="9215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02789" algn="l"/>
                <a:tab pos="3475354" algn="l"/>
                <a:tab pos="4621530" algn="l"/>
                <a:tab pos="7402830" algn="l"/>
                <a:tab pos="8168005" algn="l"/>
              </a:tabLst>
              <a:defRPr/>
            </a:pP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залогом	того,	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чт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о	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присла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ши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й	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и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х	</a:t>
            </a:r>
            <a:r>
              <a:rPr kumimoji="0" sz="3600" b="1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м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уж,</a:t>
            </a: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6343" y="3066110"/>
            <a:ext cx="10409555" cy="1068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5080" lvl="0" indent="0" algn="r" defTabSz="914400" rtl="0" eaLnBrk="1" fontAlgn="auto" latinLnBrk="0" hangingPunct="1">
              <a:lnSpc>
                <a:spcPts val="4105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9675" algn="l"/>
                <a:tab pos="3759835" algn="l"/>
                <a:tab pos="5861685" algn="l"/>
                <a:tab pos="9335135" algn="l"/>
              </a:tabLst>
              <a:defRPr/>
            </a:pP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Эти	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м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але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ькие	</a:t>
            </a:r>
            <a:r>
              <a:rPr kumimoji="0" sz="3600" b="1" i="1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ж</a:t>
            </a:r>
            <a:r>
              <a:rPr kumimoji="0" sz="3600" b="1" i="1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е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л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т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ые	тр</a:t>
            </a:r>
            <a:r>
              <a:rPr kumimoji="0" sz="3600" b="1" i="1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е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уг</a:t>
            </a:r>
            <a:r>
              <a:rPr kumimoji="0" sz="3600" b="1" i="1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о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льни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ч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ки	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бы</a:t>
            </a:r>
            <a:r>
              <a:rPr kumimoji="0" sz="3600" b="1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л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и</a:t>
            </a: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  <a:p>
            <a:pPr marL="0" marR="6350" lvl="0" indent="0" algn="r" defTabSz="914400" rtl="0" eaLnBrk="1" fontAlgn="auto" latinLnBrk="0" hangingPunct="1">
              <a:lnSpc>
                <a:spcPts val="41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сын,</a:t>
            </a: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6343" y="4054220"/>
            <a:ext cx="10408285" cy="106807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3890"/>
              </a:lnSpc>
              <a:spcBef>
                <a:spcPts val="585"/>
              </a:spcBef>
              <a:spcAft>
                <a:spcPts val="0"/>
              </a:spcAft>
              <a:buClrTx/>
              <a:buSzTx/>
              <a:buFontTx/>
              <a:buNone/>
              <a:tabLst>
                <a:tab pos="1470660" algn="l"/>
                <a:tab pos="3681095" algn="l"/>
                <a:tab pos="4773930" algn="l"/>
                <a:tab pos="5262880" algn="l"/>
                <a:tab pos="7017384" algn="l"/>
                <a:tab pos="7508240" algn="l"/>
                <a:tab pos="9390380" algn="l"/>
              </a:tabLst>
              <a:defRPr/>
            </a:pP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брат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,	лю</a:t>
            </a:r>
            <a:r>
              <a:rPr kumimoji="0" sz="3600" b="1" i="1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и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м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ый	жив	и	здоров,	а	значит,	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е</a:t>
            </a:r>
            <a:r>
              <a:rPr kumimoji="0" sz="36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</a:t>
            </a:r>
            <a:r>
              <a:rPr kumimoji="0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ть  </a:t>
            </a:r>
            <a:r>
              <a:rPr kumimoji="0" sz="3600" b="1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надежда 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увидеть </a:t>
            </a:r>
            <a:r>
              <a:rPr kumimoji="0" sz="36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его</a:t>
            </a:r>
            <a:r>
              <a:rPr kumimoji="0" sz="36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живым.</a:t>
            </a: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62498" y="863853"/>
            <a:ext cx="5989320" cy="4452620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1052195" lvl="0" indent="0" algn="l" defTabSz="914400" rtl="0" eaLnBrk="1" fontAlgn="auto" latinLnBrk="0" hangingPunct="1">
              <a:lnSpc>
                <a:spcPct val="80000"/>
              </a:lnSpc>
              <a:spcBef>
                <a:spcPts val="11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Писем </a:t>
            </a:r>
            <a:r>
              <a:rPr kumimoji="0" sz="44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белые 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стаи  Прилетали на</a:t>
            </a:r>
            <a:r>
              <a:rPr kumimoji="0" sz="4400" b="1" i="1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Русь.</a:t>
            </a:r>
            <a:endParaRPr kumimoji="0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  <a:p>
            <a:pPr marL="12700" marR="0" lvl="0" indent="0" algn="l" defTabSz="914400" rtl="0" eaLnBrk="1" fontAlgn="auto" latinLnBrk="0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Их с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волненьем</a:t>
            </a:r>
            <a:r>
              <a:rPr kumimoji="0" sz="4400" b="1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читали,</a:t>
            </a:r>
            <a:endParaRPr kumimoji="0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  <a:p>
            <a:pPr marL="12700" marR="1002665" lvl="0" indent="0" algn="l" defTabSz="914400" rtl="0" eaLnBrk="1" fontAlgn="auto" latinLnBrk="0" hangingPunct="1">
              <a:lnSpc>
                <a:spcPct val="80000"/>
              </a:lnSpc>
              <a:spcBef>
                <a:spcPts val="5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Знали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их 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наизусть.  Эти письма</a:t>
            </a:r>
            <a:r>
              <a:rPr kumimoji="0" sz="4400" b="1" i="1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поныне</a:t>
            </a:r>
            <a:endParaRPr kumimoji="0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  <a:p>
            <a:pPr marL="12700" marR="4826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Не </a:t>
            </a:r>
            <a:r>
              <a:rPr kumimoji="0" sz="4400" b="1" i="1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теряют, 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не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жгут,  </a:t>
            </a:r>
            <a:r>
              <a:rPr kumimoji="0" sz="4400" b="1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Как </a:t>
            </a:r>
            <a:r>
              <a:rPr kumimoji="0" sz="4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большую 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святыню,  Сыновьям</a:t>
            </a:r>
            <a:r>
              <a:rPr kumimoji="0" sz="4400" b="1" i="1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 </a:t>
            </a:r>
            <a:r>
              <a:rPr kumimoji="0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rlito"/>
                <a:ea typeface="+mn-ea"/>
                <a:cs typeface="Carlito"/>
              </a:rPr>
              <a:t>берегут.</a:t>
            </a:r>
            <a:endParaRPr kumimoji="0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rlito"/>
              <a:ea typeface="+mn-ea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2879" y="2057400"/>
            <a:ext cx="4511040" cy="29946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51547" y="0"/>
            <a:ext cx="5140451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6220" y="999744"/>
            <a:ext cx="6697980" cy="9616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87979" y="0"/>
            <a:ext cx="641604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3639" y="968667"/>
            <a:ext cx="10100310" cy="38850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54050" marR="0" lvl="0" indent="0" algn="l" defTabSz="914400" rtl="0" eaLnBrk="1" fontAlgn="auto" latinLnBrk="0" hangingPunct="1">
              <a:lnSpc>
                <a:spcPts val="444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800" b="1" i="1" u="none" strike="noStrike" kern="1200" cap="none" spc="-68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Что</a:t>
            </a:r>
            <a:r>
              <a:rPr kumimoji="0" sz="3800" b="1" i="1" u="none" strike="noStrike" kern="1200" cap="none" spc="-6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800" b="1" i="1" u="none" strike="noStrike" kern="1200" cap="none" spc="-6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я </a:t>
            </a:r>
            <a:r>
              <a:rPr kumimoji="0" sz="3800" b="1" i="1" u="none" strike="noStrike" kern="1200" cap="none" spc="-3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знаю </a:t>
            </a:r>
            <a:r>
              <a:rPr kumimoji="0" sz="3800" b="1" i="1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 </a:t>
            </a:r>
            <a:r>
              <a:rPr kumimoji="0" sz="3800" b="1" i="1" u="none" strike="noStrike" kern="1200" cap="none" spc="-4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своём</a:t>
            </a:r>
            <a:r>
              <a:rPr kumimoji="0" sz="3800" b="1" i="1" u="none" strike="noStrike" kern="1200" cap="none" spc="-3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прадедушке</a:t>
            </a:r>
            <a:r>
              <a:rPr kumimoji="0" sz="3800" b="1" i="1" u="none" strike="noStrike" kern="1200" cap="none" spc="-3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?</a:t>
            </a:r>
            <a:endParaRPr lang="ru-RU" sz="3800"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654050" marR="0" lvl="0" indent="0" algn="l" defTabSz="914400" rtl="0" eaLnBrk="1" fontAlgn="auto" latinLnBrk="0" hangingPunct="1">
              <a:lnSpc>
                <a:spcPts val="444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800" b="1" i="1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Родился</a:t>
            </a:r>
            <a:r>
              <a:rPr kumimoji="0" sz="3800" b="1" i="1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Фёдор </a:t>
            </a:r>
            <a:r>
              <a:rPr kumimoji="0" sz="3800" b="1" i="1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Кузьмич </a:t>
            </a:r>
            <a:r>
              <a:rPr kumimoji="0" sz="3800" b="1" i="1" u="none" strike="noStrike" kern="1200" cap="none" spc="-4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380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1910</a:t>
            </a:r>
            <a:r>
              <a:rPr kumimoji="0" sz="3800" b="1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году</a:t>
            </a:r>
            <a:endParaRPr kumimoji="0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1459230" lvl="0" indent="0" algn="l" defTabSz="914400" rtl="0" eaLnBrk="1" fontAlgn="auto" latinLnBrk="0" hangingPunct="1">
              <a:lnSpc>
                <a:spcPts val="432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>
                <a:tab pos="4625975" algn="l"/>
              </a:tabLst>
              <a:defRPr/>
            </a:pPr>
            <a:r>
              <a:rPr kumimoji="0" lang="ru-RU" sz="3800" b="1" i="1" u="none" strike="noStrike" kern="1200" cap="none" spc="-4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     </a:t>
            </a:r>
            <a:r>
              <a:rPr kumimoji="0" sz="3800" b="1" i="1" u="none" strike="noStrike" kern="1200" cap="none" spc="-4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</a:t>
            </a:r>
            <a:r>
              <a:rPr kumimoji="0" sz="3800" b="1" i="1" u="none" strike="noStrike" kern="1200" cap="none" spc="-2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Тюменской</a:t>
            </a:r>
            <a:r>
              <a:rPr kumimoji="0" sz="3800" b="1" i="1" u="none" strike="noStrike" kern="1200" cap="none" spc="-3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5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области	</a:t>
            </a:r>
            <a:r>
              <a:rPr kumimoji="0" sz="3800" b="1" i="1" u="none" strike="noStrike" kern="1200" cap="none" spc="-3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(в </a:t>
            </a:r>
            <a:r>
              <a:rPr kumimoji="0" sz="3800" b="1" i="1" u="none" strike="noStrike" kern="1200" cap="none" spc="-10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то</a:t>
            </a:r>
            <a:r>
              <a:rPr kumimoji="0" sz="3800" b="1" i="1" u="none" strike="noStrike" kern="1200" cap="none" spc="-10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800" b="1" i="1" u="none" strike="noStrike" kern="1200" cap="none" spc="-10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      </a:t>
            </a:r>
            <a:r>
              <a:rPr kumimoji="0" sz="3800" b="1" i="1" u="none" strike="noStrike" kern="1200" cap="none" spc="-4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время</a:t>
            </a:r>
            <a:r>
              <a:rPr kumimoji="0" sz="380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77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это</a:t>
            </a:r>
            <a:r>
              <a:rPr kumimoji="0" sz="3800" b="1" i="1" u="none" strike="noStrike" kern="1200" cap="none" spc="-7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800" b="1" i="1" u="none" strike="noStrike" kern="1200" cap="none" spc="-7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     </a:t>
            </a:r>
            <a:r>
              <a:rPr kumimoji="0" sz="3800" b="1" i="1" u="none" strike="noStrike" kern="1200" cap="none" spc="-4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была</a:t>
            </a:r>
            <a:r>
              <a:rPr kumimoji="0" sz="3800" b="1" i="1" u="none" strike="noStrike" kern="1200" cap="none" spc="-4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</a:t>
            </a:r>
            <a:r>
              <a:rPr kumimoji="0" sz="3800" b="1" i="1" u="none" strike="noStrike" kern="1200" cap="none" spc="-3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Омская </a:t>
            </a:r>
            <a:r>
              <a:rPr kumimoji="0" sz="3800" b="1" i="1" u="none" strike="noStrike" kern="1200" cap="none" spc="-5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область) </a:t>
            </a:r>
            <a:r>
              <a:rPr kumimoji="0" sz="3800" b="1" i="1" u="none" strike="noStrike" kern="1200" cap="none" spc="-4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3800" b="1" i="1" u="none" strike="noStrike" kern="1200" cap="none" spc="-3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селе</a:t>
            </a:r>
            <a:r>
              <a:rPr kumimoji="0" sz="380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Бушуево.</a:t>
            </a:r>
            <a:endParaRPr kumimoji="0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654050" marR="0" lvl="0" indent="0" algn="l" defTabSz="914400" rtl="0" eaLnBrk="1" fontAlgn="auto" latinLnBrk="0" hangingPunct="1">
              <a:lnSpc>
                <a:spcPts val="40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800" b="1" i="1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380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1939 </a:t>
            </a:r>
            <a:r>
              <a:rPr kumimoji="0" sz="38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году </a:t>
            </a:r>
            <a:r>
              <a:rPr kumimoji="0" sz="3800" b="1" i="1" u="none" strike="noStrike" kern="1200" cap="none" spc="-2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 </a:t>
            </a:r>
            <a:r>
              <a:rPr kumimoji="0" sz="3800" b="1" i="1" u="none" strike="noStrike" kern="1200" cap="none" spc="-3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семьей </a:t>
            </a:r>
            <a:r>
              <a:rPr kumimoji="0" sz="3800" b="1" i="1" u="none" strike="noStrike" kern="1200" cap="none" spc="-40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переехал </a:t>
            </a:r>
            <a:r>
              <a:rPr kumimoji="0" sz="3800" b="1" i="1" u="none" strike="noStrike" kern="1200" cap="none" spc="-4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3800" b="1" i="1" u="none" strike="noStrike" kern="1200" cap="none" spc="-3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город</a:t>
            </a:r>
            <a:r>
              <a:rPr kumimoji="0" sz="3800" b="1" i="1" u="none" strike="noStrike" kern="1200" cap="none" spc="-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endParaRPr kumimoji="0" lang="ru-RU" sz="3800" b="1" i="1" u="none" strike="noStrike" kern="1200" cap="none" spc="-11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654050" marR="0" lvl="0" indent="0" algn="l" defTabSz="914400" rtl="0" eaLnBrk="1" fontAlgn="auto" latinLnBrk="0" hangingPunct="1">
              <a:lnSpc>
                <a:spcPts val="40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800" b="1" i="1" u="none" strike="noStrike" kern="1200" cap="none" spc="-33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Каменск</a:t>
            </a:r>
            <a:r>
              <a:rPr kumimoji="0" sz="3800" b="1" i="1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-</a:t>
            </a:r>
            <a:r>
              <a:rPr kumimoji="0" sz="3800" b="1" i="1" u="none" strike="noStrike" kern="1200" cap="none" spc="-2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Уральск.</a:t>
            </a:r>
            <a:endParaRPr kumimoji="0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654050" marR="0" lvl="0" indent="0" algn="l" defTabSz="914400" rtl="0" eaLnBrk="1" fontAlgn="auto" latinLnBrk="0" hangingPunct="1">
              <a:lnSpc>
                <a:spcPts val="446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95725" algn="l"/>
              </a:tabLst>
              <a:defRPr/>
            </a:pPr>
            <a:r>
              <a:rPr kumimoji="0" sz="3800" b="1" i="1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380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1942</a:t>
            </a:r>
            <a:r>
              <a:rPr kumimoji="0" sz="3800" b="1" i="1" u="none" strike="noStrike" kern="1200" cap="none" spc="-5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году</a:t>
            </a:r>
            <a:r>
              <a:rPr kumimoji="0" sz="3800" b="1" i="1" u="none" strike="noStrike" kern="1200" cap="none" spc="-3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3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его	</a:t>
            </a:r>
            <a:r>
              <a:rPr kumimoji="0" sz="3800" b="1" i="1" u="none" strike="noStrike" kern="1200" cap="none" spc="-4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забрали </a:t>
            </a:r>
            <a:r>
              <a:rPr kumimoji="0" sz="3800" b="1" i="1" u="none" strike="noStrike" kern="1200" cap="none" spc="-3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</a:t>
            </a:r>
            <a:r>
              <a:rPr kumimoji="0" sz="3800" b="1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3800" b="1" i="1" u="none" strike="noStrike" kern="1200" cap="none" spc="-6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фронт.</a:t>
            </a:r>
            <a:endParaRPr kumimoji="0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0844" y="359188"/>
            <a:ext cx="10230485" cy="1627505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2700" marR="5080" lvl="0" indent="914400" algn="l" defTabSz="914400" rtl="0" eaLnBrk="1" fontAlgn="auto" latinLnBrk="0" hangingPunct="1">
              <a:lnSpc>
                <a:spcPts val="3030"/>
              </a:lnSpc>
              <a:spcBef>
                <a:spcPts val="6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50" b="1" i="1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950" b="1" i="1" u="none" strike="noStrike" kern="1200" cap="none" spc="-3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январе </a:t>
            </a:r>
            <a:r>
              <a:rPr kumimoji="0" sz="2950" b="1" i="1" u="none" strike="noStrike" kern="1200" cap="none" spc="-3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1943 </a:t>
            </a:r>
            <a:r>
              <a:rPr kumimoji="0" sz="295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года </a:t>
            </a:r>
            <a:r>
              <a:rPr kumimoji="0" sz="2950" b="1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он </a:t>
            </a:r>
            <a:r>
              <a:rPr kumimoji="0" sz="2950" b="1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получил </a:t>
            </a:r>
            <a:r>
              <a:rPr kumimoji="0" sz="2950" b="1" i="1" u="none" strike="noStrike" kern="1200" cap="none" spc="-3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боевое </a:t>
            </a:r>
            <a:r>
              <a:rPr kumimoji="0" sz="2950" b="1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ранение </a:t>
            </a:r>
            <a:r>
              <a:rPr kumimoji="0" sz="2950" b="1" i="1" u="none" strike="noStrike" kern="1200" cap="none" spc="-3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950" b="1" i="1" u="none" strike="noStrike" kern="1200" cap="none" spc="-2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ногу, </a:t>
            </a:r>
            <a:r>
              <a:rPr kumimoji="0" sz="2950" b="1" i="1" u="none" strike="noStrike" kern="1200" cap="none" spc="-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и </a:t>
            </a:r>
            <a:r>
              <a:rPr kumimoji="0" sz="2950" b="1" i="1" u="none" strike="noStrike" kern="1200" cap="none" spc="-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его  </a:t>
            </a:r>
            <a:r>
              <a:rPr kumimoji="0" sz="2950" b="1" i="1" u="none" strike="noStrike" kern="1200" cap="none" spc="-3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госпитализировали </a:t>
            </a:r>
            <a:r>
              <a:rPr kumimoji="0" sz="2950" b="1" i="1" u="none" strike="noStrike" kern="1200" cap="none" spc="-3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950" b="1" i="1" u="none" strike="noStrike" kern="1200" cap="none" spc="-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городе</a:t>
            </a:r>
            <a:r>
              <a:rPr kumimoji="0" sz="2950" b="1" i="1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Свердловске.</a:t>
            </a: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927100" marR="0" lvl="0" indent="0" algn="l" defTabSz="914400" rtl="0" eaLnBrk="1" fontAlgn="auto" latinLnBrk="0" hangingPunct="1">
              <a:lnSpc>
                <a:spcPts val="27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50" b="1" i="1" u="none" strike="noStrike" kern="1200" cap="none" spc="-2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Пролежав </a:t>
            </a:r>
            <a:r>
              <a:rPr kumimoji="0" sz="2950" b="1" i="1" u="none" strike="noStrike" kern="1200" cap="none" spc="-5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три</a:t>
            </a:r>
            <a:r>
              <a:rPr kumimoji="0" sz="2950" b="1" i="1" u="none" strike="noStrike" kern="1200" cap="none" spc="-5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950" b="1" i="1" u="none" strike="noStrike" kern="1200" cap="none" spc="-5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3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месяца</a:t>
            </a:r>
            <a:r>
              <a:rPr kumimoji="0" sz="295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3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950" b="1" i="1" u="none" strike="noStrike" kern="1200" cap="none" spc="-3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госпитале, </a:t>
            </a:r>
            <a:r>
              <a:rPr kumimoji="0" sz="2950" b="1" i="1" u="none" strike="noStrike" kern="1200" cap="none" spc="-2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после </a:t>
            </a:r>
            <a:r>
              <a:rPr kumimoji="0" sz="2950" b="1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выписки</a:t>
            </a:r>
            <a:r>
              <a:rPr kumimoji="0" sz="2950" b="1" i="1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он</a:t>
            </a: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0" lvl="0" indent="0" algn="l" defTabSz="914400" rtl="0" eaLnBrk="1" fontAlgn="auto" latinLnBrk="0" hangingPunct="1">
              <a:lnSpc>
                <a:spcPts val="32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158490" algn="l"/>
              </a:tabLst>
              <a:defRPr/>
            </a:pPr>
            <a:r>
              <a:rPr kumimoji="0" sz="2950" b="1" i="1" u="none" strike="noStrike" kern="1200" cap="none" spc="-2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вернулся</a:t>
            </a:r>
            <a:r>
              <a:rPr kumimoji="0" sz="2950" b="1" i="1" u="none" strike="noStrike" kern="1200" cap="none" spc="-25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2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</a:t>
            </a:r>
            <a:r>
              <a:rPr kumimoji="0" sz="295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48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фронт,	</a:t>
            </a:r>
            <a:r>
              <a:rPr kumimoji="0" sz="2950" b="1" i="1" u="none" strike="noStrike" kern="1200" cap="none" spc="-3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защищал </a:t>
            </a:r>
            <a:r>
              <a:rPr kumimoji="0" sz="2950" b="1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город</a:t>
            </a:r>
            <a:r>
              <a:rPr kumimoji="0" sz="295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25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Ленинград.</a:t>
            </a: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06751" y="2540507"/>
            <a:ext cx="7778496" cy="40706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0844" y="509778"/>
            <a:ext cx="10563860" cy="1977389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1049655" lvl="0" indent="914400" algn="l" defTabSz="914400" rtl="0" eaLnBrk="1" fontAlgn="auto" latinLnBrk="0" hangingPunct="1">
              <a:lnSpc>
                <a:spcPts val="3020"/>
              </a:lnSpc>
              <a:spcBef>
                <a:spcPts val="4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После </a:t>
            </a:r>
            <a:r>
              <a:rPr kumimoji="0" sz="2800" b="1" i="1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снятия </a:t>
            </a:r>
            <a:r>
              <a:rPr kumimoji="0" sz="2800" b="1" i="1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блокады </a:t>
            </a:r>
            <a:r>
              <a:rPr kumimoji="0" sz="2800" b="1" i="1" u="none" strike="noStrike" kern="1200" cap="none" spc="-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Ленинграда </a:t>
            </a:r>
            <a:r>
              <a:rPr kumimoji="0" sz="2800" b="1" i="1" u="none" strike="noStrike" kern="1200" cap="none" spc="-1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их </a:t>
            </a:r>
            <a:r>
              <a:rPr kumimoji="0" sz="2800" b="1" i="1" u="none" strike="noStrike" kern="1200" cap="none" spc="-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часть</a:t>
            </a:r>
            <a:r>
              <a:rPr kumimoji="0" sz="28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была  </a:t>
            </a:r>
            <a:r>
              <a:rPr kumimoji="0" sz="2800" b="1" i="1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направлена </a:t>
            </a:r>
            <a:r>
              <a:rPr kumimoji="0" sz="28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 </a:t>
            </a:r>
            <a:r>
              <a:rPr kumimoji="0" sz="2800" b="1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освобождение</a:t>
            </a:r>
            <a:r>
              <a:rPr kumimoji="0" sz="2800" b="1" i="1" u="none" strike="noStrike" kern="1200" cap="none" spc="-3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Эстонии.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914400" algn="l" defTabSz="914400" rtl="0" eaLnBrk="1" fontAlgn="auto" latinLnBrk="0" hangingPunct="1">
              <a:lnSpc>
                <a:spcPct val="88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1" u="none" strike="noStrike" kern="1200" cap="none" spc="-1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Мой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прапрадед</a:t>
            </a:r>
            <a:r>
              <a:rPr kumimoji="0" sz="280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погиб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</a:t>
            </a:r>
            <a:r>
              <a:rPr kumimoji="0" sz="2800" b="1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февраля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1944</a:t>
            </a:r>
            <a:r>
              <a:rPr kumimoji="0" sz="2800" b="1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года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при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защите</a:t>
            </a:r>
            <a:r>
              <a:rPr kumimoji="0" sz="2800" b="1" i="1" u="none" strike="noStrike" kern="1200" cap="none" spc="-1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 </a:t>
            </a:r>
            <a:r>
              <a:rPr kumimoji="0" sz="2800" b="1" i="1" u="none" strike="noStrike" kern="1200" cap="none" spc="-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освобождении </a:t>
            </a:r>
            <a:r>
              <a:rPr kumimoji="0" sz="2800" b="1" i="1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села </a:t>
            </a:r>
            <a:r>
              <a:rPr kumimoji="0" sz="2800" b="1" i="1" u="none" strike="noStrike" kern="1200" cap="none" spc="-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Омути </a:t>
            </a:r>
            <a:r>
              <a:rPr kumimoji="0" sz="28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Эстонской </a:t>
            </a:r>
            <a:r>
              <a:rPr kumimoji="0" sz="2800" b="1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Советской  </a:t>
            </a:r>
            <a:r>
              <a:rPr kumimoji="0" sz="280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Социалистической </a:t>
            </a:r>
            <a:r>
              <a:rPr kumimoji="0" sz="2800" b="1" i="1" u="none" strike="noStrike" kern="1200" cap="none" spc="-1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Республики </a:t>
            </a:r>
            <a:r>
              <a:rPr kumimoji="0" sz="280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</a:t>
            </a:r>
            <a:r>
              <a:rPr kumimoji="0" sz="2800" b="1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фашистов.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2297021"/>
            <a:ext cx="4984750" cy="239522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85400"/>
              </a:lnSpc>
              <a:spcBef>
                <a:spcPts val="6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5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Моей </a:t>
            </a:r>
            <a:r>
              <a:rPr kumimoji="0" sz="2950" b="1" i="1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прапрабабушке </a:t>
            </a:r>
            <a:r>
              <a:rPr kumimoji="0" sz="2950" b="1" i="1" u="none" strike="noStrike" kern="1200" cap="none" spc="-2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пришла  </a:t>
            </a:r>
            <a:r>
              <a:rPr kumimoji="0" sz="2950" b="1" i="1" u="none" strike="noStrike" kern="1200" cap="none" spc="-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похоронка, </a:t>
            </a:r>
            <a:r>
              <a:rPr kumimoji="0" sz="2950" b="1" i="1" u="none" strike="noStrike" kern="1200" cap="none" spc="-4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которая </a:t>
            </a:r>
            <a:r>
              <a:rPr kumimoji="0" sz="2950" b="1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до </a:t>
            </a:r>
            <a:r>
              <a:rPr kumimoji="0" sz="2950" b="1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сих </a:t>
            </a:r>
            <a:r>
              <a:rPr kumimoji="0" sz="295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пор  </a:t>
            </a:r>
            <a:r>
              <a:rPr kumimoji="0" sz="2950" b="1" i="1" u="none" strike="noStrike" kern="1200" cap="none" spc="-3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хранится </a:t>
            </a:r>
            <a:r>
              <a:rPr kumimoji="0" sz="2950" b="1" i="1" u="none" strike="noStrike" kern="1200" cap="none" spc="-3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950" b="1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нашей </a:t>
            </a:r>
            <a:r>
              <a:rPr kumimoji="0" sz="2950" b="1" i="1" u="none" strike="noStrike" kern="1200" cap="none" spc="-3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семье. </a:t>
            </a:r>
            <a:r>
              <a:rPr kumimoji="0" sz="2950" b="1" i="1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 </a:t>
            </a:r>
            <a:r>
              <a:rPr kumimoji="0" sz="2950" b="1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похоронке </a:t>
            </a:r>
            <a:r>
              <a:rPr kumimoji="0" sz="2950" b="1" i="1" u="none" strike="noStrike" kern="1200" cap="none" spc="-2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указаны </a:t>
            </a:r>
            <a:r>
              <a:rPr kumimoji="0" sz="2950" b="1" i="1" u="none" strike="noStrike" kern="1200" cap="none" spc="-6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дата</a:t>
            </a:r>
            <a:r>
              <a:rPr kumimoji="0" sz="2950" b="1" i="1" u="none" strike="noStrike" kern="1200" cap="none" spc="-6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950" b="1" i="1" u="none" strike="noStrike" kern="1200" cap="none" spc="-6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</a:t>
            </a:r>
            <a:r>
              <a:rPr kumimoji="0" sz="2950" b="1" i="1" u="none" strike="noStrike" kern="1200" cap="none" spc="-4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смерти</a:t>
            </a:r>
            <a:r>
              <a:rPr kumimoji="0" sz="2950" b="1" i="1" u="none" strike="noStrike" kern="1200" cap="none" spc="-4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,  </a:t>
            </a:r>
            <a:r>
              <a:rPr kumimoji="0" sz="2950" b="1" i="1" u="none" strike="noStrike" kern="1200" cap="none" spc="-52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место</a:t>
            </a:r>
            <a:r>
              <a:rPr kumimoji="0" sz="2950" b="1" i="1" u="none" strike="noStrike" kern="1200" cap="none" spc="-5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950" b="1" i="1" u="none" strike="noStrike" kern="1200" cap="none" spc="-5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950" b="1" i="1" u="none" strike="noStrike" kern="1200" cap="none" spc="-28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захоронения</a:t>
            </a:r>
            <a:r>
              <a:rPr kumimoji="0" sz="2950" b="1" i="1" u="none" strike="noStrike" kern="1200" cap="none" spc="-2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, </a:t>
            </a:r>
            <a:r>
              <a:rPr kumimoji="0" sz="2950" b="1" i="1" u="none" strike="noStrike" kern="1200" cap="none" spc="-3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кем  </a:t>
            </a:r>
            <a:r>
              <a:rPr kumimoji="0" sz="2950" b="1" i="1" u="none" strike="noStrike" kern="1200" cap="none" spc="-2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выписана </a:t>
            </a:r>
            <a:r>
              <a:rPr kumimoji="0" sz="2950" b="1" i="1" u="none" strike="noStrike" kern="1200" cap="none" spc="-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похоронка.</a:t>
            </a:r>
            <a:endParaRPr kumimoji="0" sz="2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143500" y="0"/>
            <a:ext cx="70484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0844" y="395173"/>
            <a:ext cx="9768840" cy="311150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635"/>
              </a:spcBef>
            </a:pPr>
            <a:r>
              <a:rPr sz="4400" b="0" spc="-790" dirty="0">
                <a:latin typeface="Mongolian Baiti" panose="03000500000000000000" pitchFamily="66" charset="0"/>
                <a:cs typeface="Mongolian Baiti" panose="03000500000000000000" pitchFamily="66" charset="0"/>
              </a:rPr>
              <a:t>«…В </a:t>
            </a:r>
            <a:r>
              <a:rPr lang="ru-RU" sz="4400" b="0" spc="-790" dirty="0">
                <a:latin typeface="Arial"/>
                <a:cs typeface="Mongolian Baiti" panose="03000500000000000000" pitchFamily="66" charset="0"/>
              </a:rPr>
              <a:t>  </a:t>
            </a:r>
            <a:r>
              <a:rPr sz="4400" b="0" spc="-229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бою</a:t>
            </a:r>
            <a:r>
              <a:rPr sz="4400" b="0" spc="-229" dirty="0">
                <a:latin typeface="Mongolian Baiti" panose="03000500000000000000" pitchFamily="66" charset="0"/>
                <a:cs typeface="Mongolian Baiti" panose="03000500000000000000" pitchFamily="66" charset="0"/>
              </a:rPr>
              <a:t> </a:t>
            </a:r>
            <a:r>
              <a:rPr sz="4400" b="0" spc="-24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за </a:t>
            </a:r>
            <a:r>
              <a:rPr sz="4400" b="0" spc="-335" dirty="0">
                <a:latin typeface="Mongolian Baiti" panose="03000500000000000000" pitchFamily="66" charset="0"/>
                <a:cs typeface="Mongolian Baiti" panose="03000500000000000000" pitchFamily="66" charset="0"/>
              </a:rPr>
              <a:t>Социалистическую </a:t>
            </a:r>
            <a:r>
              <a:rPr sz="4400" b="0" spc="-305" dirty="0">
                <a:latin typeface="Mongolian Baiti" panose="03000500000000000000" pitchFamily="66" charset="0"/>
                <a:cs typeface="Mongolian Baiti" panose="03000500000000000000" pitchFamily="66" charset="0"/>
              </a:rPr>
              <a:t>Родину,  верный </a:t>
            </a:r>
            <a:r>
              <a:rPr sz="4400" b="0" spc="-25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воинской </a:t>
            </a:r>
            <a:r>
              <a:rPr sz="4400" b="0" spc="-315" dirty="0">
                <a:latin typeface="Mongolian Baiti" panose="03000500000000000000" pitchFamily="66" charset="0"/>
                <a:cs typeface="Mongolian Baiti" panose="03000500000000000000" pitchFamily="66" charset="0"/>
              </a:rPr>
              <a:t>присяге, </a:t>
            </a:r>
            <a:r>
              <a:rPr sz="4400" b="0" spc="-27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проявив  </a:t>
            </a:r>
            <a:r>
              <a:rPr sz="4400" b="0" spc="-31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геройство </a:t>
            </a:r>
            <a:r>
              <a:rPr sz="4400" b="0" spc="-254" dirty="0">
                <a:latin typeface="Mongolian Baiti" panose="03000500000000000000" pitchFamily="66" charset="0"/>
                <a:cs typeface="Mongolian Baiti" panose="03000500000000000000" pitchFamily="66" charset="0"/>
              </a:rPr>
              <a:t>и </a:t>
            </a:r>
            <a:r>
              <a:rPr sz="4400" b="0" spc="-225" dirty="0">
                <a:latin typeface="Mongolian Baiti" panose="03000500000000000000" pitchFamily="66" charset="0"/>
                <a:cs typeface="Mongolian Baiti" panose="03000500000000000000" pitchFamily="66" charset="0"/>
              </a:rPr>
              <a:t>мужество, </a:t>
            </a:r>
            <a:r>
              <a:rPr sz="4400" b="0" spc="-265" dirty="0">
                <a:latin typeface="Mongolian Baiti" panose="03000500000000000000" pitchFamily="66" charset="0"/>
                <a:cs typeface="Mongolian Baiti" panose="03000500000000000000" pitchFamily="66" charset="0"/>
              </a:rPr>
              <a:t>погиб </a:t>
            </a:r>
            <a:r>
              <a:rPr sz="4400" b="0" spc="-254" dirty="0">
                <a:latin typeface="Mongolian Baiti" panose="03000500000000000000" pitchFamily="66" charset="0"/>
                <a:cs typeface="Mongolian Baiti" panose="03000500000000000000" pitchFamily="66" charset="0"/>
              </a:rPr>
              <a:t>6 </a:t>
            </a:r>
            <a:r>
              <a:rPr sz="4400" b="0" spc="-370" dirty="0">
                <a:latin typeface="Mongolian Baiti" panose="03000500000000000000" pitchFamily="66" charset="0"/>
                <a:cs typeface="Mongolian Baiti" panose="03000500000000000000" pitchFamily="66" charset="0"/>
              </a:rPr>
              <a:t>февраля  </a:t>
            </a:r>
            <a:r>
              <a:rPr sz="4400" b="0" spc="-250" dirty="0">
                <a:latin typeface="Mongolian Baiti" panose="03000500000000000000" pitchFamily="66" charset="0"/>
                <a:cs typeface="Mongolian Baiti" panose="03000500000000000000" pitchFamily="66" charset="0"/>
              </a:rPr>
              <a:t>1944 </a:t>
            </a:r>
            <a:r>
              <a:rPr sz="4400" b="0" spc="-3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г. </a:t>
            </a:r>
            <a:r>
              <a:rPr sz="4400" b="0" spc="-305" dirty="0">
                <a:latin typeface="Mongolian Baiti" panose="03000500000000000000" pitchFamily="66" charset="0"/>
                <a:cs typeface="Mongolian Baiti" panose="03000500000000000000" pitchFamily="66" charset="0"/>
              </a:rPr>
              <a:t>Похоронен </a:t>
            </a:r>
            <a:r>
              <a:rPr sz="4400" b="0" spc="-380" dirty="0">
                <a:latin typeface="Mongolian Baiti" panose="03000500000000000000" pitchFamily="66" charset="0"/>
                <a:cs typeface="Mongolian Baiti" panose="03000500000000000000" pitchFamily="66" charset="0"/>
              </a:rPr>
              <a:t>с </a:t>
            </a:r>
            <a:r>
              <a:rPr sz="4400" b="0" spc="-25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отданием </a:t>
            </a:r>
            <a:r>
              <a:rPr sz="4400" b="0" spc="-265" dirty="0">
                <a:latin typeface="Mongolian Baiti" panose="03000500000000000000" pitchFamily="66" charset="0"/>
                <a:cs typeface="Mongolian Baiti" panose="03000500000000000000" pitchFamily="66" charset="0"/>
              </a:rPr>
              <a:t>воинских  </a:t>
            </a:r>
            <a:r>
              <a:rPr sz="4400" b="0" spc="-32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почестей </a:t>
            </a:r>
            <a:r>
              <a:rPr sz="4400" b="0" spc="-260" dirty="0">
                <a:latin typeface="Mongolian Baiti" panose="03000500000000000000" pitchFamily="66" charset="0"/>
                <a:cs typeface="Mongolian Baiti" panose="03000500000000000000" pitchFamily="66" charset="0"/>
              </a:rPr>
              <a:t>в </a:t>
            </a:r>
            <a:r>
              <a:rPr sz="4400" b="0" spc="-310" dirty="0">
                <a:latin typeface="Mongolian Baiti" panose="03000500000000000000" pitchFamily="66" charset="0"/>
                <a:cs typeface="Mongolian Baiti" panose="03000500000000000000" pitchFamily="66" charset="0"/>
              </a:rPr>
              <a:t>с.Омути </a:t>
            </a:r>
            <a:r>
              <a:rPr sz="4400" b="0" spc="-315" dirty="0">
                <a:latin typeface="Mongolian Baiti" panose="03000500000000000000" pitchFamily="66" charset="0"/>
                <a:cs typeface="Mongolian Baiti" panose="03000500000000000000" pitchFamily="66" charset="0"/>
              </a:rPr>
              <a:t>Эстонской</a:t>
            </a:r>
            <a:r>
              <a:rPr sz="4400" b="0" spc="-254" dirty="0">
                <a:latin typeface="Mongolian Baiti" panose="03000500000000000000" pitchFamily="66" charset="0"/>
                <a:cs typeface="Mongolian Baiti" panose="03000500000000000000" pitchFamily="66" charset="0"/>
              </a:rPr>
              <a:t> </a:t>
            </a:r>
            <a:r>
              <a:rPr sz="4400" b="0" spc="-855" dirty="0">
                <a:latin typeface="Mongolian Baiti" panose="03000500000000000000" pitchFamily="66" charset="0"/>
                <a:cs typeface="Mongolian Baiti" panose="03000500000000000000" pitchFamily="66" charset="0"/>
              </a:rPr>
              <a:t>ССР…»</a:t>
            </a:r>
            <a:endParaRPr sz="4400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B32C9C-86C9-4648-B31B-617A5473C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4000" dirty="0"/>
            </a:br>
            <a:r>
              <a:rPr lang="ru-RU" sz="4000" dirty="0"/>
              <a:t>Сочинение </a:t>
            </a:r>
            <a:r>
              <a:rPr lang="ru-RU" sz="4000" dirty="0">
                <a:solidFill>
                  <a:srgbClr val="FFFF00"/>
                </a:solidFill>
              </a:rPr>
              <a:t>«</a:t>
            </a:r>
            <a:r>
              <a:rPr lang="ru-RU" sz="4000" b="1" dirty="0">
                <a:solidFill>
                  <a:srgbClr val="FFFF00"/>
                </a:solidFill>
              </a:rPr>
              <a:t>Я помню… Я горжусь…</a:t>
            </a:r>
            <a:r>
              <a:rPr lang="ru-RU" sz="4000" dirty="0">
                <a:solidFill>
                  <a:srgbClr val="FFFF00"/>
                </a:solidFill>
              </a:rPr>
              <a:t>» 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792BEA-B58B-4E5F-9358-574A6BA33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4354" y="1985320"/>
            <a:ext cx="5553160" cy="4695566"/>
          </a:xfrm>
        </p:spPr>
        <p:txBody>
          <a:bodyPr>
            <a:normAutofit fontScale="62500" lnSpcReduction="20000"/>
          </a:bodyPr>
          <a:lstStyle/>
          <a:p>
            <a:pPr marL="0" indent="0" algn="r">
              <a:buNone/>
            </a:pPr>
            <a:r>
              <a:rPr lang="ru-RU" dirty="0">
                <a:latin typeface="Monotype Corsiva" panose="03010101010201010101" pitchFamily="66" charset="0"/>
              </a:rPr>
              <a:t>Не все с войны домой вернулись близкие,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Остались средь нескошенных полей,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Чтоб вознестись в рассветы обелисками</a:t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>По всей Земле!</a:t>
            </a:r>
          </a:p>
          <a:p>
            <a:pPr marL="0" indent="0" algn="r">
              <a:buNone/>
            </a:pPr>
            <a:r>
              <a:rPr lang="ru-RU" dirty="0" err="1">
                <a:latin typeface="Monotype Corsiva" panose="03010101010201010101" pitchFamily="66" charset="0"/>
              </a:rPr>
              <a:t>Бригаднов</a:t>
            </a:r>
            <a:r>
              <a:rPr lang="ru-RU" dirty="0">
                <a:latin typeface="Monotype Corsiva" panose="03010101010201010101" pitchFamily="66" charset="0"/>
              </a:rPr>
              <a:t> А.В.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3300" b="1" dirty="0">
                <a:latin typeface="Monotype Corsiva" panose="03010101010201010101" pitchFamily="66" charset="0"/>
              </a:rPr>
              <a:t>Я думаю, каждому тюменцу  известна площадь Памяти. Здесь находятся Солдатская аллея, мемориал в память о тюменцах, погибших на фронтах Великой Отечественной войны, и братская могила воинов, умерших от ран в госпиталях Тюмени в годы войны.  </a:t>
            </a:r>
          </a:p>
          <a:p>
            <a:pPr marL="0" indent="0" algn="just">
              <a:buNone/>
            </a:pPr>
            <a:r>
              <a:rPr lang="ru-RU" sz="3300" b="1" dirty="0">
                <a:latin typeface="Monotype Corsiva" panose="03010101010201010101" pitchFamily="66" charset="0"/>
              </a:rPr>
              <a:t>	На пилонах - имена более шести с половиной тысяч тюменцев, не вернувшихся с войны. За каждым именем – своя судьба. Вот, например, </a:t>
            </a:r>
            <a:r>
              <a:rPr lang="ru-RU" sz="3300" b="1" dirty="0" err="1">
                <a:latin typeface="Monotype Corsiva" panose="03010101010201010101" pitchFamily="66" charset="0"/>
              </a:rPr>
              <a:t>Д.И.Кошкаров</a:t>
            </a:r>
            <a:r>
              <a:rPr lang="ru-RU" sz="3300" b="1" dirty="0">
                <a:latin typeface="Monotype Corsiva" panose="03010101010201010101" pitchFamily="66" charset="0"/>
              </a:rPr>
              <a:t>, павший смертью храбрых при освобождении города Калинина. А </a:t>
            </a:r>
            <a:r>
              <a:rPr lang="ru-RU" sz="3300" b="1" dirty="0" err="1">
                <a:latin typeface="Monotype Corsiva" panose="03010101010201010101" pitchFamily="66" charset="0"/>
              </a:rPr>
              <a:t>П.А.Ципцин</a:t>
            </a:r>
            <a:r>
              <a:rPr lang="ru-RU" sz="3300" b="1" dirty="0">
                <a:latin typeface="Monotype Corsiva" panose="03010101010201010101" pitchFamily="66" charset="0"/>
              </a:rPr>
              <a:t> погиб в январе 1942 года под Москвой…</a:t>
            </a:r>
          </a:p>
          <a:p>
            <a:pPr marL="0" indent="0" algn="just">
              <a:buNone/>
            </a:pPr>
            <a:r>
              <a:rPr lang="ru-RU" sz="3300" b="1" dirty="0">
                <a:latin typeface="Monotype Corsiva" panose="03010101010201010101" pitchFamily="66" charset="0"/>
              </a:rPr>
              <a:t>	Высокая стела символизирует свечу. И имя моего прадеда причастно к созданию мемориала.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D88EBE6-37D2-43C8-A810-4F093FB3E93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59" y="3350268"/>
            <a:ext cx="5149394" cy="228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23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3639" y="1656359"/>
            <a:ext cx="9979660" cy="3747821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 lvl="0" indent="792480" algn="l" defTabSz="914400" rtl="0" eaLnBrk="1" fontAlgn="auto" latinLnBrk="0" hangingPunct="1">
              <a:lnSpc>
                <a:spcPts val="2880"/>
              </a:lnSpc>
              <a:spcBef>
                <a:spcPts val="3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1" i="1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500" b="1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1954 </a:t>
            </a:r>
            <a:r>
              <a:rPr kumimoji="0" sz="2500" b="1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году </a:t>
            </a:r>
            <a:r>
              <a:rPr kumimoji="0" sz="2500" b="1" i="1" u="none" strike="noStrike" kern="1200" cap="none" spc="-3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останки </a:t>
            </a:r>
            <a:r>
              <a:rPr kumimoji="0" sz="2500" b="1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воинов </a:t>
            </a:r>
            <a:r>
              <a:rPr kumimoji="0" sz="2500" b="1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были </a:t>
            </a:r>
            <a:r>
              <a:rPr kumimoji="0" sz="250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перезахоронены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50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городе </a:t>
            </a:r>
            <a:r>
              <a:rPr kumimoji="0" sz="25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Сланцы  </a:t>
            </a:r>
            <a:r>
              <a:rPr kumimoji="0" sz="2500" b="1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Ленинградской </a:t>
            </a:r>
            <a:r>
              <a:rPr kumimoji="0" sz="2500" b="1" i="1" u="none" strike="noStrike" kern="1200" cap="none" spc="-3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области, </a:t>
            </a:r>
            <a:r>
              <a:rPr kumimoji="0" sz="2500" b="1" i="1" u="none" strike="noStrike" kern="1200" cap="none" spc="-52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так</a:t>
            </a:r>
            <a:r>
              <a:rPr kumimoji="0" sz="2500" b="1" i="1" u="none" strike="noStrike" kern="1200" cap="none" spc="-5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500" b="1" i="1" u="none" strike="noStrike" kern="1200" cap="none" spc="-5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</a:t>
            </a:r>
            <a:r>
              <a:rPr kumimoji="0" sz="2500" b="1" i="1" u="none" strike="noStrike" kern="1200" cap="none" spc="-204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как</a:t>
            </a:r>
            <a:r>
              <a:rPr kumimoji="0" sz="2500" b="1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на </a:t>
            </a:r>
            <a:r>
              <a:rPr kumimoji="0" sz="2500" b="1" i="1" u="none" strike="noStrike" kern="1200" cap="none" spc="-434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месте</a:t>
            </a:r>
            <a:r>
              <a:rPr kumimoji="0" sz="2500" b="1" i="1" u="none" strike="noStrike" kern="1200" cap="none" spc="-43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500" b="1" i="1" u="none" strike="noStrike" kern="1200" cap="none" spc="-43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2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захоронения</a:t>
            </a:r>
            <a:r>
              <a:rPr kumimoji="0" sz="2500" b="1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3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солдат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500" b="1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селе </a:t>
            </a:r>
            <a:r>
              <a:rPr kumimoji="0" sz="2500" b="1" i="1" u="none" strike="noStrike" kern="1200" cap="none" spc="-3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Омути  </a:t>
            </a:r>
            <a:r>
              <a:rPr kumimoji="0" sz="2500" b="1" i="1" u="none" strike="noStrike" kern="1200" cap="none" spc="-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построили </a:t>
            </a:r>
            <a:r>
              <a:rPr kumimoji="0" sz="2500" b="1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Нарвскую </a:t>
            </a:r>
            <a:r>
              <a:rPr kumimoji="0" sz="25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ГРЭС</a:t>
            </a:r>
            <a:r>
              <a:rPr kumimoji="0" sz="2500" b="1" i="1" u="none" strike="noStrike" kern="1200" cap="none" spc="-25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3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.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728980" marR="0" lvl="0" indent="0" algn="l" defTabSz="914400" rtl="0" eaLnBrk="1" fontAlgn="auto" latinLnBrk="0" hangingPunct="1">
              <a:lnSpc>
                <a:spcPts val="27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235450" algn="l"/>
              </a:tabLst>
              <a:defRPr/>
            </a:pPr>
            <a:r>
              <a:rPr kumimoji="0" sz="2500" b="1" i="1" u="none" strike="noStrike" kern="1200" cap="none" spc="-3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Солдат</a:t>
            </a:r>
            <a:r>
              <a:rPr kumimoji="0" sz="2500" b="1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перезахоронили</a:t>
            </a:r>
            <a:r>
              <a:rPr kumimoji="0" sz="250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3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	</a:t>
            </a:r>
            <a:r>
              <a:rPr kumimoji="0" sz="2500" b="1" i="1" u="none" strike="noStrike" kern="1200" cap="none" spc="-2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две </a:t>
            </a:r>
            <a:r>
              <a:rPr kumimoji="0" sz="2500" b="1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большие </a:t>
            </a:r>
            <a:r>
              <a:rPr kumimoji="0" sz="2500" b="1" i="1" u="none" strike="noStrike" kern="1200" cap="none" spc="-3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братские </a:t>
            </a:r>
            <a:r>
              <a:rPr kumimoji="0" sz="2500" b="1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могилы (в</a:t>
            </a:r>
            <a:r>
              <a:rPr kumimoji="0" sz="2500" b="1" i="1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каждой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0" lvl="0" indent="0" algn="l" defTabSz="914400" rtl="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06805" algn="l"/>
                <a:tab pos="3819525" algn="l"/>
              </a:tabLst>
              <a:defRPr/>
            </a:pPr>
            <a:r>
              <a:rPr kumimoji="0" sz="2500" b="1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могиле	</a:t>
            </a:r>
            <a:r>
              <a:rPr kumimoji="0" sz="2500" b="1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около </a:t>
            </a:r>
            <a:r>
              <a:rPr kumimoji="0" sz="2500" b="1" i="1" u="none" strike="noStrike" kern="1200" cap="none" spc="-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6000</a:t>
            </a:r>
            <a:r>
              <a:rPr kumimoji="0" sz="2500" b="1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3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солдат).	</a:t>
            </a:r>
            <a:r>
              <a:rPr kumimoji="0" sz="2500" b="1" i="1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Поставлен </a:t>
            </a:r>
            <a:r>
              <a:rPr kumimoji="0" sz="250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большой</a:t>
            </a:r>
            <a:r>
              <a:rPr kumimoji="0" sz="2500" b="1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обелиск.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789305" lvl="0" indent="792480" algn="l" defTabSz="914400" rtl="0" eaLnBrk="1" fontAlgn="auto" latinLnBrk="0" hangingPunct="1">
              <a:lnSpc>
                <a:spcPts val="288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>
                <a:tab pos="1158240" algn="l"/>
              </a:tabLst>
              <a:defRPr/>
            </a:pPr>
            <a:r>
              <a:rPr kumimoji="0" sz="2500" b="1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Также </a:t>
            </a:r>
            <a:r>
              <a:rPr kumimoji="0" sz="2500" b="1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создан музей </a:t>
            </a:r>
            <a:r>
              <a:rPr kumimoji="0" sz="2500" b="1" i="1" u="none" strike="noStrike" kern="1200" cap="none" spc="-3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памяти </a:t>
            </a:r>
            <a:r>
              <a:rPr kumimoji="0" sz="2500" b="1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воинов, </a:t>
            </a:r>
            <a:r>
              <a:rPr kumimoji="0" sz="2500" b="1" i="1" u="none" strike="noStrike" kern="1200" cap="none" spc="-3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которые </a:t>
            </a:r>
            <a:r>
              <a:rPr kumimoji="0" sz="2500" b="1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погибли, </a:t>
            </a:r>
            <a:r>
              <a:rPr kumimoji="0" sz="2500" b="1" i="1" u="none" strike="noStrike" kern="1200" cap="none" spc="-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защищая  </a:t>
            </a:r>
            <a:r>
              <a:rPr kumimoji="0" sz="2500" b="1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Родину	</a:t>
            </a:r>
            <a:r>
              <a:rPr kumimoji="0" sz="2500" b="1" i="1" u="none" strike="noStrike" kern="1200" cap="none" spc="-66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от</a:t>
            </a:r>
            <a:r>
              <a:rPr kumimoji="0" sz="2500" b="1" i="1" u="none" strike="noStrike" kern="1200" cap="none" spc="-6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2500" b="1" i="1" u="none" strike="noStrike" kern="1200" cap="none" spc="-6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        </a:t>
            </a:r>
            <a:r>
              <a:rPr kumimoji="0" sz="2500" b="1" i="1" u="none" strike="noStrike" kern="1200" cap="none" spc="-37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фашистов</a:t>
            </a:r>
            <a:r>
              <a:rPr kumimoji="0" sz="2500" b="1" i="1" u="none" strike="noStrike" kern="1200" cap="none" spc="-3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. </a:t>
            </a:r>
            <a:r>
              <a:rPr kumimoji="0" sz="2500" b="1" i="1" u="none" strike="noStrike" kern="1200" cap="none" spc="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 </a:t>
            </a:r>
            <a:r>
              <a:rPr kumimoji="0" sz="2500" b="1" i="1" u="none" strike="noStrike" kern="1200" cap="none" spc="-2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каждом </a:t>
            </a:r>
            <a:r>
              <a:rPr kumimoji="0" sz="2500" b="1" i="1" u="none" strike="noStrike" kern="1200" cap="none" spc="-3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солдате </a:t>
            </a:r>
            <a:r>
              <a:rPr kumimoji="0" sz="2500" b="1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написано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500" b="1" i="1" u="none" strike="noStrike" kern="1200" cap="none" spc="-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книге </a:t>
            </a:r>
            <a:r>
              <a:rPr kumimoji="0" sz="2500" b="1" i="1" u="none" strike="noStrike" kern="1200" cap="none" spc="-3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Памяти,  </a:t>
            </a:r>
            <a:r>
              <a:rPr kumimoji="0" sz="2500" b="1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находящейся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</a:t>
            </a:r>
            <a:r>
              <a:rPr kumimoji="0" sz="2500" b="1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музее.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76200" lvl="0" indent="716280" algn="l" defTabSz="914400" rtl="0" eaLnBrk="1" fontAlgn="auto" latinLnBrk="0" hangingPunct="1">
              <a:lnSpc>
                <a:spcPts val="288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1" i="1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Мои </a:t>
            </a:r>
            <a:r>
              <a:rPr kumimoji="0" sz="2500" b="1" i="1" u="none" strike="noStrike" kern="1200" cap="none" spc="-25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бабушка </a:t>
            </a:r>
            <a:r>
              <a:rPr kumimoji="0" sz="2500" b="1" i="1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и </a:t>
            </a:r>
            <a:r>
              <a:rPr kumimoji="0" sz="2500" b="1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прабабушка </a:t>
            </a:r>
            <a:r>
              <a:rPr kumimoji="0" sz="2500" b="1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ездили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sz="2500" b="1" i="1" u="none" strike="noStrike" kern="1200" cap="none" spc="-2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1975 </a:t>
            </a:r>
            <a:r>
              <a:rPr kumimoji="0" sz="2500" b="1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году </a:t>
            </a:r>
            <a:r>
              <a:rPr kumimoji="0" sz="2500" b="1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братскую </a:t>
            </a:r>
            <a:r>
              <a:rPr kumimoji="0" sz="2500" b="1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могилу</a:t>
            </a:r>
            <a:r>
              <a:rPr kumimoji="0" sz="2500" b="1" i="1" u="none" strike="noStrike" kern="1200" cap="none" spc="-3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 </a:t>
            </a:r>
            <a:r>
              <a:rPr kumimoji="0" sz="2500" b="1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город</a:t>
            </a:r>
            <a:r>
              <a:rPr kumimoji="0" sz="2500" b="1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500" b="1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Сланцы.</a:t>
            </a:r>
            <a:endParaRPr kumimoji="0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23260" y="0"/>
            <a:ext cx="574548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259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780"/>
              </a:spcBef>
            </a:pPr>
            <a:r>
              <a:rPr sz="3800" spc="204" dirty="0"/>
              <a:t>У</a:t>
            </a:r>
            <a:r>
              <a:rPr sz="3800" spc="-315" dirty="0"/>
              <a:t> </a:t>
            </a:r>
            <a:r>
              <a:rPr spc="70" dirty="0"/>
              <a:t>МОЕЙ</a:t>
            </a:r>
            <a:r>
              <a:rPr spc="-95" dirty="0"/>
              <a:t> </a:t>
            </a:r>
            <a:r>
              <a:rPr spc="45" dirty="0"/>
              <a:t>ПРАПРАБАБУШКИ</a:t>
            </a:r>
            <a:r>
              <a:rPr spc="-100" dirty="0"/>
              <a:t> </a:t>
            </a:r>
            <a:r>
              <a:rPr spc="-50" dirty="0"/>
              <a:t>ДО</a:t>
            </a:r>
            <a:r>
              <a:rPr spc="-70" dirty="0"/>
              <a:t> </a:t>
            </a:r>
            <a:r>
              <a:rPr spc="50" dirty="0"/>
              <a:t>СИХ</a:t>
            </a:r>
            <a:r>
              <a:rPr spc="-95" dirty="0"/>
              <a:t> </a:t>
            </a:r>
            <a:r>
              <a:rPr spc="45" dirty="0"/>
              <a:t>ПОР</a:t>
            </a:r>
            <a:r>
              <a:rPr spc="-70" dirty="0"/>
              <a:t> </a:t>
            </a:r>
            <a:r>
              <a:rPr spc="-20" dirty="0"/>
              <a:t>ХРАНЯТСЯ  </a:t>
            </a:r>
            <a:r>
              <a:rPr i="1" spc="-125" dirty="0"/>
              <a:t>ФОТОГРАФИИ</a:t>
            </a:r>
            <a:r>
              <a:rPr sz="3800" i="1" spc="-125" dirty="0"/>
              <a:t>, </a:t>
            </a:r>
            <a:r>
              <a:rPr i="1" spc="85" dirty="0"/>
              <a:t>ПИСЬМА </a:t>
            </a:r>
            <a:r>
              <a:rPr i="1" spc="105" dirty="0"/>
              <a:t>С </a:t>
            </a:r>
            <a:r>
              <a:rPr i="1" spc="-140" dirty="0"/>
              <a:t>ФРОНТА</a:t>
            </a:r>
            <a:r>
              <a:rPr sz="3800" i="1" spc="-140" dirty="0"/>
              <a:t>,</a:t>
            </a:r>
            <a:r>
              <a:rPr sz="3800" i="1" spc="-815" dirty="0"/>
              <a:t> </a:t>
            </a:r>
            <a:r>
              <a:rPr i="1" spc="-20" dirty="0"/>
              <a:t>ПОХОРОНКА</a:t>
            </a:r>
            <a:r>
              <a:rPr sz="3800" i="1" spc="-20" dirty="0"/>
              <a:t>.</a:t>
            </a:r>
            <a:endParaRPr sz="3800"/>
          </a:p>
        </p:txBody>
      </p:sp>
      <p:grpSp>
        <p:nvGrpSpPr>
          <p:cNvPr id="4" name="object 4"/>
          <p:cNvGrpSpPr/>
          <p:nvPr/>
        </p:nvGrpSpPr>
        <p:grpSpPr>
          <a:xfrm>
            <a:off x="43307" y="1074191"/>
            <a:ext cx="12144375" cy="5784215"/>
            <a:chOff x="43307" y="1074191"/>
            <a:chExt cx="12144375" cy="5784215"/>
          </a:xfrm>
        </p:grpSpPr>
        <p:sp>
          <p:nvSpPr>
            <p:cNvPr id="5" name="object 5"/>
            <p:cNvSpPr/>
            <p:nvPr/>
          </p:nvSpPr>
          <p:spPr>
            <a:xfrm>
              <a:off x="43307" y="1074191"/>
              <a:ext cx="2897898" cy="322475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2983992" y="1231391"/>
              <a:ext cx="4267200" cy="278739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7567929" y="1074254"/>
              <a:ext cx="3097187" cy="283912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51701" y="4439742"/>
              <a:ext cx="3576485" cy="241825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820541" y="3906024"/>
              <a:ext cx="2595283" cy="295197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6428232" y="4390644"/>
              <a:ext cx="3009900" cy="22890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9116567" y="3429038"/>
              <a:ext cx="3070961" cy="3396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214122"/>
            <a:ext cx="10436860" cy="4293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Письмо </a:t>
            </a:r>
            <a:r>
              <a:rPr kumimoji="0" sz="28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19 </a:t>
            </a:r>
            <a:r>
              <a:rPr kumimoji="0" sz="28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декабря 1943</a:t>
            </a:r>
            <a:r>
              <a:rPr kumimoji="0" sz="2800" b="0" i="1" u="none" strike="noStrike" kern="1200" cap="none" spc="-2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0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года: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6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92710" lvl="0" indent="0" algn="l" defTabSz="914400" rtl="0" eaLnBrk="1" fontAlgn="auto" latinLnBrk="0" hangingPunct="1">
              <a:lnSpc>
                <a:spcPts val="30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«Добрый </a:t>
            </a:r>
            <a:r>
              <a:rPr kumimoji="0" sz="2800" b="0" i="1" u="none" strike="noStrike" kern="1200" cap="none" spc="-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день! </a:t>
            </a:r>
            <a:r>
              <a:rPr kumimoji="0" sz="2800" b="0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Здравствуй, </a:t>
            </a:r>
            <a:r>
              <a:rPr kumimoji="0" sz="2800" b="0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жена </a:t>
            </a:r>
            <a:r>
              <a:rPr kumimoji="0" sz="2800" b="0" i="1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Марина. </a:t>
            </a:r>
            <a:r>
              <a:rPr kumimoji="0" sz="2800" b="0" i="1" u="none" strike="noStrike" kern="1200" cap="none" spc="-2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Во </a:t>
            </a:r>
            <a:r>
              <a:rPr kumimoji="0" sz="2800" b="0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первых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строках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моего  </a:t>
            </a:r>
            <a:r>
              <a:rPr kumimoji="0" sz="28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письма </a:t>
            </a:r>
            <a:r>
              <a:rPr kumimoji="0" sz="2800" b="0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спешу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передать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свой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чистосердечный </a:t>
            </a:r>
            <a:r>
              <a:rPr kumimoji="0" sz="2800" b="0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красноармейский 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привет </a:t>
            </a:r>
            <a:r>
              <a:rPr kumimoji="0" sz="28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2800" b="0" i="1" u="none" strike="noStrike" kern="1200" cap="none" spc="-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желаю </a:t>
            </a:r>
            <a:r>
              <a:rPr kumimoji="0" sz="28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наилучших </a:t>
            </a:r>
            <a:r>
              <a:rPr kumimoji="0" sz="28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успехов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вашей </a:t>
            </a:r>
            <a:r>
              <a:rPr kumimoji="0" sz="28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домашней </a:t>
            </a:r>
            <a:r>
              <a:rPr kumimoji="0" sz="2800" b="0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жизни. </a:t>
            </a:r>
            <a:r>
              <a:rPr kumimoji="0" sz="2800" b="0" i="1" u="none" strike="noStrike" kern="1200" cap="none" spc="-3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Еще 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передаю привет </a:t>
            </a:r>
            <a:r>
              <a:rPr kumimoji="0" sz="28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дочке </a:t>
            </a:r>
            <a:r>
              <a:rPr kumimoji="0" sz="28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Физе </a:t>
            </a:r>
            <a:r>
              <a:rPr kumimoji="0" sz="2800" b="0" i="1" u="none" strike="noStrike" kern="1200" cap="none" spc="-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2800" b="0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пожелаю </a:t>
            </a:r>
            <a:r>
              <a:rPr kumimoji="0" sz="28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всего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хорошего, </a:t>
            </a:r>
            <a:r>
              <a:rPr kumimoji="0" sz="2800" b="0" i="1" u="none" strike="noStrike" kern="1200" cap="none" spc="-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а</a:t>
            </a:r>
            <a:r>
              <a:rPr kumimoji="0" sz="2800" b="0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0" i="1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также</a:t>
            </a:r>
            <a:r>
              <a:rPr kumimoji="0" sz="2800" b="0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ts val="302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1" u="none" strike="noStrike" kern="1200" cap="none" spc="-1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желаю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роста </a:t>
            </a:r>
            <a:r>
              <a:rPr kumimoji="0" sz="28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2800" b="0" i="1" u="none" strike="noStrike" kern="1200" cap="none" spc="-10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ожидай </a:t>
            </a:r>
            <a:r>
              <a:rPr kumimoji="0" sz="28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меня </a:t>
            </a:r>
            <a:r>
              <a:rPr kumimoji="0" sz="2800" b="0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домой. Мария, </a:t>
            </a:r>
            <a:r>
              <a:rPr kumimoji="0" sz="2800" b="0" i="1" u="none" strike="noStrike" kern="1200" cap="none" spc="-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как </a:t>
            </a:r>
            <a:r>
              <a:rPr kumimoji="0" sz="2800" b="0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ты </a:t>
            </a:r>
            <a:r>
              <a:rPr kumimoji="0" sz="28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уехала </a:t>
            </a:r>
            <a:r>
              <a:rPr kumimoji="0" sz="28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 </a:t>
            </a:r>
            <a:r>
              <a:rPr kumimoji="0" sz="28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меня,  то </a:t>
            </a:r>
            <a:r>
              <a:rPr kumimoji="0" sz="2800" b="0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я </a:t>
            </a:r>
            <a:r>
              <a:rPr kumimoji="0" sz="2800" b="0" i="1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 </a:t>
            </a:r>
            <a:r>
              <a:rPr kumimoji="0" sz="28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второй </a:t>
            </a:r>
            <a:r>
              <a:rPr kumimoji="0" sz="28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день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был </a:t>
            </a:r>
            <a:r>
              <a:rPr kumimoji="0" sz="2800" b="0" i="1" u="none" strike="noStrike" kern="120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уже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2800" b="0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горвоенкомате.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Мария, </a:t>
            </a:r>
            <a:r>
              <a:rPr kumimoji="0" sz="2800" b="0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одно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мне  </a:t>
            </a:r>
            <a:r>
              <a:rPr kumimoji="0" sz="2800" b="0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обидно </a:t>
            </a:r>
            <a:r>
              <a:rPr kumimoji="0" sz="28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только, </a:t>
            </a:r>
            <a:r>
              <a:rPr kumimoji="0" sz="2800" b="0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что </a:t>
            </a:r>
            <a:r>
              <a:rPr kumimoji="0" sz="28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не </a:t>
            </a:r>
            <a:r>
              <a:rPr kumimoji="0" sz="28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увидал </a:t>
            </a:r>
            <a:r>
              <a:rPr kumimoji="0" sz="2800" b="0" i="1" u="none" strike="noStrike" kern="1200" cap="none" spc="-1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дочку, </a:t>
            </a:r>
            <a:r>
              <a:rPr kumimoji="0" sz="2800" b="0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но </a:t>
            </a:r>
            <a:r>
              <a:rPr kumimoji="0" sz="2800" b="0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только немного </a:t>
            </a:r>
            <a:r>
              <a:rPr kumimoji="0" sz="28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увидался </a:t>
            </a:r>
            <a:r>
              <a:rPr kumimoji="0" sz="2800" b="0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  </a:t>
            </a:r>
            <a:r>
              <a:rPr kumimoji="0" sz="2800" b="0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тобой. </a:t>
            </a:r>
            <a:r>
              <a:rPr kumimoji="0" sz="28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Нахожусь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28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настоящее </a:t>
            </a:r>
            <a:r>
              <a:rPr kumimoji="0" sz="28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время </a:t>
            </a: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28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городе</a:t>
            </a:r>
            <a:r>
              <a:rPr kumimoji="0" sz="2800" b="0" i="1" u="none" strike="noStrike" kern="1200" cap="none" spc="-2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Кунгуре</a:t>
            </a:r>
            <a:r>
              <a:rPr kumimoji="0" sz="2800" b="0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ts val="29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1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Молотовской</a:t>
            </a:r>
            <a:r>
              <a:rPr kumimoji="0" sz="28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области».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1312621"/>
            <a:ext cx="8776335" cy="446532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843915" lvl="0" indent="0" algn="l" defTabSz="914400" rtl="0" eaLnBrk="1" fontAlgn="auto" latinLnBrk="0" hangingPunct="1">
              <a:lnSpc>
                <a:spcPts val="3460"/>
              </a:lnSpc>
              <a:spcBef>
                <a:spcPts val="5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Треугольником </a:t>
            </a:r>
            <a:r>
              <a:rPr kumimoji="0" sz="3200" b="0" i="1" u="none" strike="noStrike" kern="1200" cap="none" spc="-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сложен </a:t>
            </a:r>
            <a:r>
              <a:rPr kumimoji="0" sz="32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потемневший </a:t>
            </a:r>
            <a:r>
              <a:rPr kumimoji="0" sz="32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листок,  </a:t>
            </a:r>
            <a:r>
              <a:rPr kumimoji="0" sz="3200" b="0" i="1" u="none" strike="noStrike" kern="1200" cap="none" spc="-4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нем и </a:t>
            </a:r>
            <a:r>
              <a:rPr kumimoji="0" sz="3200" b="0" i="1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горькое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лето,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3200" b="0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сигналы</a:t>
            </a:r>
            <a:r>
              <a:rPr kumimoji="0" sz="3200" b="0" i="1" u="none" strike="noStrike" kern="1200" cap="none" spc="-5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тревог,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ts val="321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4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нем </a:t>
            </a:r>
            <a:r>
              <a:rPr kumimoji="0" sz="3200" b="0" i="1" u="none" strike="noStrike" kern="1200" cap="none" spc="-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печаль </a:t>
            </a:r>
            <a:r>
              <a:rPr kumimoji="0" sz="32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отступленья </a:t>
            </a:r>
            <a:r>
              <a:rPr kumimoji="0" sz="32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тот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отчаянный</a:t>
            </a:r>
            <a:r>
              <a:rPr kumimoji="0" sz="3200" b="0" i="1" u="none" strike="noStrike" kern="1200" cap="none" spc="-45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год.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ts val="3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2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Рвется </a:t>
            </a:r>
            <a:r>
              <a:rPr kumimoji="0" sz="3200" b="0" i="1" u="none" strike="noStrike" kern="1200" cap="none" spc="-2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ветер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осенний </a:t>
            </a:r>
            <a:r>
              <a:rPr kumimoji="0" sz="3200" b="0" i="1" u="none" strike="noStrike" kern="1200" cap="none" spc="-1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3200" b="0" i="1" u="none" strike="noStrike" kern="1200" cap="none" spc="-1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команда: </a:t>
            </a:r>
            <a:r>
              <a:rPr kumimoji="0" sz="3200" b="0" i="1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вперёд!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ts val="3460"/>
              </a:lnSpc>
              <a:spcBef>
                <a:spcPts val="24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Даже </a:t>
            </a:r>
            <a:r>
              <a:rPr kumimoji="0" sz="32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смерть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отступала, </a:t>
            </a:r>
            <a:r>
              <a:rPr kumimoji="0" sz="3200" b="0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хоть </a:t>
            </a:r>
            <a:r>
              <a:rPr kumimoji="0" sz="3200" b="0" i="1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на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несколько </a:t>
            </a:r>
            <a:r>
              <a:rPr kumimoji="0" sz="32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дней,  </a:t>
            </a:r>
            <a:r>
              <a:rPr kumimoji="0" sz="3200" b="0" i="1" u="none" strike="noStrike" kern="1200" cap="none" spc="-2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Где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солдатские </a:t>
            </a:r>
            <a:r>
              <a:rPr kumimoji="0" sz="3200" b="0" i="1" u="none" strike="noStrike" kern="1200" cap="none" spc="-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письма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шли </a:t>
            </a:r>
            <a:r>
              <a:rPr kumimoji="0" sz="32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дорогой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своей.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ts val="321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с </a:t>
            </a:r>
            <a:r>
              <a:rPr kumimoji="0" sz="3200" b="0" i="1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поклоном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последние </a:t>
            </a:r>
            <a:r>
              <a:rPr kumimoji="0" sz="3200" b="0" i="1" u="none" strike="noStrike" kern="1200" cap="none" spc="-1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письма, </a:t>
            </a:r>
            <a:r>
              <a:rPr kumimoji="0" sz="3200" b="0" i="1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полные</a:t>
            </a:r>
            <a:r>
              <a:rPr kumimoji="0" sz="3200" b="0" i="1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сил,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10540" lvl="0" indent="0" algn="l" defTabSz="914400" rtl="0" eaLnBrk="1" fontAlgn="auto" latinLnBrk="0" hangingPunct="1">
              <a:lnSpc>
                <a:spcPts val="346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3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 </a:t>
            </a:r>
            <a:r>
              <a:rPr kumimoji="0" sz="3200" b="0" i="1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погибших </a:t>
            </a:r>
            <a:r>
              <a:rPr kumimoji="0" sz="32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 сраженьях </a:t>
            </a:r>
            <a:r>
              <a:rPr kumimoji="0" sz="32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почтальон </a:t>
            </a:r>
            <a:r>
              <a:rPr kumimoji="0" sz="32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приносил.  </a:t>
            </a:r>
            <a:r>
              <a:rPr kumimoji="0" sz="3200" b="0" i="1" u="none" strike="noStrike" kern="1200" cap="none" spc="-2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Письма </a:t>
            </a:r>
            <a:r>
              <a:rPr kumimoji="0" sz="3200" b="0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 </a:t>
            </a:r>
            <a:r>
              <a:rPr kumimoji="0" sz="3200" b="0" i="1" u="none" strike="noStrike" kern="1200" cap="none" spc="-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фронта </a:t>
            </a:r>
            <a:r>
              <a:rPr kumimoji="0" sz="3200" b="0" i="1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вобрали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3200" b="0" i="1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судьбу, 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</a:t>
            </a:r>
            <a:r>
              <a:rPr kumimoji="0" sz="3200" b="0" i="1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любовь,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ts val="34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0" i="1" u="none" strike="noStrike" kern="1200" cap="none" spc="-2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 </a:t>
            </a:r>
            <a:r>
              <a:rPr kumimoji="0" sz="32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бессонную </a:t>
            </a:r>
            <a:r>
              <a:rPr kumimoji="0" sz="3200" b="0" i="1" u="none" strike="noStrike" kern="1200" cap="none" spc="-1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правду </a:t>
            </a:r>
            <a:r>
              <a:rPr kumimoji="0" sz="3200" b="0" i="1" u="none" strike="noStrike" kern="1200" cap="none" spc="-2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фронтовых</a:t>
            </a:r>
            <a:r>
              <a:rPr kumimoji="0" sz="3200" b="0" i="1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0" i="1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голосов.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77895" y="0"/>
            <a:ext cx="623620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7341" y="1031518"/>
            <a:ext cx="9273540" cy="40434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929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50" b="1" i="1" u="none" strike="noStrike" kern="1200" cap="none" spc="1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«… </a:t>
            </a:r>
            <a:r>
              <a:rPr kumimoji="0" lang="ru-RU" sz="3350" b="1" i="1" u="none" strike="noStrike" kern="1200" cap="none" spc="-43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Второй </a:t>
            </a:r>
            <a:r>
              <a:rPr kumimoji="0" lang="ru-RU" sz="3350" b="1" i="1" u="none" strike="noStrike" kern="1200" cap="none" spc="-3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раз </a:t>
            </a:r>
            <a:r>
              <a:rPr kumimoji="0" lang="ru-RU" sz="3350" b="1" i="1" u="none" strike="noStrike" kern="1200" cap="none" spc="-3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человек </a:t>
            </a:r>
            <a:r>
              <a:rPr kumimoji="0" lang="ru-RU" sz="3350" b="1" i="1" u="none" strike="noStrike" kern="1200" cap="none" spc="-3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должен</a:t>
            </a:r>
            <a:r>
              <a:rPr kumimoji="0" lang="ru-RU" sz="3350" b="1" i="1" u="none" strike="noStrike" kern="1200" cap="none" spc="-45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350" b="1" i="1" u="none" strike="noStrike" kern="1200" cap="none" spc="-3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жить…»</a:t>
            </a:r>
            <a:endParaRPr kumimoji="0" lang="ru-RU" sz="3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5080" lvl="0" indent="0" algn="l" defTabSz="914400" rtl="0" eaLnBrk="1" fontAlgn="auto" latinLnBrk="0" hangingPunct="1">
              <a:lnSpc>
                <a:spcPts val="384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50" b="1" i="1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Мой </a:t>
            </a:r>
            <a:r>
              <a:rPr kumimoji="0" lang="ru-RU" sz="3350" b="1" i="1" u="none" strike="noStrike" kern="1200" cap="none" spc="-3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прадедушка </a:t>
            </a:r>
            <a:r>
              <a:rPr kumimoji="0" lang="ru-RU" sz="3350" b="1" i="1" u="none" strike="noStrike" kern="1200" cap="none" spc="-3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всегда </a:t>
            </a:r>
            <a:r>
              <a:rPr kumimoji="0" lang="ru-RU" sz="3350" b="1" i="1" u="none" strike="noStrike" kern="1200" cap="none" spc="-5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будет  </a:t>
            </a:r>
            <a:r>
              <a:rPr kumimoji="0" lang="ru-RU" sz="3350" b="1" i="1" u="none" strike="noStrike" kern="1200" cap="none" spc="-5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жить  </a:t>
            </a:r>
            <a:r>
              <a:rPr kumimoji="0" lang="ru-RU" sz="3350" b="1" i="1" u="none" strike="noStrike" kern="1200" cap="none" spc="-4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 </a:t>
            </a:r>
            <a:r>
              <a:rPr kumimoji="0" lang="ru-RU" sz="3350" b="1" i="1" u="none" strike="noStrike" kern="1200" cap="none" spc="-3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нашей </a:t>
            </a:r>
            <a:r>
              <a:rPr kumimoji="0" lang="ru-RU" sz="3350" b="1" i="1" u="none" strike="noStrike" kern="1200" cap="none" spc="-5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памяти.  </a:t>
            </a:r>
            <a:r>
              <a:rPr kumimoji="0" lang="ru-RU" sz="3350" b="1" i="1" u="none" strike="noStrike" kern="1200" cap="none" spc="-3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Благодаря </a:t>
            </a:r>
            <a:r>
              <a:rPr kumimoji="0" lang="ru-RU" sz="3350" b="1" i="1" u="none" strike="noStrike" kern="1200" cap="none" spc="-3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ему </a:t>
            </a:r>
            <a:r>
              <a:rPr kumimoji="0" lang="ru-RU" sz="3350" b="1" i="1" u="none" strike="noStrike" kern="1200" cap="none" spc="-3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живём</a:t>
            </a:r>
            <a:r>
              <a:rPr kumimoji="0" lang="ru-RU" sz="3350" b="1" i="1" u="none" strike="noStrike" kern="1200" cap="none" spc="-20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350" b="1" i="1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мы…</a:t>
            </a:r>
            <a:endParaRPr kumimoji="0" lang="ru-RU" sz="3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0" lvl="0" indent="0" algn="l" defTabSz="914400" rtl="0" eaLnBrk="1" fontAlgn="auto" latinLnBrk="0" hangingPunct="1">
              <a:lnSpc>
                <a:spcPts val="36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50" b="1" i="1" u="none" strike="noStrike" kern="1200" cap="none" spc="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И </a:t>
            </a:r>
            <a:r>
              <a:rPr kumimoji="0" lang="ru-RU" sz="3350" b="1" i="1" u="none" strike="noStrike" kern="1200" cap="none" spc="-3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его </a:t>
            </a:r>
            <a:r>
              <a:rPr kumimoji="0" lang="ru-RU" sz="3350" b="1" i="1" u="none" strike="noStrike" kern="1200" cap="none" spc="-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письма </a:t>
            </a:r>
            <a:r>
              <a:rPr kumimoji="0" lang="ru-RU" sz="3350" b="1" i="1" u="none" strike="noStrike" kern="1200" cap="none" spc="3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–</a:t>
            </a:r>
            <a:r>
              <a:rPr kumimoji="0" lang="ru-RU" sz="3350" b="1" i="1" u="none" strike="noStrike" kern="1200" cap="none" spc="-5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350" b="1" i="1" u="none" strike="noStrike" kern="1200" cap="none" spc="-6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это  </a:t>
            </a:r>
            <a:r>
              <a:rPr kumimoji="0" lang="ru-RU" sz="3350" b="1" i="1" u="none" strike="noStrike" kern="1200" cap="none" spc="-3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письма </a:t>
            </a:r>
            <a:r>
              <a:rPr kumimoji="0" lang="ru-RU" sz="3350" b="1" i="1" u="none" strike="noStrike" kern="1200" cap="none" spc="-2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Победы!</a:t>
            </a:r>
            <a:endParaRPr kumimoji="0" lang="ru-RU" sz="3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700" marR="0" lvl="0" indent="0" algn="l" defTabSz="914400" rtl="0" eaLnBrk="1" fontAlgn="auto" latinLnBrk="0" hangingPunct="1">
              <a:lnSpc>
                <a:spcPts val="39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50" b="1" i="1" u="none" strike="noStrike" kern="1200" cap="none" spc="-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Победы </a:t>
            </a:r>
            <a:r>
              <a:rPr kumimoji="0" lang="ru-RU" sz="3350" b="1" i="1" u="none" strike="noStrike" kern="1200" cap="none" spc="-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над </a:t>
            </a:r>
            <a:r>
              <a:rPr kumimoji="0" lang="ru-RU" sz="3350" b="1" i="1" u="none" strike="noStrike" kern="1200" cap="none" spc="-3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врагом </a:t>
            </a:r>
            <a:r>
              <a:rPr kumimoji="0" lang="ru-RU" sz="3350" b="1" i="1" u="none" strike="noStrike" kern="1200" cap="none" spc="-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и </a:t>
            </a:r>
            <a:r>
              <a:rPr kumimoji="0" lang="ru-RU" sz="3350" b="1" i="1" u="none" strike="noStrike" kern="1200" cap="none" spc="-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победы над</a:t>
            </a:r>
            <a:r>
              <a:rPr kumimoji="0" lang="ru-RU" sz="3350" b="1" i="1" u="none" strike="noStrike" kern="1200" cap="none" spc="-4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ru-RU" sz="3350" b="1" i="1" u="none" strike="noStrike" kern="1200" cap="none" spc="-3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временем!   </a:t>
            </a:r>
          </a:p>
          <a:p>
            <a:pPr marL="12700" marR="0" lvl="0" indent="0" algn="l" defTabSz="914400" rtl="0" eaLnBrk="1" fontAlgn="auto" latinLnBrk="0" hangingPunct="1">
              <a:lnSpc>
                <a:spcPts val="39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350" b="1" i="1" spc="-39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0" lvl="0" indent="0" algn="l" defTabSz="914400" rtl="0" eaLnBrk="1" fontAlgn="auto" latinLnBrk="0" hangingPunct="1">
              <a:lnSpc>
                <a:spcPts val="39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350" b="1" i="1" spc="-39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 marR="0" lvl="0" indent="0" algn="r" defTabSz="914400" rtl="0" eaLnBrk="1" fontAlgn="auto" latinLnBrk="0" hangingPunct="1">
              <a:lnSpc>
                <a:spcPts val="39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50" b="1" i="1" spc="-390" dirty="0" err="1">
                <a:solidFill>
                  <a:srgbClr val="FFFFFF"/>
                </a:solidFill>
                <a:latin typeface="Trebuchet MS"/>
                <a:cs typeface="Trebuchet MS"/>
              </a:rPr>
              <a:t>Арзанова</a:t>
            </a:r>
            <a:r>
              <a:rPr lang="ru-RU" sz="3350" b="1" i="1" spc="-390" dirty="0">
                <a:solidFill>
                  <a:srgbClr val="FFFFFF"/>
                </a:solidFill>
                <a:latin typeface="Trebuchet MS"/>
                <a:cs typeface="Trebuchet MS"/>
              </a:rPr>
              <a:t> Анастасия</a:t>
            </a:r>
            <a:endParaRPr kumimoji="0" lang="ru-RU" sz="3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1E4D0-F401-436E-9DDB-BF7B105A1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«Тюмень тыловая»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6C7886-6B99-40A1-B75A-F50DE87562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119" y="2108887"/>
            <a:ext cx="4620676" cy="4620676"/>
          </a:xfrm>
        </p:spPr>
      </p:pic>
    </p:spTree>
    <p:extLst>
      <p:ext uri="{BB962C8B-B14F-4D97-AF65-F5344CB8AC3E}">
        <p14:creationId xmlns:p14="http://schemas.microsoft.com/office/powerpoint/2010/main" val="16026911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7E1AC-B3A5-4C14-90D4-5471107A8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Проект «Окна Победы»</a:t>
            </a:r>
            <a:br>
              <a:rPr lang="ru-RU" b="1" dirty="0">
                <a:solidFill>
                  <a:srgbClr val="FFFF00"/>
                </a:solidFill>
              </a:rPr>
            </a:b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9C9BCD0-A7CB-427D-9B45-F9D7B8AF2B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87" y="2076014"/>
            <a:ext cx="3253946" cy="4603284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95B0C24-EAD2-43DD-9F51-AEDDBBFFC6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303" y="2101445"/>
            <a:ext cx="4844288" cy="4577853"/>
          </a:xfrm>
        </p:spPr>
      </p:pic>
    </p:spTree>
    <p:extLst>
      <p:ext uri="{BB962C8B-B14F-4D97-AF65-F5344CB8AC3E}">
        <p14:creationId xmlns:p14="http://schemas.microsoft.com/office/powerpoint/2010/main" val="1605623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CD36B-D809-416E-AE6C-4DE485078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С Днём Победы!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776DEB-F600-4DF1-965E-918223621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122" y="2336873"/>
            <a:ext cx="5864709" cy="359931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Задохнулись канонады.</a:t>
            </a:r>
            <a:br>
              <a:rPr lang="ru-RU" dirty="0"/>
            </a:br>
            <a:r>
              <a:rPr lang="ru-RU" dirty="0"/>
              <a:t>В мире – тишина.</a:t>
            </a:r>
            <a:br>
              <a:rPr lang="ru-RU" dirty="0"/>
            </a:br>
            <a:r>
              <a:rPr lang="ru-RU" dirty="0"/>
              <a:t>На большой земле однажды</a:t>
            </a:r>
            <a:br>
              <a:rPr lang="ru-RU" dirty="0"/>
            </a:br>
            <a:r>
              <a:rPr lang="ru-RU" dirty="0"/>
              <a:t>Кончилась война.</a:t>
            </a:r>
            <a:br>
              <a:rPr lang="ru-RU" dirty="0"/>
            </a:br>
            <a:r>
              <a:rPr lang="ru-RU" dirty="0"/>
              <a:t>Будем жить, встречать рассветы,</a:t>
            </a:r>
            <a:br>
              <a:rPr lang="ru-RU" dirty="0"/>
            </a:br>
            <a:r>
              <a:rPr lang="ru-RU" dirty="0"/>
              <a:t>Верить и любить,</a:t>
            </a:r>
            <a:br>
              <a:rPr lang="ru-RU" dirty="0"/>
            </a:br>
            <a:r>
              <a:rPr lang="ru-RU" dirty="0"/>
              <a:t>Только не забыть бы это!</a:t>
            </a:r>
            <a:br>
              <a:rPr lang="ru-RU" dirty="0"/>
            </a:br>
            <a:r>
              <a:rPr lang="ru-RU" dirty="0"/>
              <a:t>Лишь бы не забыть!</a:t>
            </a:r>
          </a:p>
          <a:p>
            <a:pPr marL="0" indent="0" algn="r">
              <a:buNone/>
            </a:pPr>
            <a:r>
              <a:rPr lang="ru-RU" dirty="0"/>
              <a:t>Р. Рождественский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0D3BFEBF-CDE3-425D-B848-4515A54F45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42" y="2095030"/>
            <a:ext cx="4514334" cy="4514334"/>
          </a:xfrm>
        </p:spPr>
      </p:pic>
    </p:spTree>
    <p:extLst>
      <p:ext uri="{BB962C8B-B14F-4D97-AF65-F5344CB8AC3E}">
        <p14:creationId xmlns:p14="http://schemas.microsoft.com/office/powerpoint/2010/main" val="2522522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0517DD-8E40-4C51-8B1C-B1F14B800B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7307" y="1919416"/>
            <a:ext cx="7364627" cy="481913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dirty="0">
                <a:latin typeface="Monotype Corsiva" panose="03010101010201010101" pitchFamily="66" charset="0"/>
              </a:rPr>
              <a:t>В нашей семье трепетно хранится семейный архив:  воспоминания и документы Носова Дмитрия Ивановича. Родился он 15 ноября 1920 года в деревне Вагина </a:t>
            </a:r>
            <a:r>
              <a:rPr lang="ru-RU" b="1" dirty="0" err="1">
                <a:latin typeface="Monotype Corsiva" panose="03010101010201010101" pitchFamily="66" charset="0"/>
              </a:rPr>
              <a:t>Аромашевского</a:t>
            </a:r>
            <a:r>
              <a:rPr lang="ru-RU" b="1" dirty="0">
                <a:latin typeface="Monotype Corsiva" panose="03010101010201010101" pitchFamily="66" charset="0"/>
              </a:rPr>
              <a:t> района Тюменской области в бедной крестьянской семье. Окончил </a:t>
            </a:r>
            <a:r>
              <a:rPr lang="ru-RU" b="1" dirty="0" err="1">
                <a:latin typeface="Monotype Corsiva" panose="03010101010201010101" pitchFamily="66" charset="0"/>
              </a:rPr>
              <a:t>Ишимское</a:t>
            </a:r>
            <a:r>
              <a:rPr lang="ru-RU" b="1" dirty="0">
                <a:latin typeface="Monotype Corsiva" panose="03010101010201010101" pitchFamily="66" charset="0"/>
              </a:rPr>
              <a:t> педагогическое училище, краткосрочные курсы подготовки учителей-предметников при Омском учительском институте. В послевоенный период  окончил Высшую партийную школу.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Мой прадед - участник Великой Отечественной войны. Его боевой путь   отражен в перечне благодарностей Верховного главнокомандующего </a:t>
            </a:r>
            <a:r>
              <a:rPr lang="ru-RU" b="1" dirty="0" err="1">
                <a:latin typeface="Monotype Corsiva" panose="03010101010201010101" pitchFamily="66" charset="0"/>
              </a:rPr>
              <a:t>И.В.Сталина</a:t>
            </a:r>
            <a:r>
              <a:rPr lang="ru-RU" b="1" dirty="0">
                <a:latin typeface="Monotype Corsiva" panose="03010101010201010101" pitchFamily="66" charset="0"/>
              </a:rPr>
              <a:t>. Их насчитывается 21.  Дмитрий Иванович  награжден орденами: Александра Невского, Красной Звезды, Отечественной войны I степени, Отечественной войны II  степени (дважды), медалями «За оборону Сталинграда», «За взятие Будапешта», «За освобождение Праги», «За победу над Германией», «За победу над Японией». Войну закончил командиром дивизиона в звании майора.</a:t>
            </a: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D56668C-8762-4FE0-BBAA-6EBA24A8BE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357" y="2336872"/>
            <a:ext cx="2048412" cy="2958817"/>
          </a:xfrm>
        </p:spPr>
      </p:pic>
    </p:spTree>
    <p:extLst>
      <p:ext uri="{BB962C8B-B14F-4D97-AF65-F5344CB8AC3E}">
        <p14:creationId xmlns:p14="http://schemas.microsoft.com/office/powerpoint/2010/main" val="2873019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77A7E338-8658-464F-9ECC-1A624A156AA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290" y="2336800"/>
            <a:ext cx="3454908" cy="35988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114BF75-045F-4508-9BE2-E87445CC1D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88692" y="2336873"/>
            <a:ext cx="5005489" cy="359931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11в класс</a:t>
            </a:r>
          </a:p>
          <a:p>
            <a:pPr marL="0" indent="0" algn="ctr">
              <a:buNone/>
            </a:pPr>
            <a:r>
              <a:rPr lang="ru-RU" dirty="0"/>
              <a:t> МАОУ гимназии №83 </a:t>
            </a:r>
          </a:p>
          <a:p>
            <a:pPr marL="0" indent="0" algn="ctr">
              <a:buNone/>
            </a:pPr>
            <a:r>
              <a:rPr lang="ru-RU" dirty="0"/>
              <a:t>города Тюмени</a:t>
            </a:r>
          </a:p>
          <a:p>
            <a:pPr marL="0" indent="0" algn="ctr">
              <a:buNone/>
            </a:pPr>
            <a:r>
              <a:rPr lang="ru-RU"/>
              <a:t>Классный руководитель-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Иванова Лариса Александровна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dirty="0"/>
              <a:t>8 мая 2020 года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53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8B1C5B-8AEB-4695-867E-10EDF8CEAF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632" y="1952367"/>
            <a:ext cx="9432324" cy="47038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dirty="0">
                <a:latin typeface="Monotype Corsiva" panose="03010101010201010101" pitchFamily="66" charset="0"/>
              </a:rPr>
              <a:t>Его послевоенная деятельность была связана с работой  в партийных органах. В 1956 году он был награжден орденом «Знак почета». Работал в Доме дружбы. С 1985 по 1987 год – председатель Тюменского областного совета ветеранов. С 1991 по 2000 год – председатель Тюменского городского совета ветеранов войны, труда, Вооруженных сил и правоохранительных органов. За вклад в социально-экономическое развитие, за активное участие в общественной жизни города, за патриотическое воспитание молодежи, в связи с 50-летием Победы в Великой Отечественной войне 1941-1945 годов решением Тюменской городской думы от 27 апреля 1955 года  Носову Дмитрию Ивановичу было присвоено звание «Почетный гражданин города Тюмени».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Городской совет ветеранов под руководством Дмитрия Ивановича провел большую работу по поиску воинов-тюменцев, погибших и пропавших без вести в годы Великой Отечественной войны.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727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056824C-9DA1-4135-A2CB-F92D061A3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838" y="1911178"/>
            <a:ext cx="9835977" cy="477794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dirty="0">
                <a:latin typeface="Monotype Corsiva" panose="03010101010201010101" pitchFamily="66" charset="0"/>
              </a:rPr>
              <a:t>Нужно было вспомнить всех поименно, ведь воины-сибиряки покрыли себя неувядаемой славой в годы Великой Отечественной войны. Они сражались с захватчиками под Москвой и Ленинградом, под Сталинградом и на Курской дуге, принимали активное участие в освобождении от оккупантов Украины и Белоруссии, республик Прибалтики,  дошли до Праги и Берлина. Маршал Малиновский говорил, что лучших воинов, чем сибиряк и уралец, бесспорно, мало в мире.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В июле 1984 года городской Совет  ветеранов совместно с городским комитетом комсомола объявляет «Поиск-40», посвященный 40-ой годовщине со дня Победы советского народа над фашистской Германией в Великой Отечественной войне. Основной целью «Поиска-40» было выявить погибших и пропавших без вести в годы  войны. 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Списки, подготовленные в алфавитном порядке, были переданы моим прадедом, руководителем группы «Поиск-40», в городской комитет КПСС. В 1994 году  был издан первый том книги «Память» с именами не вернувшихся с войны тюменцев, </a:t>
            </a:r>
            <a:r>
              <a:rPr lang="ru-RU" b="1" dirty="0" err="1">
                <a:latin typeface="Monotype Corsiva" panose="03010101010201010101" pitchFamily="66" charset="0"/>
              </a:rPr>
              <a:t>заводоуковцев</a:t>
            </a:r>
            <a:r>
              <a:rPr lang="ru-RU" b="1" dirty="0">
                <a:latin typeface="Monotype Corsiva" panose="03010101010201010101" pitchFamily="66" charset="0"/>
              </a:rPr>
              <a:t> и </a:t>
            </a:r>
            <a:r>
              <a:rPr lang="ru-RU" b="1" dirty="0" err="1">
                <a:latin typeface="Monotype Corsiva" panose="03010101010201010101" pitchFamily="66" charset="0"/>
              </a:rPr>
              <a:t>исетцев</a:t>
            </a:r>
            <a:r>
              <a:rPr lang="ru-RU" b="1" dirty="0">
                <a:latin typeface="Monotype Corsiva" panose="03010101010201010101" pitchFamily="66" charset="0"/>
              </a:rPr>
              <a:t>. Дополнительные данные о тюменцах вошли позднее в другие тома.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В августе 1999 года вышло постановление администрации города о строительстве мемориала Памяти в районе </a:t>
            </a:r>
            <a:r>
              <a:rPr lang="ru-RU" b="1" dirty="0" err="1">
                <a:latin typeface="Monotype Corsiva" panose="03010101010201010101" pitchFamily="66" charset="0"/>
              </a:rPr>
              <a:t>Текутьевского</a:t>
            </a:r>
            <a:r>
              <a:rPr lang="ru-RU" b="1" dirty="0">
                <a:latin typeface="Monotype Corsiva" panose="03010101010201010101" pitchFamily="66" charset="0"/>
              </a:rPr>
              <a:t> кладбища.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236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9147736-86D3-4DC8-92F6-D8EE13495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46" y="2042984"/>
            <a:ext cx="10157253" cy="468733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dirty="0">
                <a:latin typeface="Monotype Corsiva" panose="03010101010201010101" pitchFamily="66" charset="0"/>
              </a:rPr>
              <a:t>Коллектив ОАО «Мрамор» изготовил 381 плиту из мрамора </a:t>
            </a:r>
            <a:r>
              <a:rPr lang="ru-RU" b="1" dirty="0" err="1">
                <a:latin typeface="Monotype Corsiva" panose="03010101010201010101" pitchFamily="66" charset="0"/>
              </a:rPr>
              <a:t>Коелгинского</a:t>
            </a:r>
            <a:r>
              <a:rPr lang="ru-RU" b="1" dirty="0">
                <a:latin typeface="Monotype Corsiva" panose="03010101010201010101" pitchFamily="66" charset="0"/>
              </a:rPr>
              <a:t> месторождения. На мраморные плиты были нанесены имена 6058 воинов (воинское звание, фамилии, инициалы).  Коллектив ТФ «Мостоотряд-36» приступил к заливке фундамента и монтажу стел в зимних условиях. Были отформованы 33 стелы, которые покрыли мраморными плитами с именами воинов. Специалисты этого  предприятия возвели и памятный знак «Свеча». Высота «Свечи» - 29 метров, диаметр – 5 метров. К маю 2002 года была установлена розетка Вечного огня. 8 мая 2002 года состоялось торжественное открытие мемориального комплекса «Память». Митинг открыл губернатор Тюменской области Сергей Семенович Собянин. В этом комплексе удалось вспомнить всех поименно. «Память – великий дар народа, её надо бережно хранить в сердцах поколений», - говорил мой прадед. Основой его жизненной позиции всегда было служение людям.  Мемориал Памяти - это детище моего прадеда.</a:t>
            </a:r>
          </a:p>
          <a:p>
            <a:pPr marL="0" indent="0" algn="just">
              <a:buNone/>
            </a:pPr>
            <a:r>
              <a:rPr lang="ru-RU" b="1" dirty="0">
                <a:latin typeface="Monotype Corsiva" panose="03010101010201010101" pitchFamily="66" charset="0"/>
              </a:rPr>
              <a:t>	Моя бабушка,  Иванова Людмила Дмитриевна,   продолжает дело отца, моего прадеда, чтобы имена, овеянные ратным и трудовым подвигом во славу Отечества, на века остались в истории России и в памяти благодарных земляков. Всё возможное для этого сделаю и я. Я помню… Я горжусь…</a:t>
            </a:r>
          </a:p>
          <a:p>
            <a:pPr marL="0" indent="0" algn="r">
              <a:buNone/>
            </a:pPr>
            <a:r>
              <a:rPr lang="ru-RU" dirty="0"/>
              <a:t>Иванов Никита, </a:t>
            </a:r>
          </a:p>
          <a:p>
            <a:pPr marL="0" indent="0" algn="r">
              <a:buNone/>
            </a:pPr>
            <a:r>
              <a:rPr lang="ru-RU" dirty="0"/>
              <a:t>победитель регионального этапа </a:t>
            </a:r>
          </a:p>
          <a:p>
            <a:pPr marL="0" indent="0" algn="r">
              <a:buNone/>
            </a:pPr>
            <a:r>
              <a:rPr lang="ru-RU" dirty="0"/>
              <a:t>всероссийского конкурса сочинений </a:t>
            </a:r>
          </a:p>
          <a:p>
            <a:pPr marL="0" indent="0" algn="r">
              <a:buNone/>
            </a:pPr>
            <a:r>
              <a:rPr lang="ru-RU" dirty="0"/>
              <a:t>«Без срока давности» в номинации «Лучший очерк»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278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CFF7C-D0AE-4D7E-9873-BEC5449D7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Встреча с представителями городского Совета ветеранов войны и труда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А.В. Пичуевой и  Л.Д. Ивановой </a:t>
            </a:r>
          </a:p>
        </p:txBody>
      </p:sp>
      <p:pic>
        <p:nvPicPr>
          <p:cNvPr id="4" name="Объект 7">
            <a:extLst>
              <a:ext uri="{FF2B5EF4-FFF2-40B4-BE49-F238E27FC236}">
                <a16:creationId xmlns:a16="http://schemas.microsoft.com/office/drawing/2014/main" id="{81B52B1E-208E-46B3-9BD5-21607AD0CA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55" y="2089665"/>
            <a:ext cx="10443041" cy="4525318"/>
          </a:xfrm>
        </p:spPr>
      </p:pic>
    </p:spTree>
    <p:extLst>
      <p:ext uri="{BB962C8B-B14F-4D97-AF65-F5344CB8AC3E}">
        <p14:creationId xmlns:p14="http://schemas.microsoft.com/office/powerpoint/2010/main" val="1772282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C61A217-8783-429A-BB6D-F34D7C1BD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Встреча с ветераном Великой Отечественной войны </a:t>
            </a:r>
            <a:br>
              <a:rPr lang="ru-RU" sz="2400" dirty="0">
                <a:solidFill>
                  <a:srgbClr val="FFFF00"/>
                </a:solidFill>
              </a:rPr>
            </a:br>
            <a:r>
              <a:rPr lang="ru-RU" sz="2400" dirty="0">
                <a:solidFill>
                  <a:srgbClr val="FFFF00"/>
                </a:solidFill>
              </a:rPr>
              <a:t>М.Г. Гавриловым </a:t>
            </a: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360E0086-FE7F-450A-8BCD-F2E85D8A6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7" y="2254422"/>
            <a:ext cx="11395587" cy="4327610"/>
          </a:xfrm>
        </p:spPr>
      </p:pic>
    </p:spTree>
    <p:extLst>
      <p:ext uri="{BB962C8B-B14F-4D97-AF65-F5344CB8AC3E}">
        <p14:creationId xmlns:p14="http://schemas.microsoft.com/office/powerpoint/2010/main" val="1969576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0478"/>
            <a:ext cx="12192000" cy="67970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502663" y="292608"/>
            <a:ext cx="8642985" cy="2755900"/>
            <a:chOff x="1502663" y="292608"/>
            <a:chExt cx="8642985" cy="2755900"/>
          </a:xfrm>
        </p:grpSpPr>
        <p:sp>
          <p:nvSpPr>
            <p:cNvPr id="5" name="object 5"/>
            <p:cNvSpPr/>
            <p:nvPr/>
          </p:nvSpPr>
          <p:spPr>
            <a:xfrm>
              <a:off x="2046731" y="1816608"/>
              <a:ext cx="8098535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502663" y="292608"/>
              <a:ext cx="8409432" cy="15240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251</TotalTime>
  <Words>1646</Words>
  <Application>Microsoft Office PowerPoint</Application>
  <PresentationFormat>Широкоэкранный</PresentationFormat>
  <Paragraphs>89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Carlito</vt:lpstr>
      <vt:lpstr>Mongolian Baiti</vt:lpstr>
      <vt:lpstr>Monotype Corsiva</vt:lpstr>
      <vt:lpstr>Trebuchet MS</vt:lpstr>
      <vt:lpstr>Берлин</vt:lpstr>
      <vt:lpstr>Office Theme</vt:lpstr>
      <vt:lpstr>Классный час «Мы - наследники Великой Победы!»  </vt:lpstr>
      <vt:lpstr> Сочинение «Я помню… Я горжусь…»  </vt:lpstr>
      <vt:lpstr>Презентация PowerPoint</vt:lpstr>
      <vt:lpstr>Презентация PowerPoint</vt:lpstr>
      <vt:lpstr>Презентация PowerPoint</vt:lpstr>
      <vt:lpstr>Презентация PowerPoint</vt:lpstr>
      <vt:lpstr>Встреча с представителями городского Совета ветеранов войны и труда А.В. Пичуевой и  Л.Д. Ивановой </vt:lpstr>
      <vt:lpstr>Встреча с ветераном Великой Отечественной войны  М.Г. Гавриловым </vt:lpstr>
      <vt:lpstr>Презентация PowerPoint</vt:lpstr>
      <vt:lpstr>Человек может умереть дважды.  На поле боя, когда его догонит пуля.  А второй раз – в памяти народной. Второй раз умирать страшнее.  Второй раз человек должен жить.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«…В   бою за Социалистическую Родину,  верный воинской присяге, проявив  геройство и мужество, погиб 6 февраля  1944 г. Похоронен с отданием воинских  почестей в с.Омути Эстонской ССР…»</vt:lpstr>
      <vt:lpstr>Презентация PowerPoint</vt:lpstr>
      <vt:lpstr>Презентация PowerPoint</vt:lpstr>
      <vt:lpstr>У МОЕЙ ПРАПРАБАБУШКИ ДО СИХ ПОР ХРАНЯТСЯ  ФОТОГРАФИИ, ПИСЬМА С ФРОНТА, ПОХОРОНКА.</vt:lpstr>
      <vt:lpstr>Презентация PowerPoint</vt:lpstr>
      <vt:lpstr>Презентация PowerPoint</vt:lpstr>
      <vt:lpstr>Презентация PowerPoint</vt:lpstr>
      <vt:lpstr>Презентация PowerPoint</vt:lpstr>
      <vt:lpstr>«Тюмень тыловая»</vt:lpstr>
      <vt:lpstr>Проект «Окна Победы» </vt:lpstr>
      <vt:lpstr>С Днём Победы!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в класс</dc:title>
  <dc:creator>ivano</dc:creator>
  <cp:lastModifiedBy>ivano</cp:lastModifiedBy>
  <cp:revision>21</cp:revision>
  <dcterms:created xsi:type="dcterms:W3CDTF">2020-05-08T06:15:25Z</dcterms:created>
  <dcterms:modified xsi:type="dcterms:W3CDTF">2020-05-11T09:54:29Z</dcterms:modified>
</cp:coreProperties>
</file>