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3" r:id="rId9"/>
    <p:sldId id="264" r:id="rId10"/>
    <p:sldId id="265" r:id="rId11"/>
    <p:sldId id="266" r:id="rId12"/>
    <p:sldId id="267" r:id="rId13"/>
    <p:sldId id="271" r:id="rId14"/>
    <p:sldId id="276" r:id="rId15"/>
    <p:sldId id="268" r:id="rId16"/>
    <p:sldId id="269" r:id="rId17"/>
    <p:sldId id="270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84C3F"/>
    <a:srgbClr val="6EB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24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51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4538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186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5532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884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942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2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1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92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39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542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551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65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087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03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5D71-DD48-4064-A08D-12D65EFF841F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32022B-B8D6-4681-AA5F-C3013197A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9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  <p:sldLayoutId id="2147484207" r:id="rId13"/>
    <p:sldLayoutId id="2147484208" r:id="rId14"/>
    <p:sldLayoutId id="2147484209" r:id="rId15"/>
    <p:sldLayoutId id="21474842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9259" y="245906"/>
            <a:ext cx="1056694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284C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ОПЫТ РАБОТЫ </a:t>
            </a:r>
          </a:p>
          <a:p>
            <a:pPr algn="ctr"/>
            <a:endParaRPr lang="ru-RU" sz="3600" dirty="0" smtClean="0">
              <a:ln w="0"/>
              <a:solidFill>
                <a:srgbClr val="284C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ru-RU" sz="3600" dirty="0">
              <a:ln w="0"/>
              <a:solidFill>
                <a:srgbClr val="284C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ru-RU" sz="3600" dirty="0">
              <a:ln w="0"/>
              <a:solidFill>
                <a:srgbClr val="284C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ru-RU" sz="3600" dirty="0" smtClean="0">
                <a:ln w="0"/>
                <a:solidFill>
                  <a:srgbClr val="284C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ТЕМА: ДИДАКТИЧЕСКАЯ ИГРА КАК ЭФФЕКТИВНОЕ СРЕДСТВО ОБУЧЕНИЯ МЛАДШИХ ШКОЛЬНИКОВ</a:t>
            </a:r>
          </a:p>
          <a:p>
            <a:pPr algn="ctr"/>
            <a:endParaRPr lang="ru-RU" sz="3600" b="0" cap="none" spc="0" dirty="0">
              <a:ln w="0"/>
              <a:solidFill>
                <a:srgbClr val="284C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ru-RU" sz="3600" dirty="0" smtClean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89225" indent="717550" algn="ctr">
              <a:tabLst>
                <a:tab pos="4930775" algn="l"/>
              </a:tabLst>
            </a:pPr>
            <a:r>
              <a:rPr lang="ru-RU" b="0" cap="none" spc="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ВОРУШИЛО СВЕТЛАНА ВЛАДИМИРОВНА</a:t>
            </a:r>
            <a:r>
              <a:rPr lang="ru-RU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pPr marL="2689225" indent="717550" algn="ctr">
              <a:tabLst>
                <a:tab pos="4930775" algn="l"/>
              </a:tabLst>
            </a:pPr>
            <a:r>
              <a:rPr lang="ru-RU" b="0" cap="none" spc="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УЧИТЕЛЬ НАЧАЛЬНЫХ КЛАССОВ</a:t>
            </a:r>
          </a:p>
          <a:p>
            <a:pPr marL="2689225" indent="717550" algn="ctr">
              <a:tabLst>
                <a:tab pos="4930775" algn="l"/>
              </a:tabLst>
            </a:pPr>
            <a:r>
              <a:rPr lang="ru-RU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МБОУ лицея №3</a:t>
            </a:r>
          </a:p>
          <a:p>
            <a:pPr marL="2689225" indent="717550" algn="ctr">
              <a:tabLst>
                <a:tab pos="4930775" algn="l"/>
              </a:tabLst>
            </a:pPr>
            <a:r>
              <a:rPr lang="ru-RU" b="0" cap="none" spc="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г. Батайска</a:t>
            </a:r>
          </a:p>
        </p:txBody>
      </p:sp>
    </p:spTree>
    <p:extLst>
      <p:ext uri="{BB962C8B-B14F-4D97-AF65-F5344CB8AC3E}">
        <p14:creationId xmlns:p14="http://schemas.microsoft.com/office/powerpoint/2010/main" val="123901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9312" y="186173"/>
            <a:ext cx="8514413" cy="1191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На уроках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математики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я использую </a:t>
            </a:r>
          </a:p>
          <a:p>
            <a:pPr indent="81026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следующие дидактические игры:</a:t>
            </a:r>
            <a:endParaRPr lang="ru-RU" sz="32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1901" y="1409749"/>
            <a:ext cx="2504083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«День и ночь»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42" y="1957847"/>
            <a:ext cx="3071468" cy="23036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89440" y="1369995"/>
            <a:ext cx="183415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«Зоопарк»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79207" y="1409749"/>
            <a:ext cx="3092513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«Поймай и ответь» 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98160" y="3986820"/>
            <a:ext cx="1728358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«Домино»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736" y="4612016"/>
            <a:ext cx="3674853" cy="2067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976" y="4562451"/>
            <a:ext cx="3851086" cy="21662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778855" y="1926044"/>
            <a:ext cx="2224579" cy="22881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89"/>
          <a:stretch/>
        </p:blipFill>
        <p:spPr>
          <a:xfrm>
            <a:off x="3745472" y="2133791"/>
            <a:ext cx="3633735" cy="184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71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2260" y="276847"/>
            <a:ext cx="46939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На уроках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русского языка:</a:t>
            </a:r>
            <a:endParaRPr lang="ru-RU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9433" y="928933"/>
            <a:ext cx="2832827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«Третий лишний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»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9171" y="2211168"/>
            <a:ext cx="1592103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«Он — я»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99991" y="925240"/>
            <a:ext cx="334739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«Волшебная яблоня»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5542" y="1567383"/>
            <a:ext cx="3526912" cy="40387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15"/>
          <a:stretch/>
        </p:blipFill>
        <p:spPr>
          <a:xfrm>
            <a:off x="233971" y="1647448"/>
            <a:ext cx="3880771" cy="2685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985" y="3208371"/>
            <a:ext cx="3792474" cy="303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5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1859" y="259595"/>
            <a:ext cx="6341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На уроках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литературного чтения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:</a:t>
            </a:r>
            <a:endParaRPr lang="ru-RU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4443" y="1294764"/>
            <a:ext cx="219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</a:t>
            </a:r>
            <a:r>
              <a:rPr lang="ru-RU" sz="2800" b="1" i="1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Откуда я?» 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8612" y="1294764"/>
            <a:ext cx="3894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</a:t>
            </a:r>
            <a:r>
              <a:rPr lang="ru-RU" sz="2800" b="1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Вспомни, кто написал»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550445" y="2164816"/>
            <a:ext cx="2774660" cy="20809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506" y="4746173"/>
            <a:ext cx="1948542" cy="1948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379" y="1817984"/>
            <a:ext cx="3209281" cy="24069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0260" y="4287754"/>
            <a:ext cx="3209281" cy="240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888" y="1086977"/>
            <a:ext cx="40014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Тема урока: </a:t>
            </a:r>
          </a:p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«Разнообразие веществ»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175" y="342336"/>
            <a:ext cx="642740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На уроках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окружающего мира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</a:t>
            </a:r>
            <a:endParaRPr lang="ru-RU" sz="32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98136" y="1092432"/>
            <a:ext cx="41152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Тема урока: </a:t>
            </a:r>
          </a:p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«Какие бывают растения»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9346" y="2641817"/>
            <a:ext cx="4205700" cy="31542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79313" y="2041084"/>
            <a:ext cx="3942525" cy="20092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98136" y="4218953"/>
            <a:ext cx="3923702" cy="246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8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6975" y="2971"/>
            <a:ext cx="642740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На уроках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окружающего мира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</a:t>
            </a:r>
            <a:endParaRPr lang="ru-RU" sz="32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1007" y="967764"/>
            <a:ext cx="38587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Тема урока: 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«Все профессии важны»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33476" y="654518"/>
            <a:ext cx="27318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«Чем </a:t>
            </a:r>
            <a:r>
              <a:rPr lang="ru-RU" sz="2000" b="1" dirty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пахнут </a:t>
            </a:r>
            <a:r>
              <a:rPr lang="ru-RU" sz="2000" b="1" dirty="0" smtClean="0">
                <a:solidFill>
                  <a:srgbClr val="33333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ремёсла»?</a:t>
            </a:r>
            <a:endParaRPr lang="ru-RU" sz="2000" b="1" i="0" dirty="0">
              <a:solidFill>
                <a:srgbClr val="333333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0293" y="1077685"/>
            <a:ext cx="4148450" cy="54319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 </a:t>
            </a: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каждого дела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Запах особый: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булочной пахнет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Тестом и сдобой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Мимо столярной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Идёшь мастерской, —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Стружкою пахнет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свежей доской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маляр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Скипидаром и краской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стекольщик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Оконной замазкой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Куртка шофёра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бензином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Блуза рабочего —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Маслом машинным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кондитер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Орехом мускатным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Доктор в халате —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Лекарством приятным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Рыхлой землёю,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Полем и лугом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крестьянин,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Идущий за плугом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Рыбой и морем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Пахнет рыбак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Только безделье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 пахнет </a:t>
            </a:r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никак.</a:t>
            </a:r>
          </a:p>
          <a:p>
            <a:endParaRPr lang="ru-RU" sz="16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Сколько </a:t>
            </a: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ни душится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Лодырь богатый,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Очень неважно</a:t>
            </a:r>
            <a:b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Он пахнет, ребята!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22638" y="6457890"/>
            <a:ext cx="19575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Джанни</a:t>
            </a:r>
            <a:r>
              <a:rPr lang="ru-RU" sz="20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Родари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 </a:t>
            </a:r>
            <a:endParaRPr lang="ru-RU" b="0" i="0" dirty="0">
              <a:solidFill>
                <a:srgbClr val="333333"/>
              </a:solidFill>
              <a:effectLst/>
              <a:latin typeface="Roboto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8772" y="1821829"/>
            <a:ext cx="1899343" cy="2532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50" y="4354287"/>
            <a:ext cx="1875014" cy="2500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50" y="1821829"/>
            <a:ext cx="1974374" cy="263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863" y="2444385"/>
            <a:ext cx="2542768" cy="339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8772" y="4261737"/>
            <a:ext cx="1947197" cy="2596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127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5470" y="191535"/>
            <a:ext cx="6427401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На уроках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окружающего мира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</a:t>
            </a:r>
            <a:endParaRPr lang="ru-RU" sz="32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7952" y="836262"/>
            <a:ext cx="43893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Тема урока: 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Разнообразите животных»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3283" y="1790369"/>
            <a:ext cx="2309340" cy="9997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Посмотрите, как идет: </a:t>
            </a:r>
            <a:b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Точно задом наперед! </a:t>
            </a:r>
            <a:b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Это, братцы, не пустяк! </a:t>
            </a:r>
            <a:b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Так умеет только </a:t>
            </a:r>
            <a:r>
              <a:rPr lang="ru-RU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…</a:t>
            </a:r>
            <a:r>
              <a:rPr lang="ru-RU" sz="2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218" y="2142499"/>
            <a:ext cx="1203798" cy="845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6102" y="1718466"/>
            <a:ext cx="89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1432" y="3142272"/>
            <a:ext cx="2309340" cy="9997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Глубоко </a:t>
            </a:r>
            <a: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 дне она </a:t>
            </a:r>
            <a:b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Словно на небе видна. </a:t>
            </a:r>
            <a:b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 не светит и не греет, </a:t>
            </a:r>
            <a:b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Потому что не умеет</a:t>
            </a:r>
            <a:endParaRPr 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63" y="2988431"/>
            <a:ext cx="1855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Морская звезда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283" y="3384975"/>
            <a:ext cx="1297387" cy="8159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3283" y="4295886"/>
            <a:ext cx="2309340" cy="9997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Ткач маленький и ловкий Ткёт сети со сноровкой. У него есть восемь ножек, И поймать он муху может.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218" y="4541771"/>
            <a:ext cx="1047597" cy="6547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90419" y="4241982"/>
            <a:ext cx="89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Паук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83783" y="5493948"/>
            <a:ext cx="2309340" cy="9997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Плаваю под мостиком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виляю хвостиком.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 земле не хожу,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Рот есть-но не говорю.</a:t>
            </a:r>
            <a:endParaRPr 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59" y="5871411"/>
            <a:ext cx="1208990" cy="92999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83053" y="5539046"/>
            <a:ext cx="89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Рыба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39973" y="1456856"/>
            <a:ext cx="2800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«Кто где живёт?»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968" y="1992665"/>
            <a:ext cx="3886983" cy="29152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6158" y="5027210"/>
            <a:ext cx="3664838" cy="160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1902" y="224263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i="1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Игры, требующие от детей исполнительской деятельности</a:t>
            </a:r>
            <a:r>
              <a:rPr lang="ru-RU" sz="32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.</a:t>
            </a:r>
            <a:endParaRPr lang="ru-RU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422450" y="81793"/>
            <a:ext cx="1678898" cy="1678898"/>
          </a:xfrm>
          <a:prstGeom prst="sun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18140" y="532040"/>
            <a:ext cx="1019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2">
                    <a:lumMod val="10000"/>
                  </a:schemeClr>
                </a:solidFill>
              </a:rPr>
              <a:t>3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2505" y="4783293"/>
            <a:ext cx="2460171" cy="1845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302" y="1301481"/>
            <a:ext cx="2431522" cy="34430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6028" y="1532313"/>
            <a:ext cx="2024743" cy="1518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150" y="3369400"/>
            <a:ext cx="2371621" cy="1452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698" y="5140547"/>
            <a:ext cx="2133663" cy="148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1902" y="1301481"/>
            <a:ext cx="2304446" cy="1681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8533" y="3150865"/>
            <a:ext cx="2292096" cy="1818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2" y="5140547"/>
            <a:ext cx="2025320" cy="1517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12" y="3374398"/>
            <a:ext cx="2126599" cy="1594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454" y="5137324"/>
            <a:ext cx="1180199" cy="16345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813" y="5138214"/>
            <a:ext cx="1074994" cy="15224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89" y="1751729"/>
            <a:ext cx="1672280" cy="1617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062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лнце 2"/>
          <p:cNvSpPr/>
          <p:nvPr/>
        </p:nvSpPr>
        <p:spPr>
          <a:xfrm>
            <a:off x="269823" y="308144"/>
            <a:ext cx="1678898" cy="1678898"/>
          </a:xfrm>
          <a:prstGeom prst="sun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4459" y="762872"/>
            <a:ext cx="1019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2">
                    <a:lumMod val="10000"/>
                  </a:schemeClr>
                </a:solidFill>
              </a:rPr>
              <a:t>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8321" y="167004"/>
            <a:ext cx="6096000" cy="11917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10260" algn="ctr"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Игры, требующие от детей преобразующей деятельности</a:t>
            </a:r>
            <a:r>
              <a:rPr lang="ru-RU" sz="32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.</a:t>
            </a:r>
            <a:endParaRPr lang="ru-RU" sz="32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1533" y="1754763"/>
            <a:ext cx="2929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«Знаток 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таблицы»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16252" y="1754763"/>
            <a:ext cx="4389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«Придумай слова из слова»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459" y="4440087"/>
            <a:ext cx="44983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«Математическая ромашка»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19053" y="4440107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«Ребусы»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29371" y="4440087"/>
            <a:ext cx="2281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«Анаграммы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4733" y="5075848"/>
            <a:ext cx="2620265" cy="1558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036" y="4905329"/>
            <a:ext cx="1464504" cy="1952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ds02.infourok.ru/uploads/ex/0486/0004e685-b15f8b4b/img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700" y="4963307"/>
            <a:ext cx="2448041" cy="1836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2287" y="4905329"/>
            <a:ext cx="2541290" cy="1905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7229" y="2174914"/>
            <a:ext cx="3177999" cy="2383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1723049" y="2145101"/>
            <a:ext cx="2925341" cy="2360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34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9871" y="478050"/>
            <a:ext cx="6096000" cy="10542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10260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Игры, включающие элементы поисковой деятельности.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69823" y="308144"/>
            <a:ext cx="1678898" cy="1678898"/>
          </a:xfrm>
          <a:prstGeom prst="sun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4459" y="762872"/>
            <a:ext cx="1019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2">
                    <a:lumMod val="10000"/>
                  </a:schemeClr>
                </a:solidFill>
              </a:rPr>
              <a:t>5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13668" y="2179458"/>
            <a:ext cx="4628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«Определи закономерность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61608" y="3223131"/>
            <a:ext cx="2351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«Найди ключ»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4459" y="1917848"/>
            <a:ext cx="52870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«По какой тропинке ты пойдешь»</a:t>
            </a:r>
            <a:endParaRPr lang="ru-R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5920" y="4050772"/>
            <a:ext cx="3462145" cy="201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90" y="2510261"/>
            <a:ext cx="3130176" cy="417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1868" y="2904198"/>
            <a:ext cx="3919990" cy="3529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904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677" y="261241"/>
            <a:ext cx="10986868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Таким образом, дидактическая игра является ценным средством обучения, воспитания   умственной активности детей, она активизирует психические процессы, вызывает у детей живой интерес к процессу познания. В ней дети охотно преодолевают трудности, тренируют свои силы, развивают способности и умения. Она помогает сделать любой учебный материал увлекательным, вызывает у учеников глубокое удовлетворение, создает радостное рабочее настроение, облегчает процесс усвоения знаний.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974" y="4103194"/>
            <a:ext cx="3475666" cy="25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604" y="4719421"/>
            <a:ext cx="4684939" cy="213857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6057" y="120563"/>
            <a:ext cx="8850086" cy="529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Системно-деятельностный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подход-основа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ФГОС </a:t>
            </a:r>
          </a:p>
          <a:p>
            <a:pPr algn="ctr"/>
            <a:endParaRPr lang="ru-RU" sz="2800" i="1" dirty="0" smtClean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ru-RU" sz="28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</a:t>
            </a:r>
            <a:r>
              <a:rPr lang="ru-RU" sz="2800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еятельностный</a:t>
            </a:r>
            <a:r>
              <a:rPr lang="ru-RU" sz="28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  подход</a:t>
            </a:r>
            <a:r>
              <a:rPr lang="ru-RU" sz="2800" b="1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  </a:t>
            </a:r>
            <a:r>
              <a:rPr lang="ru-RU" sz="280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  уроках осуществляется через</a:t>
            </a:r>
            <a:r>
              <a:rPr lang="ru-RU" sz="28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indent="270510" algn="just"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Моделирование и анализ жизненных ситуаций на занятиях.</a:t>
            </a:r>
          </a:p>
          <a:p>
            <a:pPr indent="270510" algn="just"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Использование активных и интерактивных методик.</a:t>
            </a:r>
          </a:p>
          <a:p>
            <a:pPr indent="270510" algn="just"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Участие в проектной деятельности владение приёмами  исследовательской деятельности.</a:t>
            </a:r>
          </a:p>
          <a:p>
            <a:pPr indent="270510" algn="just"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Вовлечение учащихся в игровую, оценочно-дискуссионную, рефлексивную деятельность.</a:t>
            </a:r>
          </a:p>
          <a:p>
            <a:pPr indent="810260" algn="just">
              <a:lnSpc>
                <a:spcPct val="115000"/>
              </a:lnSpc>
              <a:spcAft>
                <a:spcPts val="0"/>
              </a:spcAft>
            </a:pPr>
            <a:endParaRPr lang="ru-RU" sz="2800" dirty="0" smtClean="0">
              <a:solidFill>
                <a:srgbClr val="000000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914771"/>
            <a:ext cx="5958840" cy="60803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52600" y="26844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284C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СПАСИБО ЗА ВНИМАНИЕ!</a:t>
            </a:r>
            <a:endParaRPr lang="ru-RU" sz="3600" dirty="0">
              <a:ln w="0"/>
              <a:solidFill>
                <a:srgbClr val="284C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9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542" y="388596"/>
            <a:ext cx="794657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Дидакти́ческие</a:t>
            </a:r>
            <a:r>
              <a:rPr lang="ru-RU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и́гры</a:t>
            </a:r>
            <a:r>
              <a:rPr lang="ru-RU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— это вид учебных занятий, организуемых в виде учебных игр, реализующих ряд принципов игрового, активного обучения и отличающихся наличием правил, фиксированной структуры игровой деятельности и системы оценивания, один из методов активного </a:t>
            </a:r>
            <a:r>
              <a:rPr lang="ru-RU" sz="32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обучения. </a:t>
            </a:r>
          </a:p>
          <a:p>
            <a:endParaRPr lang="ru-RU" sz="3200" dirty="0" smtClean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ru-RU" sz="3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                     В</a:t>
            </a:r>
            <a:r>
              <a:rPr lang="ru-RU" sz="32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Н. Кругликов, </a:t>
            </a:r>
            <a:r>
              <a:rPr lang="ru-RU" sz="32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1988. </a:t>
            </a:r>
            <a:endParaRPr lang="ru-RU" sz="3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0714" y="818854"/>
            <a:ext cx="3931286" cy="458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753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72245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Дидактические игры развивают: 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644974" y="748115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419600" y="901651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Внимание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691355" y="1762991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324600" y="1930665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оображение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629400" y="3025850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870684" y="3178871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</a:t>
            </a: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ечь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690507" y="4304467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24600" y="4516856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Мышление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59408" y="5484395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72093" y="5674635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Память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273" y="1803252"/>
            <a:ext cx="3645820" cy="364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25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08" y="1879049"/>
            <a:ext cx="5206220" cy="33181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7227" y="367117"/>
            <a:ext cx="9731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Игровые задания положительно влияют на развитие: 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956837" y="1304213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813418" y="1502123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Смекалки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619630" y="3018423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011516" y="3186579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Находчивости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82784" y="4871035"/>
            <a:ext cx="3325586" cy="9190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48723" y="5068945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Сообразительности</a:t>
            </a:r>
            <a:endParaRPr lang="ru-RU" sz="2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82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357" y="366222"/>
            <a:ext cx="62840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Игра – творчество, игра – труд. </a:t>
            </a:r>
            <a:endParaRPr lang="ru-RU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3204" y="1065208"/>
            <a:ext cx="6734246" cy="515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0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43" y="208644"/>
            <a:ext cx="8964118" cy="1054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0260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Д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идактические игры</a:t>
            </a:r>
            <a:r>
              <a:rPr lang="ru-RU" sz="28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</a:t>
            </a:r>
            <a:endParaRPr lang="ru-RU" sz="2800" dirty="0" smtClean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indent="810260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на уроках в начальной школе</a:t>
            </a:r>
            <a:endParaRPr lang="ru-RU" sz="2800" dirty="0" smtClean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814" y="2852056"/>
            <a:ext cx="4614041" cy="29790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1131" y="440553"/>
            <a:ext cx="2227050" cy="2969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079" y="2511493"/>
            <a:ext cx="2465122" cy="1796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62"/>
          <a:stretch/>
        </p:blipFill>
        <p:spPr>
          <a:xfrm>
            <a:off x="8538549" y="3657600"/>
            <a:ext cx="3444854" cy="27976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36" y="4465343"/>
            <a:ext cx="3020085" cy="226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597" y="321085"/>
            <a:ext cx="9144000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Игры, в которых запрограммирована контролирующая деятельность</a:t>
            </a:r>
            <a:endParaRPr lang="ru-RU" sz="32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69823" y="308144"/>
            <a:ext cx="1678898" cy="1678898"/>
          </a:xfrm>
          <a:prstGeom prst="sun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4459" y="762872"/>
            <a:ext cx="1019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1</a:t>
            </a:r>
            <a:endParaRPr lang="ru-RU" sz="4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823" y="1854179"/>
            <a:ext cx="10702977" cy="132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К ним можно отнести: игры 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«Я учитель», «Контролёр».</a:t>
            </a:r>
            <a:endParaRPr lang="ru-RU" sz="2800" dirty="0" smtClean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r>
              <a:rPr lang="ru-RU" sz="24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Целью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таких дидактически игр является «Тренировка, контроль учащихся в знаниях».</a:t>
            </a:r>
            <a:endParaRPr lang="ru-R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3790" y="3100115"/>
            <a:ext cx="2672226" cy="35629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890" y="3103601"/>
            <a:ext cx="2669611" cy="355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924" y="1686201"/>
            <a:ext cx="4632195" cy="4941330"/>
          </a:xfrm>
          <a:prstGeom prst="rect">
            <a:avLst/>
          </a:prstGeom>
        </p:spPr>
      </p:pic>
      <p:sp>
        <p:nvSpPr>
          <p:cNvPr id="2" name="Солнце 1"/>
          <p:cNvSpPr/>
          <p:nvPr/>
        </p:nvSpPr>
        <p:spPr>
          <a:xfrm>
            <a:off x="269823" y="308144"/>
            <a:ext cx="1678898" cy="1678898"/>
          </a:xfrm>
          <a:prstGeom prst="sun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24459" y="762872"/>
            <a:ext cx="1019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2">
                    <a:lumMod val="10000"/>
                  </a:schemeClr>
                </a:solidFill>
              </a:rPr>
              <a:t>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4124" y="608983"/>
            <a:ext cx="88541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Игры, в ходе которых дети выполняют воспроизводящую деятельность</a:t>
            </a:r>
            <a:endParaRPr lang="ru-RU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119" y="2456325"/>
            <a:ext cx="451073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026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К этой группе относятся игры, 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целью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которых  является формирование вычислительных навыков, навыков правописания. </a:t>
            </a:r>
            <a:endParaRPr lang="ru-RU" sz="2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4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1">
      <a:dk1>
        <a:srgbClr val="EBC389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962</TotalTime>
  <Words>421</Words>
  <Application>Microsoft Office PowerPoint</Application>
  <PresentationFormat>Широкоэкранный</PresentationFormat>
  <Paragraphs>115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Roboto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Свита</cp:lastModifiedBy>
  <cp:revision>54</cp:revision>
  <dcterms:created xsi:type="dcterms:W3CDTF">2019-11-25T13:43:12Z</dcterms:created>
  <dcterms:modified xsi:type="dcterms:W3CDTF">2021-02-18T17:44:39Z</dcterms:modified>
</cp:coreProperties>
</file>