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9"/>
  </p:notesMasterIdLst>
  <p:sldIdLst>
    <p:sldId id="256" r:id="rId2"/>
    <p:sldId id="258" r:id="rId3"/>
    <p:sldId id="261" r:id="rId4"/>
    <p:sldId id="267" r:id="rId5"/>
    <p:sldId id="259" r:id="rId6"/>
    <p:sldId id="262" r:id="rId7"/>
    <p:sldId id="257" r:id="rId8"/>
    <p:sldId id="263" r:id="rId9"/>
    <p:sldId id="260" r:id="rId10"/>
    <p:sldId id="271" r:id="rId11"/>
    <p:sldId id="288" r:id="rId12"/>
    <p:sldId id="289" r:id="rId13"/>
    <p:sldId id="290" r:id="rId14"/>
    <p:sldId id="292" r:id="rId15"/>
    <p:sldId id="293" r:id="rId16"/>
    <p:sldId id="264" r:id="rId17"/>
    <p:sldId id="265" r:id="rId18"/>
    <p:sldId id="266" r:id="rId19"/>
    <p:sldId id="268" r:id="rId20"/>
    <p:sldId id="269" r:id="rId21"/>
    <p:sldId id="270" r:id="rId22"/>
    <p:sldId id="272" r:id="rId23"/>
    <p:sldId id="274" r:id="rId24"/>
    <p:sldId id="273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511FE-7511-4561-8577-94DA0C5C2009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F7667-A7FD-42A9-823E-1B4121D5A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F7667-A7FD-42A9-823E-1B4121D5A19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A388F7-2811-4636-AD97-78C3CA7E2E3F}" type="slidenum">
              <a:rPr lang="ru-RU" altLang="ru-RU"/>
              <a:pPr/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F7667-A7FD-42A9-823E-1B4121D5A19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53480" cy="5072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 </a:t>
            </a:r>
            <a:r>
              <a:rPr lang="ru-RU" sz="4000" b="1" dirty="0" smtClean="0">
                <a:solidFill>
                  <a:srgbClr val="FF0000"/>
                </a:solidFill>
              </a:rPr>
              <a:t>Педагогический форум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    </a:t>
            </a:r>
            <a:r>
              <a:rPr lang="ru-RU" sz="3200" b="1" dirty="0" smtClean="0">
                <a:solidFill>
                  <a:srgbClr val="FFC000"/>
                </a:solidFill>
              </a:rPr>
              <a:t/>
            </a:r>
            <a:br>
              <a:rPr lang="ru-RU" sz="3200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</a:rPr>
              <a:t>Мастер-класс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i="1" dirty="0" smtClean="0">
                <a:solidFill>
                  <a:srgbClr val="FFC000"/>
                </a:solidFill>
              </a:rPr>
              <a:t>«</a:t>
            </a:r>
            <a:r>
              <a:rPr lang="ru-RU" sz="2200" b="1" dirty="0" smtClean="0">
                <a:solidFill>
                  <a:srgbClr val="FFC000"/>
                </a:solidFill>
              </a:rPr>
              <a:t> использования инновационных технологий в формировании глобальных компетенций  на уроках истории и обществознания -  </a:t>
            </a:r>
            <a:r>
              <a:rPr lang="ru-RU" sz="2200" b="1" i="1" dirty="0" smtClean="0">
                <a:solidFill>
                  <a:srgbClr val="FFC000"/>
                </a:solidFill>
              </a:rPr>
              <a:t>методы и приёмы обучения, основанные на решении конкретных проблем,.»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</a:rPr>
              <a:t>Подготовили:  Шаманская Светлана Николаевна</a:t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  учитель истории и дополнительного образования</a:t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МОУ </a:t>
            </a:r>
            <a:r>
              <a:rPr lang="ru-RU" sz="2000" dirty="0" err="1" smtClean="0">
                <a:solidFill>
                  <a:schemeClr val="bg1"/>
                </a:solidFill>
              </a:rPr>
              <a:t>Боровская</a:t>
            </a:r>
            <a:r>
              <a:rPr lang="ru-RU" sz="2000" dirty="0" smtClean="0">
                <a:solidFill>
                  <a:schemeClr val="bg1"/>
                </a:solidFill>
              </a:rPr>
              <a:t> ООШ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smtClean="0">
                <a:solidFill>
                  <a:schemeClr val="bg1"/>
                </a:solidFill>
              </a:rPr>
              <a:t>               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86322"/>
            <a:ext cx="2219655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285728"/>
            <a:ext cx="8429684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Разновидности технологий, соответствующие разным целям  обучения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285720" y="1571612"/>
            <a:ext cx="2786082" cy="2000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ситуационного</a:t>
            </a:r>
          </a:p>
          <a:p>
            <a:pPr algn="ctr">
              <a:defRPr/>
            </a:pPr>
            <a:r>
              <a:rPr lang="ru-RU" alt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анализа</a:t>
            </a:r>
          </a:p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282" y="4143380"/>
            <a:ext cx="2928958" cy="2000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alt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разбора деловой</a:t>
            </a:r>
          </a:p>
          <a:p>
            <a:pPr algn="ctr">
              <a:defRPr/>
            </a:pPr>
            <a:r>
              <a:rPr lang="ru-RU" alt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корреспонденции</a:t>
            </a:r>
            <a:endParaRPr lang="ru-RU" alt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357554" y="4143380"/>
            <a:ext cx="2714644" cy="19288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игровое проектирование</a:t>
            </a:r>
            <a:endParaRPr lang="ru-RU" alt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86116" y="1571612"/>
            <a:ext cx="2714644" cy="19288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инцидента </a:t>
            </a:r>
          </a:p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15074" y="1643050"/>
            <a:ext cx="2714644" cy="19288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ситуационно-ролевых игр 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43636" y="4143380"/>
            <a:ext cx="2643206" cy="19288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дискуссии </a:t>
            </a:r>
            <a:endParaRPr lang="ru-RU" altLang="ru-RU" sz="2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Метод инцидентов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14489"/>
            <a:ext cx="81439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Особенность этого метода в том, что обучающийся сам находит информацию для принятия решения.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Отрывок из стихотворения С. Михалкова “Как старик корову продавал”: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На рынке корову старик продавал,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Никто за корову цены не давал.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 Хоть многим была коровёнка нужна,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Но, видно, не нравилась людям она.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Vani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Хозяин, продашь нам корову свою?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Продам. Я с утра с ней на рынке стою!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Vani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Не много ли просишь, старик, за неё?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Да где наживаться! Вернуть бы своё!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Vani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Уж больно твоя коровёнка худа!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Болеет, проклятая. Прямо беда!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Vani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А много ль корова даёт молока?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- Да мы молока не видали пока...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Vani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Весь день на базаре старик торговал,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Vani" pitchFamily="34" charset="0"/>
              </a:rPr>
              <a:t>Никто за корову цены не давал.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00438"/>
            <a:ext cx="20383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4857750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Вопросы к тексту: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928802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чем заключается проблема?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Какие способы решения проблемы вы можете предложить?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3571875"/>
            <a:ext cx="351472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929718" cy="6429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разбора деловой корреспонденции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9"/>
            <a:ext cx="88582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Учащиеся получают от учителя папки с описанием ситуации; пакет документов, помогающих найти выход из сложного положения (можно включить документы, не относящиеся к данной проблеме, чтобы участники могли выбирать нужную информацию) и вопросы, которые позволяют найти решение.</a:t>
            </a:r>
          </a:p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1ситуация :«Мачеха с утра до ночи заставляет Золушку трудиться. Несчастной девочке запрещено участвовать в играх и забавах ее сестер. Какая статья Конвенции была бы нарушена, если бы подобное происходило в наши дни?» 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ситуация: Является ли Маугли, живущий в лесу вместе с дикими зверями, ребенком, имеющим равные с прочими права? 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 ситуация: Маугли не умеет говорить человеческим языком. Он может лишь издавать нечленораздельные, с точки зрения людей звуки. Имеют ли право люди, поймавшие его в лесу, запереть его в клетке и обращаться с ним, как с животным ?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 ситуация: Баба-Яга уносит братца Иванушку от сестрицы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Аленушки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за тридевять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земель в тридесятое царство. Что было нарушено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Вопросы: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83582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Какое право нарушено?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Кем нарушено?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какие нормативные документы можно ссылаться, защищая свое право?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нужно сделать для его восстановления?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Кто обязан это сделать?</a:t>
            </a:r>
          </a:p>
          <a:p>
            <a:pPr algn="ctr"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Документы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«Всеобщая декларация прав человека», «Конвенция о правах ребенка», Конституция Российской Федерации, Закон «Об образовании».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Игровое проектирование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Игровое проектирование может включать проекты    разного типа: исследовательский, поисковый, творческий, аналитический, прогностический. </a:t>
            </a:r>
            <a:endParaRPr lang="ru-RU" sz="3600" b="1" dirty="0">
              <a:latin typeface="Times New Roman" pitchFamily="18" charset="0"/>
              <a:ea typeface="Segoe UI" pitchFamily="34" charset="0"/>
              <a:cs typeface="Times New Roman" pitchFamily="18" charset="0"/>
            </a:endParaRPr>
          </a:p>
        </p:txBody>
      </p:sp>
      <p:pic>
        <p:nvPicPr>
          <p:cNvPr id="4" name="Рисунок 7" descr="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4214813"/>
            <a:ext cx="34432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no0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00570"/>
            <a:ext cx="30718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/>
            </a:r>
            <a:br>
              <a:rPr lang="ru-RU" sz="5400" b="1" dirty="0" smtClean="0">
                <a:solidFill>
                  <a:srgbClr val="7030A0"/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 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643998" cy="5072098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  Урок обществознания в 6-м классе. Тема: </a:t>
            </a:r>
            <a:r>
              <a:rPr lang="ru-RU" sz="1400" b="1" dirty="0" smtClean="0">
                <a:solidFill>
                  <a:srgbClr val="002060"/>
                </a:solidFill>
              </a:rPr>
              <a:t>«Общение»</a:t>
            </a:r>
            <a:endParaRPr lang="ru-RU" sz="1200" b="1" dirty="0" smtClean="0">
              <a:solidFill>
                <a:srgbClr val="002060"/>
              </a:solidFill>
            </a:endParaRPr>
          </a:p>
          <a:p>
            <a:r>
              <a:rPr lang="ru-RU" sz="1200" b="1" dirty="0" smtClean="0">
                <a:solidFill>
                  <a:srgbClr val="002060"/>
                </a:solidFill>
              </a:rPr>
              <a:t>Прочитайте текст. Обсудите ситуацию в группе и ответьте на вопросы: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«Коробка печенья».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Брат и сестра обнаружили на кухонном столе коробку печенья. «Коробка моя!» - закричал мальчик. Он схватил коробку. «Нет, моя!» - девочка выхватила коробку у брата. «Эй, отдай!» - снова закричал брат. «Нет, мне!» - заверещала девочка.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Вошла мать. «Мне надоели ваши постоянные ссоры», - сказала она. Мать разделила печенье поровну, а пустую коробку выбросила.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Брат и сестра переглянулись. Никто из них не был доволен, так как никто не получил того, чего хотел на самом деле. Брат хотел взять печенье, чтобы покормить собаку. А сестре нужна была пустая коробка: она собиралась с друзьями смастерить кормушку для птиц. Оба огорчённо жевали печенье.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Вопросы: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1.  Какие чувства испытывала девочка во время спора?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2.  Чего она хотела на самом деле?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3.  Какие чувства испытывал мальчик во время спора?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4.  Чего он хотел на самом деле?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5.  Какова причина конфликта?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6.  Как мать решила конфликт детей?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7.  Что могла спросить мать, чтобы удовлетворить глубинные интересы детей?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8.  Как брат и сестра могли решить свой конфликт без помощи матери?</a:t>
            </a:r>
          </a:p>
          <a:p>
            <a:pPr fontAlgn="base"/>
            <a:endParaRPr lang="ru-RU" sz="11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8367714" cy="92869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Ситуационно-ролевая игра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практическое занятия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534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практическое занятия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«На приеме у юриста».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600" b="1" dirty="0" smtClean="0"/>
              <a:t>  практическое занятия «На приеме у юриста».</a:t>
            </a:r>
            <a:endParaRPr lang="ru-RU" sz="3600" dirty="0" smtClean="0"/>
          </a:p>
          <a:p>
            <a:r>
              <a:rPr lang="ru-RU" sz="3200" b="1" dirty="0" smtClean="0"/>
              <a:t>     Право регулирует поведение людей. Человек чаще всего обращается к праву в ситуации конфликта или угрозы возникновения конфликта. И, решая правовую задачу, всегда приходится анализировать, прогнозировать позицию противоположной стороны или оценивать, сравнивать позиции двух сторон.</a:t>
            </a:r>
          </a:p>
          <a:p>
            <a:r>
              <a:rPr lang="ru-RU" sz="3200" b="1" u="sng" dirty="0" smtClean="0"/>
              <a:t>-Назовите ситуации, когда стоит обращаться за юридической помощью?</a:t>
            </a:r>
            <a:endParaRPr lang="ru-RU" sz="3200" b="1" dirty="0" smtClean="0"/>
          </a:p>
          <a:p>
            <a:r>
              <a:rPr lang="ru-RU" sz="3200" b="1" dirty="0" smtClean="0"/>
              <a:t> </a:t>
            </a:r>
          </a:p>
          <a:p>
            <a:r>
              <a:rPr lang="ru-RU" sz="3200" b="1" dirty="0" smtClean="0"/>
              <a:t>Сейчас каждая группа смоделирует ситуацию «На приеме у юриста».</a:t>
            </a:r>
          </a:p>
          <a:p>
            <a:r>
              <a:rPr lang="ru-RU" sz="3200" b="1" dirty="0" smtClean="0"/>
              <a:t> </a:t>
            </a:r>
          </a:p>
          <a:p>
            <a:r>
              <a:rPr lang="ru-RU" sz="3200" b="1" u="sng" dirty="0" smtClean="0"/>
              <a:t>После просмотра ситуации, ответьте на вопросы:</a:t>
            </a:r>
            <a:endParaRPr lang="ru-RU" sz="3200" b="1" dirty="0" smtClean="0"/>
          </a:p>
          <a:p>
            <a:r>
              <a:rPr lang="ru-RU" sz="3200" b="1" u="sng" dirty="0" smtClean="0"/>
              <a:t>-Какие ошибки допустил клиент?</a:t>
            </a:r>
            <a:endParaRPr lang="ru-RU" sz="3200" b="1" dirty="0" smtClean="0"/>
          </a:p>
          <a:p>
            <a:r>
              <a:rPr lang="ru-RU" sz="3200" b="1" u="sng" dirty="0" smtClean="0"/>
              <a:t>-Как надо было себя вести?</a:t>
            </a:r>
            <a:endParaRPr lang="ru-RU" sz="3200" b="1" dirty="0" smtClean="0"/>
          </a:p>
          <a:p>
            <a:r>
              <a:rPr lang="ru-RU" sz="3200" b="1" u="sng" dirty="0" smtClean="0"/>
              <a:t>-С какими вопросами надо обратиться к юристу в предложенной  ситуации?</a:t>
            </a:r>
            <a:endParaRPr lang="ru-RU" sz="3200" b="1" dirty="0" smtClean="0"/>
          </a:p>
          <a:p>
            <a:r>
              <a:rPr lang="ru-RU" sz="3200" b="1" dirty="0" smtClean="0"/>
              <a:t> 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Сценка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u="sng" dirty="0" smtClean="0"/>
              <a:t>Сценка№1</a:t>
            </a:r>
            <a:endParaRPr lang="ru-RU" sz="6400" dirty="0" smtClean="0"/>
          </a:p>
          <a:p>
            <a:r>
              <a:rPr lang="ru-RU" sz="5600" b="1" dirty="0" smtClean="0"/>
              <a:t>Юрист сидит за столом. Входит клиент.</a:t>
            </a:r>
          </a:p>
          <a:p>
            <a:r>
              <a:rPr lang="ru-RU" sz="5600" b="1" dirty="0" smtClean="0"/>
              <a:t>«Юрист»: Пожалуйста, присаживайтесь.</a:t>
            </a:r>
          </a:p>
          <a:p>
            <a:r>
              <a:rPr lang="ru-RU" sz="5600" b="1" dirty="0" smtClean="0"/>
              <a:t>«Клиент»: Спасибо. Так вы — юрист?</a:t>
            </a:r>
          </a:p>
          <a:p>
            <a:r>
              <a:rPr lang="ru-RU" sz="5600" b="1" dirty="0" smtClean="0"/>
              <a:t>«Юрист»: Да, точно.</a:t>
            </a:r>
          </a:p>
          <a:p>
            <a:r>
              <a:rPr lang="ru-RU" sz="5600" b="1" dirty="0" smtClean="0"/>
              <a:t>«Клиент»: Пришел к вам за помощью.</a:t>
            </a:r>
          </a:p>
          <a:p>
            <a:r>
              <a:rPr lang="ru-RU" sz="5600" b="1" dirty="0" smtClean="0"/>
              <a:t>«Юрист»: Хорошо, а что случилось?</a:t>
            </a:r>
          </a:p>
          <a:p>
            <a:r>
              <a:rPr lang="ru-RU" sz="5600" b="1" dirty="0" smtClean="0"/>
              <a:t>«Клиент»: Меня зовут Борис Бездомный. У меня есть проблема.</a:t>
            </a:r>
          </a:p>
          <a:p>
            <a:r>
              <a:rPr lang="ru-RU" sz="5600" b="1" dirty="0" smtClean="0"/>
              <a:t>«Юрист»: Ну, я вам могу помочь, наверное.</a:t>
            </a:r>
          </a:p>
          <a:p>
            <a:r>
              <a:rPr lang="ru-RU" sz="5600" b="1" dirty="0" smtClean="0"/>
              <a:t>«Клиент»: Да, помогите, пожалуйста. Хочу обменять квартиру на дом.</a:t>
            </a:r>
          </a:p>
          <a:p>
            <a:r>
              <a:rPr lang="ru-RU" sz="5600" b="1" dirty="0" smtClean="0"/>
              <a:t>«Юрист»: Так, расскажите, в чем дело.</a:t>
            </a:r>
          </a:p>
          <a:p>
            <a:r>
              <a:rPr lang="ru-RU" sz="5600" b="1" dirty="0" smtClean="0"/>
              <a:t>«Клиент»: Хочу вот обменять квартиру в городе на дом в деревне.</a:t>
            </a:r>
          </a:p>
          <a:p>
            <a:r>
              <a:rPr lang="ru-RU" sz="5600" b="1" dirty="0" smtClean="0"/>
              <a:t>«Юрист»: Очень хорошо. Ну, и что?</a:t>
            </a:r>
          </a:p>
          <a:p>
            <a:r>
              <a:rPr lang="ru-RU" sz="5600" b="1" dirty="0" smtClean="0"/>
              <a:t>«Клиент»: Я думал, что вы поможете.</a:t>
            </a:r>
          </a:p>
          <a:p>
            <a:r>
              <a:rPr lang="ru-RU" sz="5600" b="1" dirty="0" smtClean="0"/>
              <a:t>«Юрист»: Я пока не знаю, чем вам помочь. В чем ваша проблема?</a:t>
            </a:r>
          </a:p>
          <a:p>
            <a:r>
              <a:rPr lang="ru-RU" sz="5600" b="1" dirty="0" smtClean="0"/>
              <a:t>«Клиент»: Я ж вам говорю, какой-то вы непонятли­вый — меняться хочу.</a:t>
            </a:r>
          </a:p>
          <a:p>
            <a:r>
              <a:rPr lang="ru-RU" sz="5600" b="1" dirty="0" smtClean="0"/>
              <a:t>«Юрист»: Так что же вам мешает?</a:t>
            </a:r>
          </a:p>
          <a:p>
            <a:r>
              <a:rPr lang="ru-RU" sz="5600" b="1" dirty="0" smtClean="0"/>
              <a:t>«Клиент»: Так квартира принадлежит и мне, и жене... И еще дети в ней живут, и теща прописана. А дом в другой области, с огородами, с банькой, и живут в нем две старушки-подружки...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СЦЕНКИ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4495800"/>
          </a:xfrm>
        </p:spPr>
        <p:txBody>
          <a:bodyPr>
            <a:normAutofit fontScale="32500" lnSpcReduction="20000"/>
          </a:bodyPr>
          <a:lstStyle/>
          <a:p>
            <a:r>
              <a:rPr lang="ru-RU" sz="3200" b="1" dirty="0" smtClean="0"/>
              <a:t>«</a:t>
            </a:r>
            <a:r>
              <a:rPr lang="ru-RU" sz="4900" b="1" dirty="0" smtClean="0"/>
              <a:t>Юрист»: Это все довольно сложно. Я вообще-то по уголовным делам работаю. А у вас тут квартиры, теща, огороды, банька...</a:t>
            </a:r>
          </a:p>
          <a:p>
            <a:r>
              <a:rPr lang="ru-RU" sz="4900" b="1" dirty="0" smtClean="0"/>
              <a:t>«Клиент»: А что ж я тут сижу.</a:t>
            </a:r>
          </a:p>
          <a:p>
            <a:r>
              <a:rPr lang="ru-RU" sz="4900" b="1" dirty="0" smtClean="0"/>
              <a:t>«Юрист»: Ну вы пройдите к другому юристу.</a:t>
            </a:r>
          </a:p>
          <a:p>
            <a:r>
              <a:rPr lang="ru-RU" sz="4900" b="1" dirty="0" smtClean="0"/>
              <a:t>«Клиент»: Вот только время потерял...</a:t>
            </a:r>
          </a:p>
          <a:p>
            <a:r>
              <a:rPr lang="ru-RU" sz="4900" b="1" dirty="0" smtClean="0"/>
              <a:t>«Юрист»: А я сколько времени потерял. А мое вре­мя денег стоит.</a:t>
            </a:r>
          </a:p>
          <a:p>
            <a:r>
              <a:rPr lang="ru-RU" sz="4900" b="1" dirty="0" smtClean="0"/>
              <a:t>«Клиент»: Сколько же я вам должен?</a:t>
            </a:r>
          </a:p>
          <a:p>
            <a:r>
              <a:rPr lang="ru-RU" sz="4900" b="1" dirty="0" smtClean="0"/>
              <a:t>«Юрист»: Ну, так уж и быть, на первый раз - счи­тайте, что консультация была бесплатной. </a:t>
            </a:r>
          </a:p>
          <a:p>
            <a:r>
              <a:rPr lang="ru-RU" sz="4900" b="1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5500" b="1" dirty="0" smtClean="0"/>
              <a:t>Ошибки: </a:t>
            </a:r>
            <a:r>
              <a:rPr lang="ru-RU" sz="7000" b="1" dirty="0" smtClean="0">
                <a:solidFill>
                  <a:srgbClr val="7030A0"/>
                </a:solidFill>
              </a:rPr>
              <a:t>не сообщил сразу о вопросе, который его интересует, не поинтересовался, занимается ли юрист этими вопросами, собирался платить за консультацию, которой не было.</a:t>
            </a:r>
          </a:p>
          <a:p>
            <a:r>
              <a:rPr lang="ru-RU" sz="70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504351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Добрый день, уважаемые коллеги! Современный мир диктует свои правила. Динамичный ритм жизни задает тон и мы вынуждены действовать, чтобы все успеть и не остановиться в развитии. </a:t>
            </a:r>
            <a:endParaRPr lang="ru-RU" sz="1400" b="1" dirty="0" smtClean="0">
              <a:solidFill>
                <a:srgbClr val="00B0F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Единственный путь, ведущий к знанию – это деятельность»</a:t>
            </a:r>
            <a:r>
              <a:rPr lang="ru-RU" sz="3200" dirty="0" smtClean="0">
                <a:solidFill>
                  <a:srgbClr val="FF0000"/>
                </a:solidFill>
              </a:rPr>
              <a:t> 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                                        Джордж Бернард Шоу.</a:t>
            </a:r>
            <a:endParaRPr lang="ru-RU" sz="1400" dirty="0" smtClean="0"/>
          </a:p>
          <a:p>
            <a:pPr lvl="4">
              <a:buNone/>
            </a:pP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857356" y="223045"/>
            <a:ext cx="50720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Приветствие. 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СЦЕНКА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3700" b="1" u="sng" dirty="0" smtClean="0"/>
              <a:t>Сценка№2</a:t>
            </a:r>
            <a:endParaRPr lang="ru-RU" sz="3700" dirty="0" smtClean="0"/>
          </a:p>
          <a:p>
            <a:r>
              <a:rPr lang="ru-RU" sz="3700" b="1" dirty="0" smtClean="0"/>
              <a:t>«Клиент»:</a:t>
            </a:r>
            <a:r>
              <a:rPr lang="ru-RU" sz="3700" dirty="0" smtClean="0"/>
              <a:t> Вот, получил повестку — гражданин Сви­репый вызывается к следователю. Похоже, тут не обой­тись без адвоката.</a:t>
            </a:r>
          </a:p>
          <a:p>
            <a:r>
              <a:rPr lang="ru-RU" sz="3700" b="1" dirty="0" smtClean="0"/>
              <a:t>«Юрист»:</a:t>
            </a:r>
            <a:r>
              <a:rPr lang="ru-RU" sz="3700" dirty="0" smtClean="0"/>
              <a:t> Дайте-ка посмотреть повестку. Вас в ка­ком качестве приглашают — как свидетеля или...</a:t>
            </a:r>
          </a:p>
          <a:p>
            <a:r>
              <a:rPr lang="ru-RU" sz="3700" b="1" dirty="0" smtClean="0"/>
              <a:t>«Клиент»:</a:t>
            </a:r>
            <a:r>
              <a:rPr lang="ru-RU" sz="3700" dirty="0" smtClean="0"/>
              <a:t> Вот именно, что или... Подозревают меня. А вы по каким делам работаете?</a:t>
            </a:r>
          </a:p>
          <a:p>
            <a:r>
              <a:rPr lang="ru-RU" sz="3700" b="1" dirty="0" smtClean="0"/>
              <a:t>«Юрист»:</a:t>
            </a:r>
            <a:r>
              <a:rPr lang="ru-RU" sz="3700" dirty="0" smtClean="0"/>
              <a:t> Я — адвокат, защищаю клиентов на пред­варительном следствии и в суде. Защищал обвиняемых в разных преступлениях, но особо специализируюсь по делам о хищениях.</a:t>
            </a:r>
          </a:p>
          <a:p>
            <a:r>
              <a:rPr lang="ru-RU" sz="3700" b="1" dirty="0" smtClean="0"/>
              <a:t>«Клиент»:</a:t>
            </a:r>
            <a:r>
              <a:rPr lang="ru-RU" sz="3700" dirty="0" smtClean="0"/>
              <a:t> А как насчет кражи?</a:t>
            </a:r>
          </a:p>
          <a:p>
            <a:r>
              <a:rPr lang="ru-RU" sz="3700" b="1" dirty="0" smtClean="0"/>
              <a:t>«Юрист»:</a:t>
            </a:r>
            <a:r>
              <a:rPr lang="ru-RU" sz="3700" dirty="0" smtClean="0"/>
              <a:t> Кража — это как раз и есть тайное хище­ние.</a:t>
            </a:r>
          </a:p>
          <a:p>
            <a:r>
              <a:rPr lang="ru-RU" sz="3700" b="1" dirty="0" smtClean="0"/>
              <a:t>«Клиент»:</a:t>
            </a:r>
            <a:r>
              <a:rPr lang="ru-RU" sz="3700" dirty="0" smtClean="0"/>
              <a:t> Тогда будьте моим адвокатом. Завтра в</a:t>
            </a:r>
          </a:p>
          <a:p>
            <a:r>
              <a:rPr lang="ru-RU" sz="3700" dirty="0" smtClean="0"/>
              <a:t>десять — у следователя, (встает и собирается уходить).</a:t>
            </a:r>
          </a:p>
          <a:p>
            <a:r>
              <a:rPr lang="ru-RU" sz="3700" b="1" dirty="0" smtClean="0"/>
              <a:t>«Юрист»:</a:t>
            </a:r>
            <a:r>
              <a:rPr lang="ru-RU" sz="3700" dirty="0" smtClean="0"/>
              <a:t> Хорошо, я буду вас защищать, только для этого надо заключить соглашение, (достает листок бу­маги).</a:t>
            </a:r>
          </a:p>
          <a:p>
            <a:r>
              <a:rPr lang="ru-RU" sz="3700" b="1" dirty="0" smtClean="0"/>
              <a:t>«Клиент»:</a:t>
            </a:r>
            <a:r>
              <a:rPr lang="ru-RU" sz="3700" dirty="0" smtClean="0"/>
              <a:t> Давайте быстрее подпишу. Только завтра не опаздывайте, (подписывает бумагу и идет к двери).</a:t>
            </a:r>
          </a:p>
          <a:p>
            <a:r>
              <a:rPr lang="ru-RU" sz="3700" b="1" dirty="0" smtClean="0"/>
              <a:t>«Юрист»</a:t>
            </a:r>
            <a:r>
              <a:rPr lang="ru-RU" sz="3700" dirty="0" smtClean="0"/>
              <a:t> (читая соглашение): Ну, что ж, до свида­ния. Соглашение заключили. Оплата по обычному та­рифу...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6000" b="1" dirty="0" smtClean="0"/>
              <a:t> Ошибки</a:t>
            </a:r>
            <a:r>
              <a:rPr lang="ru-RU" sz="6000" dirty="0" smtClean="0"/>
              <a:t>: </a:t>
            </a:r>
            <a:r>
              <a:rPr lang="ru-RU" sz="8600" b="1" dirty="0" smtClean="0">
                <a:solidFill>
                  <a:srgbClr val="7030A0"/>
                </a:solidFill>
              </a:rPr>
              <a:t>не оговорил вопрос об оплате, подписал соглашение не читая.</a:t>
            </a:r>
          </a:p>
          <a:p>
            <a:endParaRPr lang="ru-RU" sz="3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СЦЕНКА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u="sng" dirty="0" smtClean="0"/>
              <a:t>Сценка№3</a:t>
            </a:r>
            <a:endParaRPr lang="ru-RU" dirty="0" smtClean="0"/>
          </a:p>
          <a:p>
            <a:r>
              <a:rPr lang="ru-RU" b="1" dirty="0" smtClean="0"/>
              <a:t>Юрист»:</a:t>
            </a:r>
            <a:r>
              <a:rPr lang="ru-RU" dirty="0" smtClean="0"/>
              <a:t> Здравствуйте, буду рад вам помочь. В чем ваша проблема?</a:t>
            </a:r>
          </a:p>
          <a:p>
            <a:r>
              <a:rPr lang="ru-RU" b="1" dirty="0" smtClean="0"/>
              <a:t>«Клиентка»:</a:t>
            </a:r>
            <a:r>
              <a:rPr lang="ru-RU" dirty="0" smtClean="0"/>
              <a:t> Я хочу взять девочку из детского дома.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О, это очень непростая задача. Знаете, столько документов надо собрать.</a:t>
            </a:r>
          </a:p>
          <a:p>
            <a:r>
              <a:rPr lang="ru-RU" b="1" dirty="0" smtClean="0"/>
              <a:t>«Клиентка»:</a:t>
            </a:r>
            <a:r>
              <a:rPr lang="ru-RU" dirty="0" smtClean="0"/>
              <a:t> Да, потому и пришла к вам, только сра­зу хочу спросить, сколько будет стоить ваша помощь? Деньги-то у меня есть, но, говорят, по таким делам юри­сты очень много берут.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Да, юристы много берут, но у нас здесь студенческая общественная приемная, и мы работаем бесплатно — вам это ничего не будет стоить.</a:t>
            </a:r>
          </a:p>
          <a:p>
            <a:r>
              <a:rPr lang="ru-RU" b="1" dirty="0" smtClean="0"/>
              <a:t>«Клиентка»:</a:t>
            </a:r>
            <a:r>
              <a:rPr lang="ru-RU" dirty="0" smtClean="0"/>
              <a:t> Вот хорошо-то как. Тогда уж больше никуда не пойду.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Правильно, давайте ваши бумаги, заходите через три дня.</a:t>
            </a:r>
          </a:p>
          <a:p>
            <a:r>
              <a:rPr lang="ru-RU" b="1" dirty="0" smtClean="0"/>
              <a:t>«Клиентка»:</a:t>
            </a:r>
            <a:r>
              <a:rPr lang="ru-RU" dirty="0" smtClean="0"/>
              <a:t> И вы мне все приготовите, да?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Ну, я посмотрю ваши бумаги и мы пого­ворим.</a:t>
            </a:r>
          </a:p>
          <a:p>
            <a:r>
              <a:rPr lang="ru-RU" b="1" dirty="0" smtClean="0"/>
              <a:t>«Клиентка»:</a:t>
            </a:r>
            <a:r>
              <a:rPr lang="ru-RU" dirty="0" smtClean="0"/>
              <a:t> Вот спасибо, что так быстро все будет готово и, главное, бесплатно. До свидания.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Да, я постараюсь что-то сделать... До сви­дания.</a:t>
            </a:r>
          </a:p>
          <a:p>
            <a:r>
              <a:rPr lang="ru-RU" b="1" dirty="0" smtClean="0"/>
              <a:t>(«Клиентка»</a:t>
            </a:r>
            <a:r>
              <a:rPr lang="ru-RU" dirty="0" smtClean="0"/>
              <a:t> уходит.)</a:t>
            </a:r>
          </a:p>
          <a:p>
            <a:r>
              <a:rPr lang="ru-RU" b="1" dirty="0" smtClean="0"/>
              <a:t>«Юрист»:</a:t>
            </a:r>
            <a:r>
              <a:rPr lang="ru-RU" dirty="0" smtClean="0"/>
              <a:t> Вот это дело. Мы же еще этой темы не проходили!</a:t>
            </a:r>
          </a:p>
          <a:p>
            <a:r>
              <a:rPr lang="ru-RU" dirty="0" smtClean="0"/>
              <a:t> </a:t>
            </a:r>
          </a:p>
          <a:p>
            <a:r>
              <a:rPr lang="ru-RU" sz="4500" b="1" dirty="0" smtClean="0">
                <a:solidFill>
                  <a:srgbClr val="7030A0"/>
                </a:solidFill>
              </a:rPr>
              <a:t>Ошибки: не узнал, разбирается ли студент-юрист в этом вопросе, сможет ли реально помочь.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Постоянная постановка перед ребенком проблемных ситуаций приводит к тому, что он не «пасует» перед проблемами, а стремится их разрешить, тем самым мы имеем дело с творческой личностью, всегда способной к поиску. Таким образом, войдя во  взрослую жизнь, ребенок будет более защищен от стрессов и приспособлен к встрече с трудностями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Каждая из названных технологий ситуационного анализа должна быть внедрена с учетом учебных целей и задач, особенностей группы обучаемых, их интересов и потребностей, уровня компетентности, регламента и многих других факторов, обусловливающих возможности внедрения технологий,  их подготовки и проведения.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                  синквейн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В итоге урок можно закончить в форме </a:t>
            </a:r>
            <a:r>
              <a:rPr lang="ru-RU" b="1" dirty="0" err="1" smtClean="0"/>
              <a:t>синквейна</a:t>
            </a:r>
            <a:r>
              <a:rPr lang="ru-RU" b="1" dirty="0" smtClean="0"/>
              <a:t>. </a:t>
            </a:r>
          </a:p>
          <a:p>
            <a:r>
              <a:rPr lang="ru-RU" b="1" dirty="0" smtClean="0"/>
              <a:t>Давайте вместе попробуем составить синквейн к теме мастер-класса. </a:t>
            </a:r>
          </a:p>
          <a:p>
            <a:r>
              <a:rPr lang="ru-RU" b="1" u="sng" dirty="0" smtClean="0">
                <a:solidFill>
                  <a:srgbClr val="00B050"/>
                </a:solidFill>
              </a:rPr>
              <a:t>1 строка</a:t>
            </a:r>
            <a:r>
              <a:rPr lang="ru-RU" b="1" u="sng" dirty="0" smtClean="0">
                <a:solidFill>
                  <a:srgbClr val="0070C0"/>
                </a:solidFill>
              </a:rPr>
              <a:t>: Существительное, обозначающее тему. (ИННОВАЦИЯ)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2 строка</a:t>
            </a:r>
            <a:r>
              <a:rPr lang="ru-RU" b="1" u="sng" dirty="0" smtClean="0">
                <a:solidFill>
                  <a:srgbClr val="0070C0"/>
                </a:solidFill>
              </a:rPr>
              <a:t>: Два прилагательных, раскрывающие характерные признаки явления, заявленного в теме.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3 строка</a:t>
            </a:r>
            <a:r>
              <a:rPr lang="ru-RU" b="1" u="sng" dirty="0" smtClean="0">
                <a:solidFill>
                  <a:srgbClr val="0070C0"/>
                </a:solidFill>
              </a:rPr>
              <a:t>: три глагола, раскрывающие действие, воздействие и т.д., свойственные явлению, заявленной темы.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4 строка</a:t>
            </a:r>
            <a:r>
              <a:rPr lang="ru-RU" b="1" u="sng" dirty="0" smtClean="0">
                <a:solidFill>
                  <a:srgbClr val="0070C0"/>
                </a:solidFill>
              </a:rPr>
              <a:t>: Фразу, раскрывающую суть явления, усиливающие предыдущие две строки. </a:t>
            </a:r>
          </a:p>
          <a:p>
            <a:r>
              <a:rPr lang="ru-RU" b="1" u="sng" dirty="0" smtClean="0">
                <a:solidFill>
                  <a:srgbClr val="00B050"/>
                </a:solidFill>
              </a:rPr>
              <a:t>5 строка</a:t>
            </a:r>
            <a:r>
              <a:rPr lang="ru-RU" b="1" u="sng" dirty="0" smtClean="0">
                <a:solidFill>
                  <a:srgbClr val="0070C0"/>
                </a:solidFill>
              </a:rPr>
              <a:t>: Существительное, которое выразит общее впечатление от урока.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</a:rPr>
              <a:t>синквейн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Инновация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Чарующая, вдохновляющая!</a:t>
            </a:r>
          </a:p>
          <a:p>
            <a:r>
              <a:rPr lang="ru-RU" sz="3500" b="1" dirty="0" smtClean="0"/>
              <a:t> </a:t>
            </a:r>
            <a:r>
              <a:rPr lang="ru-RU" sz="4700" b="1" dirty="0" smtClean="0">
                <a:solidFill>
                  <a:srgbClr val="00B050"/>
                </a:solidFill>
              </a:rPr>
              <a:t>Удивляет, поражает, влечет!</a:t>
            </a:r>
            <a:endParaRPr lang="ru-RU" sz="3500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70C0"/>
                </a:solidFill>
              </a:rPr>
              <a:t> Разве мы не хотим жить лучше? 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Дерзайте! </a:t>
            </a:r>
            <a:endParaRPr lang="ru-RU" sz="5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Применение технологий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И в заключении мне хотелось бы сказать, конечно, использование   показанных  мною технологий в обучении не решит всех проблем и это не должно стать самоцелью. Необходимо учитывать цели и задачи каждого занятия, характер материала, возможности учащихся. Наибольшего эффекта можно достичь при разумном сочетании традиционных и интерактивных технологий обучения, когда они взаимосвязаны и дополняют друг друга.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</a:rPr>
              <a:t>Я ПРЕДЛАГАЮ ПРИНЦИП, КАК ЕГО ИСПОЛЬЗОВАТЬ КАЖДЫЙ РЕШАЕТ САМ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Творческих успехов!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4" name="Picture 2" descr="http://www.animashka.info/_ph/38/2/828372694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76872"/>
            <a:ext cx="4752528" cy="22322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5272269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ВАМИ СОТРУДНИЧАЛА УЧИТЕЛЬ МОУ БОРОВСКОЙ ООШ ШАМАНСКАЯ СВЕТЛАНА НИКОЛАЕВНА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84249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808D6"/>
                </a:solidFill>
              </a:rPr>
              <a:t>УДАЧИ ВАМ ВО ВСЁМ,ДОРОГИЕ КОЛЛЕГИ!</a:t>
            </a:r>
            <a:r>
              <a:rPr lang="ru-RU" sz="3600" b="1" dirty="0" smtClean="0">
                <a:solidFill>
                  <a:srgbClr val="F808D6"/>
                </a:solidFill>
              </a:rPr>
              <a:t/>
            </a:r>
            <a:br>
              <a:rPr lang="ru-RU" sz="3600" b="1" dirty="0" smtClean="0">
                <a:solidFill>
                  <a:srgbClr val="F808D6"/>
                </a:solidFill>
              </a:rPr>
            </a:b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982998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dirty="0" smtClean="0">
                <a:solidFill>
                  <a:srgbClr val="7030A0"/>
                </a:solidFill>
              </a:rPr>
              <a:t>Упражнение </a:t>
            </a:r>
            <a:r>
              <a:rPr lang="ru-RU" b="1" i="1" dirty="0" smtClean="0">
                <a:solidFill>
                  <a:srgbClr val="7030A0"/>
                </a:solidFill>
              </a:rPr>
              <a:t>«Снежинка»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Упражнение </a:t>
            </a:r>
            <a:r>
              <a:rPr lang="ru-RU" b="1" i="1" dirty="0" smtClean="0">
                <a:solidFill>
                  <a:srgbClr val="FF0000"/>
                </a:solidFill>
              </a:rPr>
              <a:t>«Снежинка»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 каждого педагога лист бумаги одинаковой формы, размера, качества, цвета. Предлагается закрыть глаза и сложить лист пополам, оторвать правый верхний угол, опять сложить пополам, оторвите нижний угол и т. д. Затем раскрыть снежинку и постараться найти среди остальных снежинок точно такую же. Но снежинки все индивидуальны. Точно так нет и одинаковых детей, взрослых.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                   </a:t>
            </a:r>
            <a:br>
              <a:rPr lang="ru-RU" b="1" dirty="0" smtClean="0"/>
            </a:br>
            <a:r>
              <a:rPr lang="ru-RU" b="1" dirty="0" smtClean="0"/>
              <a:t>                       </a:t>
            </a:r>
            <a:r>
              <a:rPr lang="ru-RU" sz="6000" b="1" dirty="0" smtClean="0">
                <a:solidFill>
                  <a:srgbClr val="C00000"/>
                </a:solidFill>
              </a:rPr>
              <a:t>Вывод</a:t>
            </a:r>
            <a:r>
              <a:rPr lang="ru-RU" sz="6000" dirty="0" smtClean="0">
                <a:solidFill>
                  <a:srgbClr val="C00000"/>
                </a:solidFill>
              </a:rPr>
              <a:t>: </a:t>
            </a:r>
            <a:r>
              <a:rPr lang="ru-RU" sz="6000" b="1" i="1" u="sng" dirty="0" smtClean="0">
                <a:solidFill>
                  <a:srgbClr val="C00000"/>
                </a:solidFill>
              </a:rPr>
              <a:t/>
            </a:r>
            <a:br>
              <a:rPr lang="ru-RU" sz="6000" b="1" i="1" u="sng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258204" cy="4829196"/>
          </a:xfrm>
        </p:spPr>
        <p:txBody>
          <a:bodyPr>
            <a:noAutofit/>
          </a:bodyPr>
          <a:lstStyle/>
          <a:p>
            <a:endParaRPr lang="ru-RU" sz="2800" b="1" dirty="0" smtClean="0"/>
          </a:p>
          <a:p>
            <a:pPr>
              <a:buNone/>
            </a:pPr>
            <a:r>
              <a:rPr lang="ru-RU" sz="1800" b="1" dirty="0" smtClean="0"/>
              <a:t> </a:t>
            </a:r>
            <a:r>
              <a:rPr lang="ru-RU" sz="4000" b="1" dirty="0" smtClean="0"/>
              <a:t>Вывод</a:t>
            </a:r>
            <a:r>
              <a:rPr lang="ru-RU" sz="4000" dirty="0" smtClean="0"/>
              <a:t>: </a:t>
            </a:r>
            <a:r>
              <a:rPr lang="ru-RU" sz="4000" b="1" dirty="0" smtClean="0">
                <a:solidFill>
                  <a:srgbClr val="7030A0"/>
                </a:solidFill>
              </a:rPr>
              <a:t>все мы разные, с различными способностями, возможностями и личностными качествами. Прошу помнить это при работе  с детьми и на нашем мастер-классе.</a:t>
            </a:r>
          </a:p>
          <a:p>
            <a:pPr>
              <a:buNone/>
            </a:pPr>
            <a:endParaRPr lang="ru-RU" sz="4000" b="1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38499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b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Задача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педагога: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помочь детям с легкостью воспринимать окружающий их мир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научить адаптироваться в любых ситуациях, быть инициативным, способным творчески мыслить, находить нестандартные решения и идти к поставленной цели с желанием победить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Основные признаки задач в различных сферах жизнедеятельности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- умения адаптироваться к изменяющемуся миру; решать конфликты, работать с информацией; вести деловую переписку; применять правила личной безопасности в жизни; </a:t>
            </a:r>
          </a:p>
          <a:p>
            <a:r>
              <a:rPr lang="ru-RU" sz="1800" b="1" dirty="0" smtClean="0"/>
              <a:t>-готовность ориентироваться в ценностях и нормах современного мира; принимать особенности жизни для удовлетворения своих жизненных запросов; повышать уровень образования на основе осознанного выбора. </a:t>
            </a:r>
          </a:p>
          <a:p>
            <a:r>
              <a:rPr lang="ru-RU" sz="1800" b="1" dirty="0" smtClean="0"/>
              <a:t>Каждая образовательная область  участвует в развитии всех видов функциональной грамотности (грамотность в чтении и письме, грамотность в естественных науках, математическая грамотность, компьютерная грамотность, грамотность в вопросах семейной жизни, грамотность в вопросах здоровья, юридическая грамотность).</a:t>
            </a:r>
          </a:p>
          <a:p>
            <a:r>
              <a:rPr lang="ru-RU" sz="1800" b="1" dirty="0" smtClean="0"/>
              <a:t>Для того чтобы обеспечить формирование функциональной грамотности  школьников нам учителям необходимо применять специальные активные, развивающие образовательные технологии. 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5300" b="1" dirty="0" smtClean="0">
                <a:solidFill>
                  <a:srgbClr val="7030A0"/>
                </a:solidFill>
              </a:rPr>
              <a:t>Тема моего мастер-класса</a:t>
            </a:r>
            <a:r>
              <a:rPr lang="ru-RU" sz="5300" b="1" dirty="0" smtClean="0"/>
              <a:t>         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5043510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использования инновационных технологий в формировании глобальных компетенций  на уроках истории и обществознания»</a:t>
            </a:r>
            <a:endParaRPr lang="ru-RU" sz="3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приёмы обучения, основанные на решении конкретных проблем,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задач-ситуаций.</a:t>
            </a:r>
            <a:endParaRPr lang="ru-RU" sz="3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 descr="Мастер — класс для воспитателей «Кейс-технология в работе педагога ДОУ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869160"/>
            <a:ext cx="2000264" cy="184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«Использование -  технологии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Для решения указанных проблем Мы с вами  работаем в условиях реформ российского образования и введением новых стандартов,  перед современной школой стоит сложная задача – вывод системы образования на качественно новый уровень, соответствующий требованиям времени. Изменения продиктованы самой жизнью, в частности, тем социальным заказом, который предъявляет современное общество к общеобразовательной подготовке детей. Этот заказ – формирование социально-активной, инициативной, творческой личности.</a:t>
            </a:r>
          </a:p>
          <a:p>
            <a:r>
              <a:rPr lang="ru-RU" sz="9600" b="1" dirty="0" smtClean="0"/>
              <a:t>целесообразно применение методов интерактивного обучения в преподавании общественных дисциплин. </a:t>
            </a:r>
          </a:p>
          <a:p>
            <a:pPr>
              <a:buNone/>
            </a:pPr>
            <a:r>
              <a:rPr lang="ru-RU" sz="9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44958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Кейс метод может быть назван методом анализа конкретных ситуаций. Суть метода довольно проста: для организации обучения используется описание конкретной ситуации. Работа с кейсом организованна интерактивно. Учащиеся разбиваются на </a:t>
            </a:r>
            <a:r>
              <a:rPr lang="ru-RU" sz="2000" b="1" dirty="0" err="1" smtClean="0"/>
              <a:t>акти</a:t>
            </a:r>
            <a:r>
              <a:rPr lang="ru-RU" sz="2000" b="1" dirty="0" smtClean="0">
                <a:solidFill>
                  <a:srgbClr val="7030A0"/>
                </a:solidFill>
              </a:rPr>
              <a:t> кейс–метод. </a:t>
            </a:r>
            <a:r>
              <a:rPr lang="ru-RU" sz="2000" b="1" dirty="0" err="1" smtClean="0"/>
              <a:t>вные</a:t>
            </a:r>
            <a:r>
              <a:rPr lang="ru-RU" sz="2000" b="1" dirty="0" smtClean="0"/>
              <a:t> рабочие группы (может быть и индивидуально). В этих группах изучаются материалы предлагаемого кейса, разрабатываются предложения для решения проблемы, которые потом обсуждаются всем классом.</a:t>
            </a:r>
          </a:p>
          <a:p>
            <a:r>
              <a:rPr lang="ru-RU" sz="2000" b="1" dirty="0" smtClean="0"/>
              <a:t>        Кейс - технологии совмещает в себе такие прекрасно зарекомендовавшие себя методы как: метод проектов, ролевая игра, ситуативный анализ и многое другое. Применение данной технологии помогает развить в детях такие важные для дальнейшей жизни качества как: коммуникабельность, социальная активность, умение правильно представить своё мнение и выслушать мнение другого человека.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561</TotalTime>
  <Words>2065</Words>
  <Application>Microsoft Office PowerPoint</Application>
  <PresentationFormat>Экран (4:3)</PresentationFormat>
  <Paragraphs>212</Paragraphs>
  <Slides>27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8" baseType="lpstr">
      <vt:lpstr>Arial</vt:lpstr>
      <vt:lpstr>Calibri</vt:lpstr>
      <vt:lpstr>Georgia</vt:lpstr>
      <vt:lpstr>Segoe UI</vt:lpstr>
      <vt:lpstr>Tahoma</vt:lpstr>
      <vt:lpstr>Times New Roman</vt:lpstr>
      <vt:lpstr>Tw Cen MT</vt:lpstr>
      <vt:lpstr>Vani</vt:lpstr>
      <vt:lpstr>Wingdings</vt:lpstr>
      <vt:lpstr>Wingdings 2</vt:lpstr>
      <vt:lpstr>Обычная</vt:lpstr>
      <vt:lpstr>     Педагогический форум        Мастер-класс « использования инновационных технологий в формировании глобальных компетенций  на уроках истории и обществознания -  методы и приёмы обучения, основанные на решении конкретных проблем,.»  Подготовили:  Шаманская Светлана Николаевна   учитель истории и дополнительного образования  МОУ Боровская ООШ</vt:lpstr>
      <vt:lpstr>     </vt:lpstr>
      <vt:lpstr>         Упражнение «Снежинка».  </vt:lpstr>
      <vt:lpstr>                                           Вывод:  </vt:lpstr>
      <vt:lpstr>                         Задача педагога: </vt:lpstr>
      <vt:lpstr>Основные признаки задач в различных сферах жизнедеятельности</vt:lpstr>
      <vt:lpstr>    Тема моего мастер-класса                   </vt:lpstr>
      <vt:lpstr> «Использование -  технологии </vt:lpstr>
      <vt:lpstr>Презентация PowerPoint</vt:lpstr>
      <vt:lpstr>Презентация PowerPoint</vt:lpstr>
      <vt:lpstr>      Метод инцидентов</vt:lpstr>
      <vt:lpstr>            Вопросы к тексту: </vt:lpstr>
      <vt:lpstr>Метод разбора деловой корреспонденции </vt:lpstr>
      <vt:lpstr>                     Вопросы:  </vt:lpstr>
      <vt:lpstr>    Игровое проектирование</vt:lpstr>
      <vt:lpstr>  </vt:lpstr>
      <vt:lpstr>практическое занятия  «На приеме у юриста».</vt:lpstr>
      <vt:lpstr>                Сценка №1</vt:lpstr>
      <vt:lpstr>ПРОДОЛЖЕНИЕ СЦЕНКИ №1</vt:lpstr>
      <vt:lpstr>                 СЦЕНКА №2</vt:lpstr>
      <vt:lpstr>              СЦЕНКА №3</vt:lpstr>
      <vt:lpstr>Презентация PowerPoint</vt:lpstr>
      <vt:lpstr>Презентация PowerPoint</vt:lpstr>
      <vt:lpstr>                  синквейн</vt:lpstr>
      <vt:lpstr>синквейн</vt:lpstr>
      <vt:lpstr>Применение технологий</vt:lpstr>
      <vt:lpstr>      Творческих успехов!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Элемент</cp:lastModifiedBy>
  <cp:revision>59</cp:revision>
  <dcterms:created xsi:type="dcterms:W3CDTF">2020-02-06T11:29:42Z</dcterms:created>
  <dcterms:modified xsi:type="dcterms:W3CDTF">2022-01-31T02:35:28Z</dcterms:modified>
</cp:coreProperties>
</file>