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commentAuthors.xml" ContentType="application/vnd.openxmlformats-officedocument.presentationml.commentAuthors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256" r:id="rId2"/>
    <p:sldId id="260" r:id="rId3"/>
    <p:sldId id="264" r:id="rId4"/>
    <p:sldId id="262" r:id="rId5"/>
    <p:sldId id="275" r:id="rId6"/>
    <p:sldId id="263" r:id="rId7"/>
    <p:sldId id="261" r:id="rId8"/>
    <p:sldId id="274" r:id="rId9"/>
    <p:sldId id="270" r:id="rId10"/>
    <p:sldId id="276" r:id="rId11"/>
    <p:sldId id="277" r:id="rId12"/>
    <p:sldId id="278" r:id="rId13"/>
    <p:sldId id="279" r:id="rId14"/>
    <p:sldId id="280" r:id="rId15"/>
    <p:sldId id="281" r:id="rId16"/>
    <p:sldId id="282" r:id="rId17"/>
    <p:sldId id="283" r:id="rId18"/>
    <p:sldId id="284" r:id="rId19"/>
    <p:sldId id="285" r:id="rId20"/>
    <p:sldId id="286" r:id="rId21"/>
    <p:sldId id="272" r:id="rId22"/>
    <p:sldId id="266" r:id="rId23"/>
    <p:sldId id="267" r:id="rId24"/>
    <p:sldId id="269" r:id="rId25"/>
    <p:sldId id="271" r:id="rId26"/>
    <p:sldId id="287" r:id="rId2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054">
          <p15:clr>
            <a:srgbClr val="A4A3A4"/>
          </p15:clr>
        </p15:guide>
        <p15:guide id="2" pos="2775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ev" initials="A" lastIdx="2" clrIdx="0">
    <p:extLst>
      <p:ext uri="{19B8F6BF-5375-455C-9EA6-DF929625EA0E}">
        <p15:presenceInfo xmlns:p15="http://schemas.microsoft.com/office/powerpoint/2012/main" xmlns="" userId="Andreev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3CCCC"/>
    <a:srgbClr val="FFC000"/>
    <a:srgbClr val="008000"/>
    <a:srgbClr val="629DD1"/>
    <a:srgbClr val="356FA3"/>
    <a:srgbClr val="4E83C2"/>
    <a:srgbClr val="F2B04D"/>
    <a:srgbClr val="234F77"/>
    <a:srgbClr val="F4B53F"/>
    <a:srgbClr val="BFBFB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2DE63D5-997A-4646-A377-4702673A728D}" styleName="Светлый стиль 2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FD0F851-EC5A-4D38-B0AD-8093EC10F338}" styleName="Светлый стиль 1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A111915-BE36-4E01-A7E5-04B1672EAD32}" styleName="Светлый стиль 2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12C8C85-51F0-491E-9774-3900AFEF0FD7}" styleName="Светлый стиль 2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FABFCF23-3B69-468F-B69F-88F6DE6A72F2}" styleName="Средний стиль 1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97" autoAdjust="0"/>
    <p:restoredTop sz="87912" autoAdjust="0"/>
  </p:normalViewPr>
  <p:slideViewPr>
    <p:cSldViewPr snapToGrid="0">
      <p:cViewPr>
        <p:scale>
          <a:sx n="90" d="100"/>
          <a:sy n="90" d="100"/>
        </p:scale>
        <p:origin x="-564" y="-240"/>
      </p:cViewPr>
      <p:guideLst>
        <p:guide orient="horz" pos="2054"/>
        <p:guide pos="277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commentAuthors" Target="commentAuthor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7" Type="http://schemas.openxmlformats.org/officeDocument/2006/relationships/image" Target="../media/image48.emf"/><Relationship Id="rId2" Type="http://schemas.openxmlformats.org/officeDocument/2006/relationships/image" Target="../media/image43.emf"/><Relationship Id="rId1" Type="http://schemas.openxmlformats.org/officeDocument/2006/relationships/image" Target="../media/image42.emf"/><Relationship Id="rId6" Type="http://schemas.openxmlformats.org/officeDocument/2006/relationships/image" Target="../media/image47.emf"/><Relationship Id="rId5" Type="http://schemas.openxmlformats.org/officeDocument/2006/relationships/image" Target="../media/image46.emf"/><Relationship Id="rId4" Type="http://schemas.openxmlformats.org/officeDocument/2006/relationships/image" Target="../media/image4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84B2F9-8792-424C-86B1-A34D52DD1A5C}" type="datetimeFigureOut">
              <a:rPr lang="en-US" smtClean="0"/>
              <a:pPr/>
              <a:t>10/21/2018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8B7489-17A4-9140-B0B2-0ABF8649DE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668662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B74006-0936-43F3-994A-9537E5ACC01E}" type="datetimeFigureOut">
              <a:rPr lang="ru-RU" smtClean="0"/>
              <a:pPr/>
              <a:t>21.10.2018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3BF32E-308A-417D-A4C1-E43A1AD4D7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33717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3BF32E-308A-417D-A4C1-E43A1AD4D78F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406565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3BF32E-308A-417D-A4C1-E43A1AD4D78F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681409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88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80512" cy="6858000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3659331" y="6148102"/>
            <a:ext cx="12023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k-SK" sz="1400" dirty="0">
                <a:solidFill>
                  <a:schemeClr val="accent6">
                    <a:lumMod val="40000"/>
                    <a:lumOff val="60000"/>
                  </a:schemeClr>
                </a:solidFill>
                <a:latin typeface=""/>
                <a:cs typeface="FeSa Cond Pro Book"/>
              </a:rPr>
              <a:t>www.tyuiu.ru</a:t>
            </a:r>
            <a:endParaRPr lang="en-US" sz="1400" dirty="0">
              <a:solidFill>
                <a:schemeClr val="accent6">
                  <a:lumMod val="40000"/>
                  <a:lumOff val="60000"/>
                </a:schemeClr>
              </a:solidFill>
              <a:latin typeface=""/>
              <a:cs typeface="FeSa Cond Pro Book"/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131840" y="1231631"/>
            <a:ext cx="3096344" cy="169331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49582" y="3322370"/>
            <a:ext cx="5082343" cy="2623261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accent6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4779868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98098" y="6510048"/>
            <a:ext cx="2067255" cy="265384"/>
          </a:xfrm>
          <a:prstGeom prst="rect">
            <a:avLst/>
          </a:prstGeom>
        </p:spPr>
        <p:txBody>
          <a:bodyPr/>
          <a:lstStyle/>
          <a:p>
            <a:fld id="{4E3914EA-46C1-784A-A817-F5D196E6F19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7605914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е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/>
          <p:cNvSpPr/>
          <p:nvPr userDrawn="1"/>
        </p:nvSpPr>
        <p:spPr>
          <a:xfrm>
            <a:off x="4644008" y="1340768"/>
            <a:ext cx="3960440" cy="360040"/>
          </a:xfrm>
          <a:prstGeom prst="roundRect">
            <a:avLst>
              <a:gd name="adj" fmla="val 14912"/>
            </a:avLst>
          </a:prstGeom>
          <a:solidFill>
            <a:schemeClr val="accent2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/>
          <p:cNvSpPr/>
          <p:nvPr userDrawn="1"/>
        </p:nvSpPr>
        <p:spPr>
          <a:xfrm>
            <a:off x="611560" y="1340768"/>
            <a:ext cx="3960440" cy="360040"/>
          </a:xfrm>
          <a:prstGeom prst="roundRect">
            <a:avLst>
              <a:gd name="adj" fmla="val 14912"/>
            </a:avLst>
          </a:prstGeom>
          <a:solidFill>
            <a:schemeClr val="accent2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1560" y="1340768"/>
            <a:ext cx="4031878" cy="5040560"/>
          </a:xfrm>
        </p:spPr>
        <p:txBody>
          <a:bodyPr/>
          <a:lstStyle>
            <a:lvl1pPr>
              <a:defRPr sz="1600" b="1" i="0" strike="noStrike" cap="all" baseline="0">
                <a:solidFill>
                  <a:schemeClr val="bg1"/>
                </a:solidFill>
                <a:latin typeface=""/>
              </a:defRPr>
            </a:lvl1pPr>
            <a:lvl2pPr>
              <a:defRPr sz="1800"/>
            </a:lvl2pPr>
            <a:lvl3pPr>
              <a:defRPr sz="1200" b="1" i="0" cap="all"/>
            </a:lvl3pPr>
            <a:lvl4pPr>
              <a:defRPr sz="1200" b="1" i="0" cap="all">
                <a:solidFill>
                  <a:schemeClr val="accent6">
                    <a:lumMod val="75000"/>
                  </a:schemeClr>
                </a:solidFill>
                <a:latin typeface=""/>
              </a:defRPr>
            </a:lvl4pPr>
            <a:lvl5pPr>
              <a:defRPr sz="1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98098" y="6510048"/>
            <a:ext cx="2067255" cy="265384"/>
          </a:xfrm>
          <a:prstGeom prst="rect">
            <a:avLst/>
          </a:prstGeom>
        </p:spPr>
        <p:txBody>
          <a:bodyPr/>
          <a:lstStyle/>
          <a:p>
            <a:fld id="{4E3914EA-46C1-784A-A817-F5D196E6F19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4644008" y="1340768"/>
            <a:ext cx="4032448" cy="5040560"/>
          </a:xfrm>
        </p:spPr>
        <p:txBody>
          <a:bodyPr/>
          <a:lstStyle>
            <a:lvl1pPr>
              <a:defRPr sz="1600" b="1" i="0" strike="noStrike" cap="all" baseline="0">
                <a:solidFill>
                  <a:schemeClr val="bg1"/>
                </a:solidFill>
                <a:latin typeface=""/>
              </a:defRPr>
            </a:lvl1pPr>
            <a:lvl2pPr>
              <a:defRPr sz="1800"/>
            </a:lvl2pPr>
            <a:lvl3pPr>
              <a:defRPr sz="1200" b="1" i="0" cap="all"/>
            </a:lvl3pPr>
            <a:lvl4pPr>
              <a:defRPr sz="1200" b="1" i="0" cap="all">
                <a:solidFill>
                  <a:schemeClr val="accent6">
                    <a:lumMod val="75000"/>
                  </a:schemeClr>
                </a:solidFill>
                <a:latin typeface=""/>
              </a:defRPr>
            </a:lvl4pPr>
            <a:lvl5pPr>
              <a:defRPr sz="1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0533481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ар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p_4000px_russia_with_crimea_and_sevastopol copy.pn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4042" t="-8053" r="-2031" b="-773"/>
          <a:stretch/>
        </p:blipFill>
        <p:spPr>
          <a:xfrm>
            <a:off x="899592" y="188640"/>
            <a:ext cx="7091511" cy="415325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E390D4-FDB4-CC44-85FA-6AD83676FFD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ounded Rectangle 4"/>
          <p:cNvSpPr/>
          <p:nvPr userDrawn="1"/>
        </p:nvSpPr>
        <p:spPr>
          <a:xfrm>
            <a:off x="611560" y="4149080"/>
            <a:ext cx="7920880" cy="360040"/>
          </a:xfrm>
          <a:prstGeom prst="roundRect">
            <a:avLst>
              <a:gd name="adj" fmla="val 14912"/>
            </a:avLst>
          </a:prstGeom>
          <a:solidFill>
            <a:schemeClr val="accent2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611560" y="4149080"/>
            <a:ext cx="7920880" cy="2088232"/>
          </a:xfrm>
        </p:spPr>
        <p:txBody>
          <a:bodyPr/>
          <a:lstStyle>
            <a:lvl1pPr>
              <a:defRPr sz="1600" b="1" i="0" strike="noStrike" cap="all" baseline="0">
                <a:solidFill>
                  <a:schemeClr val="bg1"/>
                </a:solidFill>
                <a:latin typeface=""/>
              </a:defRPr>
            </a:lvl1pPr>
            <a:lvl2pPr>
              <a:defRPr sz="1800"/>
            </a:lvl2pPr>
            <a:lvl3pPr>
              <a:defRPr sz="1200" b="1" i="0" cap="all"/>
            </a:lvl3pPr>
            <a:lvl4pPr>
              <a:defRPr sz="1200" b="1" i="0" cap="all">
                <a:solidFill>
                  <a:schemeClr val="accent6">
                    <a:lumMod val="75000"/>
                  </a:schemeClr>
                </a:solidFill>
                <a:latin typeface=""/>
              </a:defRPr>
            </a:lvl4pPr>
            <a:lvl5pPr>
              <a:defRPr sz="1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37470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0" y="0"/>
            <a:ext cx="9180512" cy="855615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58021" y="274638"/>
            <a:ext cx="6798869" cy="6297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8021" y="1276354"/>
            <a:ext cx="8017536" cy="50541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pic>
        <p:nvPicPr>
          <p:cNvPr id="8" name="Picture 7" descr="222344.pn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6757367"/>
            <a:ext cx="9252520" cy="12953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7452320" y="188640"/>
            <a:ext cx="1053374" cy="576064"/>
          </a:xfrm>
          <a:prstGeom prst="rect">
            <a:avLst/>
          </a:prstGeom>
        </p:spPr>
      </p:pic>
      <p:sp>
        <p:nvSpPr>
          <p:cNvPr id="11" name="Slide Number Placeholder 10"/>
          <p:cNvSpPr>
            <a:spLocks noGrp="1"/>
          </p:cNvSpPr>
          <p:nvPr>
            <p:ph type="sldNum" sz="quarter" idx="4"/>
          </p:nvPr>
        </p:nvSpPr>
        <p:spPr>
          <a:xfrm>
            <a:off x="6553200" y="643849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fld id="{4BE390D4-FDB4-CC44-85FA-6AD83676FF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56378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b="1" i="0" kern="1200" cap="all">
          <a:solidFill>
            <a:schemeClr val="accent4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Tx/>
        <a:buNone/>
        <a:defRPr sz="1600" kern="1200">
          <a:solidFill>
            <a:schemeClr val="accent4">
              <a:lumMod val="75000"/>
            </a:schemeClr>
          </a:solidFill>
          <a:latin typeface="+mn-lt"/>
          <a:ea typeface="+mn-ea"/>
          <a:cs typeface="+mn-cs"/>
        </a:defRPr>
      </a:lvl1pPr>
      <a:lvl2pPr marL="457200" indent="0" algn="l" defTabSz="457200" rtl="0" eaLnBrk="1" latinLnBrk="0" hangingPunct="1">
        <a:spcBef>
          <a:spcPct val="20000"/>
        </a:spcBef>
        <a:buFontTx/>
        <a:buNone/>
        <a:defRPr sz="1600" kern="1200">
          <a:solidFill>
            <a:schemeClr val="accent4">
              <a:lumMod val="75000"/>
            </a:schemeClr>
          </a:solidFill>
          <a:latin typeface="+mn-lt"/>
          <a:ea typeface="+mn-ea"/>
          <a:cs typeface="+mn-cs"/>
        </a:defRPr>
      </a:lvl2pPr>
      <a:lvl3pPr marL="914400" indent="0" algn="l" defTabSz="457200" rtl="0" eaLnBrk="1" latinLnBrk="0" hangingPunct="1">
        <a:spcBef>
          <a:spcPct val="20000"/>
        </a:spcBef>
        <a:buFontTx/>
        <a:buNone/>
        <a:defRPr sz="1600" kern="1200">
          <a:solidFill>
            <a:schemeClr val="accent4">
              <a:lumMod val="75000"/>
            </a:schemeClr>
          </a:solidFill>
          <a:latin typeface="+mn-lt"/>
          <a:ea typeface="+mn-ea"/>
          <a:cs typeface="+mn-cs"/>
        </a:defRPr>
      </a:lvl3pPr>
      <a:lvl4pPr marL="1371600" indent="0" algn="l" defTabSz="457200" rtl="0" eaLnBrk="1" latinLnBrk="0" hangingPunct="1">
        <a:spcBef>
          <a:spcPct val="20000"/>
        </a:spcBef>
        <a:buFontTx/>
        <a:buNone/>
        <a:defRPr sz="1600" kern="1200">
          <a:solidFill>
            <a:schemeClr val="accent4">
              <a:lumMod val="75000"/>
            </a:schemeClr>
          </a:solidFill>
          <a:latin typeface="+mn-lt"/>
          <a:ea typeface="+mn-ea"/>
          <a:cs typeface="+mn-cs"/>
        </a:defRPr>
      </a:lvl4pPr>
      <a:lvl5pPr marL="1828800" indent="0" algn="l" defTabSz="457200" rtl="0" eaLnBrk="1" latinLnBrk="0" hangingPunct="1">
        <a:spcBef>
          <a:spcPct val="20000"/>
        </a:spcBef>
        <a:buFontTx/>
        <a:buNone/>
        <a:defRPr sz="1600" kern="1200">
          <a:solidFill>
            <a:schemeClr val="accent4">
              <a:lumMod val="7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5.bin"/><Relationship Id="rId12" Type="http://schemas.openxmlformats.org/officeDocument/2006/relationships/image" Target="../media/image51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11" Type="http://schemas.openxmlformats.org/officeDocument/2006/relationships/oleObject" Target="../embeddings/oleObject7.bin"/><Relationship Id="rId5" Type="http://schemas.openxmlformats.org/officeDocument/2006/relationships/oleObject" Target="../embeddings/oleObject3.bin"/><Relationship Id="rId10" Type="http://schemas.openxmlformats.org/officeDocument/2006/relationships/image" Target="../media/image50.jpeg"/><Relationship Id="rId4" Type="http://schemas.openxmlformats.org/officeDocument/2006/relationships/oleObject" Target="../embeddings/oleObject2.bin"/><Relationship Id="rId9" Type="http://schemas.openxmlformats.org/officeDocument/2006/relationships/image" Target="../media/image4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elibrary.ru/contents.asp?issueid=1443061" TargetMode="External"/><Relationship Id="rId2" Type="http://schemas.openxmlformats.org/officeDocument/2006/relationships/hyperlink" Target="https://elibrary.ru/item.asp?id=23240502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elibrary.ru/item.asp?id=24571643" TargetMode="External"/><Relationship Id="rId5" Type="http://schemas.openxmlformats.org/officeDocument/2006/relationships/hyperlink" Target="https://elibrary.ru/item.asp?id=24494329" TargetMode="External"/><Relationship Id="rId4" Type="http://schemas.openxmlformats.org/officeDocument/2006/relationships/hyperlink" Target="https://elibrary.ru/contents.asp?issueid=1443061&amp;selid=24328615" TargetMode="Externa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8074" y="3136606"/>
            <a:ext cx="7923851" cy="280902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0" dirty="0" smtClean="0"/>
              <a:t>Формирование </a:t>
            </a:r>
            <a:r>
              <a:rPr lang="ru-RU" sz="2800" b="0" dirty="0" err="1" smtClean="0"/>
              <a:t>военно</a:t>
            </a:r>
            <a:r>
              <a:rPr lang="ru-RU" sz="2800" b="0" dirty="0" smtClean="0"/>
              <a:t> - патриотического воспитания обучающихся в рамках изучения</a:t>
            </a:r>
            <a:r>
              <a:rPr lang="en-US" sz="2800" b="0" dirty="0" smtClean="0"/>
              <a:t> </a:t>
            </a:r>
            <a:r>
              <a:rPr lang="ru-RU" sz="2800" b="0" dirty="0" smtClean="0"/>
              <a:t>дисциплины ОБЖ»</a:t>
            </a:r>
            <a:r>
              <a:rPr lang="en-US" sz="2800" b="0" dirty="0" smtClean="0"/>
              <a:t/>
            </a:r>
            <a:br>
              <a:rPr lang="en-US" sz="2800" b="0" dirty="0" smtClean="0"/>
            </a:br>
            <a:r>
              <a:rPr lang="ru-RU" sz="2800" b="0" dirty="0" smtClean="0"/>
              <a:t>Селянина О.О.</a:t>
            </a:r>
            <a:br>
              <a:rPr lang="ru-RU" sz="2800" b="0" dirty="0" smtClean="0"/>
            </a:br>
            <a:r>
              <a:rPr lang="ru-RU" sz="1200" dirty="0" smtClean="0"/>
              <a:t>Федеральное государственное бюджетное </a:t>
            </a:r>
            <a:br>
              <a:rPr lang="ru-RU" sz="1200" dirty="0" smtClean="0"/>
            </a:br>
            <a:r>
              <a:rPr lang="ru-RU" sz="1200" dirty="0" smtClean="0"/>
              <a:t>образовательное учреждение высшего образования</a:t>
            </a:r>
            <a:br>
              <a:rPr lang="ru-RU" sz="1200" dirty="0" smtClean="0"/>
            </a:br>
            <a:r>
              <a:rPr lang="ru-RU" sz="1200" dirty="0" smtClean="0"/>
              <a:t>«ТЮМЕНСКИЙ ИНДУСТРИАЛЬНЫЙ УНИВЕРСИТЕТ»</a:t>
            </a:r>
            <a:br>
              <a:rPr lang="ru-RU" sz="1200" dirty="0" smtClean="0"/>
            </a:br>
            <a:r>
              <a:rPr lang="ru-RU" sz="1200" dirty="0" smtClean="0"/>
              <a:t>МНОГОПРОФИЛЬНЫЙ КОЛЛЕДЖ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919886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1800" dirty="0" smtClean="0"/>
              <a:t>Проводимые мероприятия</a:t>
            </a:r>
            <a:endParaRPr lang="ru-RU" sz="1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День народного единства (участие в митинге)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914EA-46C1-784A-A817-F5D196E6F19C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5" name="Picture 8" descr="C:\Documents and Settings\Юзер\Рабочий стол\куратор 2017-2018 уч. год\ПНГ 16-9-1\парад 1 мая\cQ5j0y18Uu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5367" y="1867882"/>
            <a:ext cx="6575646" cy="36988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1800" dirty="0" smtClean="0"/>
              <a:t>Проводимые мероприятия</a:t>
            </a:r>
            <a:endParaRPr lang="ru-RU" sz="1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Поход в лес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914EA-46C1-784A-A817-F5D196E6F19C}" type="slidenum">
              <a:rPr lang="en-US" smtClean="0"/>
              <a:pPr/>
              <a:t>11</a:t>
            </a:fld>
            <a:endParaRPr lang="en-US" dirty="0"/>
          </a:p>
        </p:txBody>
      </p:sp>
      <p:pic>
        <p:nvPicPr>
          <p:cNvPr id="5" name="Picture 17" descr="C:\Documents and Settings\Юзер\Рабочий стол\куратор 2017-2018 уч. год\ПНГ 16-9-1\шашлыки 01.05.2017\IMG_20170501_12400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0823" y="2190749"/>
            <a:ext cx="2687047" cy="3582729"/>
          </a:xfrm>
          <a:prstGeom prst="rect">
            <a:avLst/>
          </a:prstGeom>
          <a:noFill/>
        </p:spPr>
      </p:pic>
      <p:pic>
        <p:nvPicPr>
          <p:cNvPr id="6" name="Picture 18" descr="C:\Documents and Settings\Юзер\Рабочий стол\куратор 2017-2018 уч. год\ПНГ 16-9-1\шашлыки 01.05.2017\Jm-GYsQUiQ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5572" y="2158852"/>
            <a:ext cx="3667791" cy="366779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1800" dirty="0" smtClean="0"/>
              <a:t>Проводимые мероприятия</a:t>
            </a:r>
            <a:endParaRPr lang="ru-RU" sz="1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День победы (Участие в параде)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914EA-46C1-784A-A817-F5D196E6F19C}" type="slidenum">
              <a:rPr lang="en-US" smtClean="0"/>
              <a:pPr/>
              <a:t>12</a:t>
            </a:fld>
            <a:endParaRPr lang="en-US" dirty="0"/>
          </a:p>
        </p:txBody>
      </p:sp>
      <p:pic>
        <p:nvPicPr>
          <p:cNvPr id="5" name="Picture 9" descr="C:\Documents and Settings\Юзер\Рабочий стол\куратор 2017-2018 уч. год\ПНГ 16-9-1\парад 1 мая\t-MgHH-CFNU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9292" y="2626686"/>
            <a:ext cx="3960220" cy="2966040"/>
          </a:xfrm>
          <a:prstGeom prst="rect">
            <a:avLst/>
          </a:prstGeom>
          <a:noFill/>
        </p:spPr>
      </p:pic>
      <p:pic>
        <p:nvPicPr>
          <p:cNvPr id="6" name="Picture 10" descr="C:\Documents and Settings\Юзер\Рабочий стол\куратор 2017-2018 уч. год\ПНГ 16-9-1\парад 9 мая\mzcctPYAfE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27182" y="2636874"/>
            <a:ext cx="3780626" cy="29558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1800" dirty="0" smtClean="0"/>
              <a:t>Проводимые мероприятия</a:t>
            </a:r>
            <a:endParaRPr lang="ru-RU" sz="1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Посещение выставки военной техники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914EA-46C1-784A-A817-F5D196E6F19C}" type="slidenum">
              <a:rPr lang="en-US" smtClean="0"/>
              <a:pPr/>
              <a:t>13</a:t>
            </a:fld>
            <a:endParaRPr lang="en-US" dirty="0"/>
          </a:p>
        </p:txBody>
      </p:sp>
      <p:pic>
        <p:nvPicPr>
          <p:cNvPr id="5" name="Picture 12" descr="C:\Documents and Settings\Юзер\Рабочий стол\куратор 2017-2018 уч. год\ПНГ 16-9-1\выставка военной техники\1K9jJ1XVf6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6145" y="2041894"/>
            <a:ext cx="4124843" cy="3093632"/>
          </a:xfrm>
          <a:prstGeom prst="rect">
            <a:avLst/>
          </a:prstGeom>
          <a:noFill/>
        </p:spPr>
      </p:pic>
      <p:pic>
        <p:nvPicPr>
          <p:cNvPr id="23554" name="Picture 2" descr="C:\Documents and Settings\Юзер\Рабочий стол\куратор 2017-2018 уч. год\ПНГ 16-9-1\выставка военной техники\OlMvVFGyuZ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18074" y="3221665"/>
            <a:ext cx="4111257" cy="308344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Проводимые мероприятия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Посещение митинга «Присоединение Крыма»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914EA-46C1-784A-A817-F5D196E6F19C}" type="slidenum">
              <a:rPr lang="en-US" smtClean="0"/>
              <a:pPr/>
              <a:t>14</a:t>
            </a:fld>
            <a:endParaRPr lang="en-US" dirty="0"/>
          </a:p>
        </p:txBody>
      </p:sp>
      <p:pic>
        <p:nvPicPr>
          <p:cNvPr id="6" name="Picture 2" descr="C:\Documents and Settings\Юзер\Рабочий стол\куратор 2017-2018 уч. год\ПНГ 16-9-1\18.03.2017 присоединение Крыма\3yf1qztyOS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9292" y="1584695"/>
            <a:ext cx="3421714" cy="2562721"/>
          </a:xfrm>
          <a:prstGeom prst="rect">
            <a:avLst/>
          </a:prstGeom>
          <a:noFill/>
        </p:spPr>
      </p:pic>
      <p:pic>
        <p:nvPicPr>
          <p:cNvPr id="7" name="Picture 3" descr="C:\Documents and Settings\Юзер\Рабочий стол\куратор 2017-2018 уч. год\ПНГ 16-9-1\18.03.2017 присоединение Крыма\17RSjleR_g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71963" y="1648489"/>
            <a:ext cx="3025739" cy="4039930"/>
          </a:xfrm>
          <a:prstGeom prst="rect">
            <a:avLst/>
          </a:prstGeom>
          <a:noFill/>
        </p:spPr>
      </p:pic>
      <p:pic>
        <p:nvPicPr>
          <p:cNvPr id="8" name="Picture 4" descr="C:\Documents and Settings\Юзер\Рабочий стол\куратор 2017-2018 уч. год\ПНГ 16-9-1\18.03.2017 присоединение Крыма\EWbD3a8oV4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92594" y="4174273"/>
            <a:ext cx="3051545" cy="22854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Проводимые мероприятия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914EA-46C1-784A-A817-F5D196E6F19C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10" name="Содержимое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Участие в конкурсах стенгазет</a:t>
            </a:r>
          </a:p>
          <a:p>
            <a:endParaRPr lang="ru-RU" dirty="0"/>
          </a:p>
        </p:txBody>
      </p:sp>
      <p:pic>
        <p:nvPicPr>
          <p:cNvPr id="11" name="Picture 11" descr="C:\Documents and Settings\Юзер\Рабочий стол\куратор 2017-2018 уч. год\ПНГ 16-9-1\конкурс стенгазет посвяшенных году экологии 2017 проведен 14.04.2017\EovdE6RqxI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88126" y="1861141"/>
            <a:ext cx="2461130" cy="3286070"/>
          </a:xfrm>
          <a:prstGeom prst="rect">
            <a:avLst/>
          </a:prstGeom>
          <a:noFill/>
        </p:spPr>
      </p:pic>
      <p:pic>
        <p:nvPicPr>
          <p:cNvPr id="12" name="Picture 7" descr="C:\Documents and Settings\Юзер\Рабочий стол\куратор 2017-2018 уч. год\ПНГ 16-9-1\стенгазета\gjXCRPp9OZ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10825" y="1818610"/>
            <a:ext cx="4167373" cy="31255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Проводимые мероприятия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914EA-46C1-784A-A817-F5D196E6F19C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Участие в конкурсе : «Смотр строя и песни», посвященного дню великой победы</a:t>
            </a:r>
          </a:p>
          <a:p>
            <a:endParaRPr lang="ru-RU" dirty="0"/>
          </a:p>
        </p:txBody>
      </p:sp>
      <p:pic>
        <p:nvPicPr>
          <p:cNvPr id="9" name="Picture 16" descr="C:\Documents and Settings\Юзер\Рабочий стол\куратор 2017-2018 уч. год\ПНГ 16-9-1\конкурс смотр строя и песни\24q6gXGafT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8917" y="2041895"/>
            <a:ext cx="3863595" cy="2897696"/>
          </a:xfrm>
          <a:prstGeom prst="rect">
            <a:avLst/>
          </a:prstGeom>
          <a:noFill/>
        </p:spPr>
      </p:pic>
      <p:pic>
        <p:nvPicPr>
          <p:cNvPr id="10" name="Picture 15" descr="C:\Documents and Settings\Юзер\Рабочий стол\куратор 2017-2018 уч. год\ПНГ 16-9-1\конкурс смотр строя и песни\6gkHFfKABJ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60753" y="2041891"/>
            <a:ext cx="3761476" cy="28171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1800" dirty="0" smtClean="0"/>
              <a:t>Проводимые мероприятия</a:t>
            </a:r>
            <a:endParaRPr lang="ru-RU" sz="1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914EA-46C1-784A-A817-F5D196E6F19C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Участие в конкурсе «А ну </a:t>
            </a:r>
            <a:r>
              <a:rPr lang="ru-RU" dirty="0" err="1" smtClean="0"/>
              <a:t>ка</a:t>
            </a:r>
            <a:r>
              <a:rPr lang="ru-RU" dirty="0" smtClean="0"/>
              <a:t> парни»</a:t>
            </a:r>
            <a:endParaRPr lang="ru-RU" dirty="0"/>
          </a:p>
        </p:txBody>
      </p:sp>
      <p:pic>
        <p:nvPicPr>
          <p:cNvPr id="7" name="Picture 2" descr="C:\Documents and Settings\Юзер\Рабочий стол\куратор 2017-2018 уч. год\ПНГ 16-9-1\соревнования 23 февраля\yQ8rgPgJW6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552" y="2424223"/>
            <a:ext cx="4007294" cy="2254103"/>
          </a:xfrm>
          <a:prstGeom prst="rect">
            <a:avLst/>
          </a:prstGeom>
          <a:noFill/>
        </p:spPr>
      </p:pic>
      <p:pic>
        <p:nvPicPr>
          <p:cNvPr id="8" name="Picture 3" descr="C:\Documents and Settings\Юзер\Рабочий стол\куратор 2017-2018 уч. год\ПНГ 16-9-1\соревнования 23 февраля\TYdimeZNTK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23804" y="2818070"/>
            <a:ext cx="3686549" cy="275339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Проводимые мероприятия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914EA-46C1-784A-A817-F5D196E6F19C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Учувствуют в конференциях</a:t>
            </a:r>
          </a:p>
          <a:p>
            <a:endParaRPr lang="ru-RU" dirty="0"/>
          </a:p>
        </p:txBody>
      </p:sp>
      <p:pic>
        <p:nvPicPr>
          <p:cNvPr id="9" name="Picture 19" descr="C:\Documents and Settings\Юзер\Рабочий стол\куратор 2017-2018 уч. год\ПНГ 16-9-1\открытый урок по математике 27.03.2017\mFCBi6aFRz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0430" y="1712284"/>
            <a:ext cx="1849733" cy="2466311"/>
          </a:xfrm>
          <a:prstGeom prst="rect">
            <a:avLst/>
          </a:prstGeom>
          <a:noFill/>
        </p:spPr>
      </p:pic>
      <p:pic>
        <p:nvPicPr>
          <p:cNvPr id="10" name="Picture 2" descr="C:\Documents and Settings\Юзер\Рабочий стол\куратор 2017-2018 уч. год\ПНГ 16-9-1\открытый урок по математике 27.03.2017\c16-tjtCvk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41882" y="2839336"/>
            <a:ext cx="2160735" cy="2880980"/>
          </a:xfrm>
          <a:prstGeom prst="rect">
            <a:avLst/>
          </a:prstGeom>
          <a:noFill/>
        </p:spPr>
      </p:pic>
      <p:pic>
        <p:nvPicPr>
          <p:cNvPr id="11" name="Picture 3" descr="C:\Documents and Settings\Юзер\Рабочий стол\куратор 2017-2018 уч. год\ПНГ 16-9-1\открытый урок по математике 27.03.2017\L2nmnd4-JRI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20317" y="1829242"/>
            <a:ext cx="2705986" cy="360798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1800" dirty="0" smtClean="0"/>
              <a:t>Проводимые мероприятия</a:t>
            </a:r>
            <a:endParaRPr lang="ru-RU" sz="1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914EA-46C1-784A-A817-F5D196E6F19C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10" name="Содержимое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Участие в конкурсах и викторинах</a:t>
            </a:r>
          </a:p>
          <a:p>
            <a:endParaRPr lang="ru-RU" dirty="0"/>
          </a:p>
        </p:txBody>
      </p:sp>
      <p:pic>
        <p:nvPicPr>
          <p:cNvPr id="11" name="Picture 23" descr="C:\Documents and Settings\Юзер\Рабочий стол\Работа 2017-2018гг\открытые мероприятия 2018\sh8smAdxpk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6387" y="1882405"/>
            <a:ext cx="3827131" cy="2870347"/>
          </a:xfrm>
          <a:prstGeom prst="rect">
            <a:avLst/>
          </a:prstGeom>
          <a:noFill/>
        </p:spPr>
      </p:pic>
      <p:pic>
        <p:nvPicPr>
          <p:cNvPr id="13" name="Picture 3" descr="C:\Documents and Settings\Юзер\Рабочий стол\анимашки\vYynhUqYVs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25756" y="1839876"/>
            <a:ext cx="3954720" cy="29660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7712" y="978195"/>
            <a:ext cx="8548576" cy="4880345"/>
          </a:xfrm>
        </p:spPr>
        <p:txBody>
          <a:bodyPr>
            <a:normAutofit fontScale="40000" lnSpcReduction="20000"/>
          </a:bodyPr>
          <a:lstStyle/>
          <a:p>
            <a:pPr algn="just"/>
            <a:r>
              <a:rPr lang="ru-RU" sz="5000" b="1" dirty="0" smtClean="0"/>
              <a:t>Цель:</a:t>
            </a:r>
            <a:r>
              <a:rPr lang="ru-RU" sz="5000" dirty="0" smtClean="0"/>
              <a:t> развитие у молодежи гражданственности, патриотизма как важнейших духовно-нравственных и социальных ценностей, формирование у нее </a:t>
            </a:r>
            <a:r>
              <a:rPr lang="ru-RU" sz="5000" dirty="0" smtClean="0">
                <a:solidFill>
                  <a:schemeClr val="tx1"/>
                </a:solidFill>
              </a:rPr>
              <a:t>компетенций</a:t>
            </a:r>
            <a:r>
              <a:rPr lang="ru-RU" sz="5000" dirty="0" smtClean="0"/>
              <a:t>, умений и готовности к их активному проявлению в различных сферах жизни общества, особенно в процессе военной и других, связанных с ней, видов государственной службы.</a:t>
            </a:r>
          </a:p>
          <a:p>
            <a:pPr algn="just"/>
            <a:r>
              <a:rPr lang="ru-RU" sz="5000" b="1" dirty="0" smtClean="0">
                <a:latin typeface="Arial Narrow" panose="020B0606020202030204" pitchFamily="34" charset="0"/>
              </a:rPr>
              <a:t>Гипотеза: </a:t>
            </a:r>
            <a:r>
              <a:rPr lang="ru-RU" sz="5000" dirty="0" smtClean="0">
                <a:latin typeface="Arial Narrow" panose="020B0606020202030204" pitchFamily="34" charset="0"/>
              </a:rPr>
              <a:t>организация </a:t>
            </a:r>
            <a:r>
              <a:rPr lang="ru-RU" sz="50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командной</a:t>
            </a:r>
            <a:r>
              <a:rPr lang="ru-RU" sz="5000" dirty="0" smtClean="0">
                <a:latin typeface="Arial Narrow" panose="020B0606020202030204" pitchFamily="34" charset="0"/>
              </a:rPr>
              <a:t> работы и вовлечение обучающихся в изучение предмета ОБЖ позволят сформировать военно-патриотическое сознание у обучающихся</a:t>
            </a:r>
            <a:endParaRPr lang="ru-RU" sz="5000" dirty="0" smtClean="0"/>
          </a:p>
          <a:p>
            <a:r>
              <a:rPr lang="ru-RU" sz="5000" b="1" dirty="0" smtClean="0"/>
              <a:t>Задачами данного исследования являются:</a:t>
            </a:r>
          </a:p>
          <a:p>
            <a:pPr lvl="0">
              <a:buFont typeface="Arial" pitchFamily="34" charset="0"/>
              <a:buChar char="•"/>
            </a:pPr>
            <a:r>
              <a:rPr lang="ru-RU" sz="5000" dirty="0" smtClean="0"/>
              <a:t> отобрать наиболее эффективные методы формирования гражданско-патриотических качеств личности;</a:t>
            </a:r>
          </a:p>
          <a:p>
            <a:pPr lvl="0">
              <a:buFont typeface="Arial" pitchFamily="34" charset="0"/>
              <a:buChar char="•"/>
            </a:pPr>
            <a:r>
              <a:rPr lang="ru-RU" sz="5000" dirty="0" smtClean="0"/>
              <a:t> организовывать и проводить мероприятия направленные на развитие патриотизма через практическую деятельность;</a:t>
            </a:r>
          </a:p>
          <a:p>
            <a:pPr lvl="0">
              <a:buFont typeface="Arial" pitchFamily="34" charset="0"/>
              <a:buChar char="•"/>
            </a:pPr>
            <a:r>
              <a:rPr lang="ru-RU" sz="5000" dirty="0" smtClean="0"/>
              <a:t> обеспечить возможности для самореализации, социализации обучающихся;</a:t>
            </a:r>
          </a:p>
          <a:p>
            <a:pPr lvl="0">
              <a:buFont typeface="Arial" pitchFamily="34" charset="0"/>
              <a:buChar char="•"/>
            </a:pPr>
            <a:r>
              <a:rPr lang="ru-RU" sz="5000" dirty="0" smtClean="0"/>
              <a:t> демонстрировать обучающимся значимость их деятельности, признание и </a:t>
            </a:r>
            <a:r>
              <a:rPr lang="ru-RU" sz="5000" dirty="0" err="1" smtClean="0"/>
              <a:t>востребованность</a:t>
            </a:r>
            <a:r>
              <a:rPr lang="ru-RU" sz="5000" dirty="0" smtClean="0"/>
              <a:t> обществом проявления их гражданских и патриотических качеств.</a:t>
            </a:r>
          </a:p>
          <a:p>
            <a:pPr algn="just"/>
            <a:endParaRPr lang="en-US" sz="1400" dirty="0">
              <a:latin typeface="Castellar" pitchFamily="18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914EA-46C1-784A-A817-F5D196E6F19C}" type="slidenum">
              <a:rPr lang="en-US" sz="1400" smtClean="0"/>
              <a:pPr/>
              <a:t>2</a:t>
            </a:fld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xmlns="" val="917081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Проводимые мероприятия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Проводятся уроки гражданской обороны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914EA-46C1-784A-A817-F5D196E6F19C}" type="slidenum">
              <a:rPr lang="en-US" smtClean="0"/>
              <a:pPr/>
              <a:t>20</a:t>
            </a:fld>
            <a:endParaRPr lang="en-US" dirty="0"/>
          </a:p>
        </p:txBody>
      </p:sp>
      <p:pic>
        <p:nvPicPr>
          <p:cNvPr id="6" name="Picture 4" descr="C:\Documents and Settings\Юзер\Рабочий стол\куратор 2017-2018 уч. год\ПНГ 16-9-1\открытый урок по обж\3bgmIaPb_X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2713" y="1946201"/>
            <a:ext cx="3288413" cy="2466310"/>
          </a:xfrm>
          <a:prstGeom prst="rect">
            <a:avLst/>
          </a:prstGeom>
          <a:noFill/>
        </p:spPr>
      </p:pic>
      <p:pic>
        <p:nvPicPr>
          <p:cNvPr id="7" name="Picture 2" descr="C:\Documents and Settings\Юзер\Рабочий стол\куратор 2017-2018 уч. год\ПНГ 16-9-1\открытый урок по обж\IMG_20161118_10394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4921" y="3105150"/>
            <a:ext cx="4085723" cy="279591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1800" dirty="0" smtClean="0"/>
              <a:t>Результативность</a:t>
            </a:r>
            <a:endParaRPr lang="ru-RU" sz="1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Считаю, что показателями результативности моей работы является то, что часто ребята изучая предмет выбирают прохождение воинской службы, некоторые хотят идти в армию на контрактную основу. Большинство из них мотивируют это тем, что знания по предмету пригодятся в жизни и тем, что имеют хорошие знания по предмету. </a:t>
            </a:r>
          </a:p>
          <a:p>
            <a:r>
              <a:rPr lang="ru-RU" sz="2000" dirty="0" smtClean="0"/>
              <a:t>На внеклассных мероприятиях демонстрируют свои навыки по здоровому образу жизни, действия в ЧС, строевой подготовки, применения средств индивидуальной защиты и т.д. </a:t>
            </a:r>
          </a:p>
          <a:p>
            <a:r>
              <a:rPr lang="ru-RU" sz="2000" dirty="0" smtClean="0"/>
              <a:t>В большинстве случаев обучающиеся подтверждают свои годовые оценки и показывают хорошие знания по курсу ОБЖ, в частности по разделу «Основы военной службы».</a:t>
            </a:r>
          </a:p>
          <a:p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914EA-46C1-784A-A817-F5D196E6F19C}" type="slidenum">
              <a:rPr lang="en-US" smtClean="0"/>
              <a:pPr/>
              <a:t>21</a:t>
            </a:fld>
            <a:endParaRPr 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Результаты  обучающихся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914EA-46C1-784A-A817-F5D196E6F19C}" type="slidenum">
              <a:rPr lang="en-US" smtClean="0"/>
              <a:pPr/>
              <a:t>22</a:t>
            </a:fld>
            <a:endParaRPr lang="en-US" dirty="0"/>
          </a:p>
        </p:txBody>
      </p:sp>
      <p:pic>
        <p:nvPicPr>
          <p:cNvPr id="1032" name="Picture 8" descr="C:\Documents and Settings\Юзер\Рабочий стол\работа 2016-2017\олимпиада ОБЖ\Викторина служу отечеству\279806_kovalev-aleksandr-yurevich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344224" y="1733549"/>
            <a:ext cx="1683297" cy="2381250"/>
          </a:xfrm>
          <a:prstGeom prst="rect">
            <a:avLst/>
          </a:prstGeom>
          <a:noFill/>
        </p:spPr>
      </p:pic>
      <p:pic>
        <p:nvPicPr>
          <p:cNvPr id="15" name="Picture 2" descr="C:\Documents and Settings\Юзер\Рабочий стол\работа 2016-2017\олимпиада ОБЖ\всеросийская олимпиада по ОБЖ весенний сезон\Афонин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7425" y="1212112"/>
            <a:ext cx="1965761" cy="1392865"/>
          </a:xfrm>
          <a:prstGeom prst="rect">
            <a:avLst/>
          </a:prstGeom>
          <a:noFill/>
        </p:spPr>
      </p:pic>
      <p:pic>
        <p:nvPicPr>
          <p:cNvPr id="16" name="Picture 3" descr="C:\Documents and Settings\Юзер\Рабочий стол\работа 2016-2017\олимпиада ОБЖ\всеросийская олимпиада по ОБЖ весенний сезон\Елкина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87517" y="2584155"/>
            <a:ext cx="1980140" cy="1403053"/>
          </a:xfrm>
          <a:prstGeom prst="rect">
            <a:avLst/>
          </a:prstGeom>
          <a:noFill/>
        </p:spPr>
      </p:pic>
      <p:pic>
        <p:nvPicPr>
          <p:cNvPr id="17" name="Picture 14" descr="C:\Documents and Settings\Юзер\Рабочий стол\куратор 2017-2018 уч. год\ПНГ 16-9-1\викторина по ОБЖ 01.04.2017\fghlldkbpyM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8127" y="4194928"/>
            <a:ext cx="1484116" cy="2131444"/>
          </a:xfrm>
          <a:prstGeom prst="rect">
            <a:avLst/>
          </a:prstGeom>
          <a:noFill/>
        </p:spPr>
      </p:pic>
      <p:pic>
        <p:nvPicPr>
          <p:cNvPr id="18" name="Picture 21" descr="C:\Documents and Settings\Юзер\Рабочий стол\Работа 2017-2018гг\олимпиада интернет\ОБЖ\ОБЖ\3_Гулиев_ОБЖ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664461" y="4189671"/>
            <a:ext cx="1539870" cy="2179231"/>
          </a:xfrm>
          <a:prstGeom prst="rect">
            <a:avLst/>
          </a:prstGeom>
          <a:noFill/>
        </p:spPr>
      </p:pic>
      <p:pic>
        <p:nvPicPr>
          <p:cNvPr id="19" name="Picture 22" descr="C:\Documents and Settings\Юзер\Рабочий стол\Работа 2017-2018гг\олимпиада интернет\ОБЖ\ОБЖ\3_Елисеева_Обж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790972" y="4221569"/>
            <a:ext cx="1577435" cy="2232394"/>
          </a:xfrm>
          <a:prstGeom prst="rect">
            <a:avLst/>
          </a:prstGeom>
          <a:noFill/>
        </p:spPr>
      </p:pic>
      <p:pic>
        <p:nvPicPr>
          <p:cNvPr id="21" name="Picture 25" descr="C:\Documents and Settings\Юзер\Рабочий стол\работа 2016-2017\олимпиада ОБЖ\Викторина служу отечеству\279806_kovalev-aleksandr-yurevich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32783" y="1010535"/>
            <a:ext cx="1608137" cy="2274925"/>
          </a:xfrm>
          <a:prstGeom prst="rect">
            <a:avLst/>
          </a:prstGeom>
          <a:noFill/>
        </p:spPr>
      </p:pic>
      <p:pic>
        <p:nvPicPr>
          <p:cNvPr id="22" name="Picture 26" descr="C:\Documents and Settings\Юзер\Рабочий стол\работа 2016-2017\олимпиада ОБЖ\Викторина служу отечеству\279821_tolschin-ilya-petrovich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523358" y="2435299"/>
            <a:ext cx="1419162" cy="20075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Мои достижения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914EA-46C1-784A-A817-F5D196E6F19C}" type="slidenum">
              <a:rPr lang="en-US" smtClean="0"/>
              <a:pPr/>
              <a:t>23</a:t>
            </a:fld>
            <a:endParaRPr lang="en-US" dirty="0"/>
          </a:p>
        </p:txBody>
      </p:sp>
      <p:graphicFrame>
        <p:nvGraphicFramePr>
          <p:cNvPr id="3077" name="Object 5"/>
          <p:cNvGraphicFramePr>
            <a:graphicFrameLocks noChangeAspect="1"/>
          </p:cNvGraphicFramePr>
          <p:nvPr>
            <p:ph idx="1"/>
          </p:nvPr>
        </p:nvGraphicFramePr>
        <p:xfrm>
          <a:off x="311127" y="1191290"/>
          <a:ext cx="1675893" cy="2285557"/>
        </p:xfrm>
        <a:graphic>
          <a:graphicData uri="http://schemas.openxmlformats.org/presentationml/2006/ole">
            <p:oleObj spid="_x0000_s3077" name="Acrobat Document" r:id="rId3" imgW="5838505" imgH="7962839" progId="AcroExch.Document.7">
              <p:embed/>
            </p:oleObj>
          </a:graphicData>
        </a:graphic>
      </p:graphicFrame>
      <p:graphicFrame>
        <p:nvGraphicFramePr>
          <p:cNvPr id="3079" name="Object 7"/>
          <p:cNvGraphicFramePr>
            <a:graphicFrameLocks noChangeAspect="1"/>
          </p:cNvGraphicFramePr>
          <p:nvPr/>
        </p:nvGraphicFramePr>
        <p:xfrm>
          <a:off x="2114440" y="1191290"/>
          <a:ext cx="1777076" cy="2418122"/>
        </p:xfrm>
        <a:graphic>
          <a:graphicData uri="http://schemas.openxmlformats.org/presentationml/2006/ole">
            <p:oleObj spid="_x0000_s3079" name="Acrobat Document" r:id="rId4" imgW="5857687" imgH="7972268" progId="AcroExch.Document.7">
              <p:embed/>
            </p:oleObj>
          </a:graphicData>
        </a:graphic>
      </p:graphicFrame>
      <p:graphicFrame>
        <p:nvGraphicFramePr>
          <p:cNvPr id="3080" name="Object 8"/>
          <p:cNvGraphicFramePr>
            <a:graphicFrameLocks noChangeAspect="1"/>
          </p:cNvGraphicFramePr>
          <p:nvPr/>
        </p:nvGraphicFramePr>
        <p:xfrm>
          <a:off x="326473" y="3491353"/>
          <a:ext cx="1746876" cy="2380797"/>
        </p:xfrm>
        <a:graphic>
          <a:graphicData uri="http://schemas.openxmlformats.org/presentationml/2006/ole">
            <p:oleObj spid="_x0000_s3080" name="Acrobat Document" r:id="rId5" imgW="5857687" imgH="7981696" progId="AcroExch.Document.7">
              <p:embed/>
            </p:oleObj>
          </a:graphicData>
        </a:graphic>
      </p:graphicFrame>
      <p:graphicFrame>
        <p:nvGraphicFramePr>
          <p:cNvPr id="3081" name="Object 9"/>
          <p:cNvGraphicFramePr>
            <a:graphicFrameLocks noChangeAspect="1"/>
          </p:cNvGraphicFramePr>
          <p:nvPr/>
        </p:nvGraphicFramePr>
        <p:xfrm>
          <a:off x="2040158" y="3566042"/>
          <a:ext cx="1875428" cy="2654005"/>
        </p:xfrm>
        <a:graphic>
          <a:graphicData uri="http://schemas.openxmlformats.org/presentationml/2006/ole">
            <p:oleObj spid="_x0000_s3081" name="Acrobat Document" r:id="rId6" imgW="5667167" imgH="8019735" progId="AcroExch.Document.7">
              <p:embed/>
            </p:oleObj>
          </a:graphicData>
        </a:graphic>
      </p:graphicFrame>
      <p:graphicFrame>
        <p:nvGraphicFramePr>
          <p:cNvPr id="3082" name="Object 10"/>
          <p:cNvGraphicFramePr>
            <a:graphicFrameLocks noChangeAspect="1"/>
          </p:cNvGraphicFramePr>
          <p:nvPr/>
        </p:nvGraphicFramePr>
        <p:xfrm>
          <a:off x="3900859" y="1248146"/>
          <a:ext cx="1657904" cy="2345660"/>
        </p:xfrm>
        <a:graphic>
          <a:graphicData uri="http://schemas.openxmlformats.org/presentationml/2006/ole">
            <p:oleObj spid="_x0000_s3082" name="Acrobat Document" r:id="rId7" imgW="5667167" imgH="8019735" progId="AcroExch.Document.7">
              <p:embed/>
            </p:oleObj>
          </a:graphicData>
        </a:graphic>
      </p:graphicFrame>
      <p:graphicFrame>
        <p:nvGraphicFramePr>
          <p:cNvPr id="3083" name="Object 11"/>
          <p:cNvGraphicFramePr>
            <a:graphicFrameLocks noChangeAspect="1"/>
          </p:cNvGraphicFramePr>
          <p:nvPr/>
        </p:nvGraphicFramePr>
        <p:xfrm>
          <a:off x="3920387" y="3661736"/>
          <a:ext cx="1733550" cy="2505075"/>
        </p:xfrm>
        <a:graphic>
          <a:graphicData uri="http://schemas.openxmlformats.org/presentationml/2006/ole">
            <p:oleObj spid="_x0000_s3083" name="Acrobat Document" r:id="rId8" imgW="5143398" imgH="7429317" progId="AcroExch.Document.7">
              <p:embed/>
            </p:oleObj>
          </a:graphicData>
        </a:graphic>
      </p:graphicFrame>
      <p:pic>
        <p:nvPicPr>
          <p:cNvPr id="10" name="Picture 2" descr="C:\Documents and Settings\Юзер\Рабочий стол\Педагог года 2018\сканы\Благодарствен мисьмо администрации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593703" y="1212555"/>
            <a:ext cx="1725043" cy="1222301"/>
          </a:xfrm>
          <a:prstGeom prst="rect">
            <a:avLst/>
          </a:prstGeom>
          <a:noFill/>
        </p:spPr>
      </p:pic>
      <p:pic>
        <p:nvPicPr>
          <p:cNvPr id="11" name="Picture 5" descr="C:\Documents and Settings\Юзер\Рабочий стол\Педагог года 2018\сканы\Благодарность проекта infourok.ru №167248886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364051" y="1212555"/>
            <a:ext cx="1427173" cy="2019742"/>
          </a:xfrm>
          <a:prstGeom prst="rect">
            <a:avLst/>
          </a:prstGeom>
          <a:noFill/>
        </p:spPr>
      </p:pic>
      <p:graphicFrame>
        <p:nvGraphicFramePr>
          <p:cNvPr id="3084" name="Object 12"/>
          <p:cNvGraphicFramePr>
            <a:graphicFrameLocks noChangeAspect="1"/>
          </p:cNvGraphicFramePr>
          <p:nvPr/>
        </p:nvGraphicFramePr>
        <p:xfrm>
          <a:off x="5677269" y="4012609"/>
          <a:ext cx="1577975" cy="2154238"/>
        </p:xfrm>
        <a:graphic>
          <a:graphicData uri="http://schemas.openxmlformats.org/presentationml/2006/ole">
            <p:oleObj spid="_x0000_s3084" name="Acrobat Document" r:id="rId11" imgW="5829076" imgH="7953085" progId="AcroExch.Document.7">
              <p:embed/>
            </p:oleObj>
          </a:graphicData>
        </a:graphic>
      </p:graphicFrame>
      <p:pic>
        <p:nvPicPr>
          <p:cNvPr id="13" name="Picture 7" descr="C:\Documents and Settings\Юзер\Рабочий стол\Педагог года 2018\сканы\Селянина Ольга Олеговна 1.JP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7214327" y="3700573"/>
            <a:ext cx="1668404" cy="235998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публикации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914EA-46C1-784A-A817-F5D196E6F19C}" type="slidenum">
              <a:rPr lang="en-US" smtClean="0"/>
              <a:pPr/>
              <a:t>24</a:t>
            </a:fld>
            <a:endParaRPr lang="en-US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89100" y="893137"/>
          <a:ext cx="7910621" cy="5807970"/>
        </p:xfrm>
        <a:graphic>
          <a:graphicData uri="http://schemas.openxmlformats.org/drawingml/2006/table">
            <a:tbl>
              <a:tblPr/>
              <a:tblGrid>
                <a:gridCol w="257345"/>
                <a:gridCol w="2315083"/>
                <a:gridCol w="629402"/>
                <a:gridCol w="87906"/>
                <a:gridCol w="3068335"/>
                <a:gridCol w="420279"/>
                <a:gridCol w="1132271"/>
              </a:tblGrid>
              <a:tr h="51440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№</a:t>
                      </a:r>
                      <a:b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п/п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985" marR="429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Наименование</a:t>
                      </a:r>
                      <a:b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работы, ее вид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985" marR="429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Форма</a:t>
                      </a:r>
                      <a:b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работы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985" marR="429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Выходные</a:t>
                      </a:r>
                      <a:b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данные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985" marR="429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Объем</a:t>
                      </a:r>
                      <a:b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в п/л.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985" marR="429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Соавторы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985" marR="429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4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985" marR="42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985" marR="42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985" marR="42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985" marR="42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985" marR="42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985" marR="42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468">
                <a:tc gridSpan="7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Научные работы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985" marR="42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573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985" marR="42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318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Arial Unicode MS"/>
                          <a:cs typeface="Times New Roman"/>
                        </a:rPr>
                        <a:t>О внедрении в образовательный процесс автоматизированных образовательных систем. (статья)</a:t>
                      </a:r>
                      <a:endParaRPr lang="ru-RU" sz="1000">
                        <a:latin typeface="Times New Roman"/>
                        <a:ea typeface="Arial Unicode MS"/>
                        <a:cs typeface="Calibri"/>
                      </a:endParaRPr>
                    </a:p>
                  </a:txBody>
                  <a:tcPr marL="42985" marR="42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печат.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985" marR="42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РИО ПГСХА, Пенза</a:t>
                      </a:r>
                      <a:b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000" u="none" strike="noStrike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2"/>
                        </a:rPr>
                        <a:t>Проблемы управления качеством образования</a:t>
                      </a: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 сборник статей IX Всероссийской научно-практической конференции. Под редакцией Шатовой А.В. . 2014. С. 82-85.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985" marR="42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0.25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985" marR="42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Позднякова Н.О.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985" marR="42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36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985" marR="42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Инновационный тип личности- как субъект инновационной среды. (статья)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985" marR="42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печат.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985" marR="42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u="none" strike="noStrike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3"/>
                        </a:rPr>
                        <a:t>Новая наука: Опыт, традиции, инновации</a:t>
                      </a: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. 2015. </a:t>
                      </a:r>
                      <a:r>
                        <a:rPr lang="ru-RU" sz="1000" u="none" strike="noStrike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4"/>
                        </a:rPr>
                        <a:t>№ 4-1</a:t>
                      </a: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. С. 85-88.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985" marR="42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0.3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985" marR="42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Володин А.Г.,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5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Позднякова Н.О.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985" marR="429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58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985" marR="42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Личностная характеристика педагога- залог успеха в профессиональной деятельности. (статья)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985" marR="42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печат.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985" marR="42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В сборнике: </a:t>
                      </a:r>
                      <a:r>
                        <a:rPr lang="ru-RU" sz="1000" u="none" strike="noStrike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5"/>
                        </a:rPr>
                        <a:t>Нефть и газ Западной Сибири</a:t>
                      </a: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 материалы международной научно-технической конференции, посвященной 90-летию со дня рождения </a:t>
                      </a:r>
                      <a:r>
                        <a:rPr lang="ru-RU" sz="1000" dirty="0" err="1">
                          <a:latin typeface="Times New Roman"/>
                          <a:ea typeface="Times New Roman"/>
                          <a:cs typeface="Times New Roman"/>
                        </a:rPr>
                        <a:t>Косухина</a:t>
                      </a: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 Анатолия Николаевича. 2015. С. 182-184.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985" marR="42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0.3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985" marR="42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Позднякова Н.О.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985" marR="429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73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985" marR="42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Перспективы и преимущества автоматизированных обучающих систем и их место в системе профессионального образования. (статья)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985" marR="42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печат.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985" marR="42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В сборнике: </a:t>
                      </a:r>
                      <a:r>
                        <a:rPr lang="ru-RU" sz="1000" u="none" strike="noStrike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6"/>
                        </a:rPr>
                        <a:t>Новые информационные технологии в нефтегазовой отрасли и образовании</a:t>
                      </a: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 материалы VI Всероссийской научно-технической конференции с международным участием. под ред. О.Н. </a:t>
                      </a: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Кузякова</a:t>
                      </a: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 . 2015. С. 175-178.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985" marR="42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0.</a:t>
                      </a:r>
                      <a:r>
                        <a:rPr lang="en-US" sz="1000">
                          <a:latin typeface="Times New Roman"/>
                          <a:ea typeface="Times New Roman"/>
                          <a:cs typeface="Times New Roman"/>
                        </a:rPr>
                        <a:t>25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985" marR="42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Позднякова Н.О.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985" marR="429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58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985" marR="42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Создание безопасной производственной среды на промышленном предприятии как гарантии эффективности производственного процесса (статья)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985" marR="42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печат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985" marR="42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Материалы 4 всероссийской студенческой конференции (с международным участием) «Безопасность жизнедеятельности глазами молодежи» г. Челябинск ,2017 год.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985" marR="42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0.</a:t>
                      </a:r>
                      <a:r>
                        <a:rPr lang="en-US" sz="10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985" marR="42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Позднякова Н.О Вахова О.О.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985" marR="429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15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985" marR="42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Планирование учебного процесса, как гарантия качества обучения, на примере преподавания предмета «Основы безопасности жизнедеятельности»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(статья) 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985" marR="42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печат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985" marR="42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Материалы международной практической конференции «Высокие технологии и инновации в науке» ГНИИ «Нацразвитие», 2018. - С. 280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985" marR="42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80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985" marR="42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985" marR="429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Таким образом, обобщая опыт по военно-патриотическому воспитанию личности, важно подчеркнуть не только интерес к нему, но и пути решения данной проблемы: программный подход к его организации, опора на традиции военно-патриотического воспитания современной личности, приоритет воспитания таких качеств будущего защитника Отечества как: мужественность, дисциплинированность, </a:t>
            </a:r>
            <a:r>
              <a:rPr lang="ru-RU" sz="2000" dirty="0" err="1" smtClean="0"/>
              <a:t>отечественность</a:t>
            </a:r>
            <a:r>
              <a:rPr lang="ru-RU" sz="2000" dirty="0" smtClean="0"/>
              <a:t>, гуманизм, гражданственность, патриотизм, умение отвечать за свои поступки.</a:t>
            </a:r>
          </a:p>
          <a:p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914EA-46C1-784A-A817-F5D196E6F19C}" type="slidenum">
              <a:rPr lang="en-US" smtClean="0"/>
              <a:pPr/>
              <a:t>25</a:t>
            </a:fld>
            <a:endParaRPr 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1800" dirty="0" smtClean="0"/>
              <a:t>Спасибо за внимание!</a:t>
            </a:r>
            <a:endParaRPr lang="ru-RU" sz="1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914EA-46C1-784A-A817-F5D196E6F19C}" type="slidenum">
              <a:rPr lang="en-US" smtClean="0"/>
              <a:pPr/>
              <a:t>26</a:t>
            </a:fld>
            <a:endParaRPr lang="en-US" dirty="0"/>
          </a:p>
        </p:txBody>
      </p:sp>
      <p:pic>
        <p:nvPicPr>
          <p:cNvPr id="28674" name="Picture 2" descr="C:\Documents and Settings\Юзер\Рабочий стол\анимашки\64788343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941637" y="1898650"/>
            <a:ext cx="3251200" cy="3810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Объектом исследования</a:t>
            </a:r>
            <a:r>
              <a:rPr lang="ru-RU" dirty="0" smtClean="0"/>
              <a:t> в данном случае выступает военно-патриотическое воспитание как часть образовательного процесса.</a:t>
            </a:r>
          </a:p>
          <a:p>
            <a:r>
              <a:rPr lang="ru-RU" b="1" dirty="0" smtClean="0"/>
              <a:t>Предмет исследования: </a:t>
            </a:r>
            <a:r>
              <a:rPr lang="ru-RU" dirty="0" smtClean="0"/>
              <a:t>организационные основы военно-патриотического воспитания обучающихся в современных условиях. </a:t>
            </a:r>
          </a:p>
          <a:p>
            <a:r>
              <a:rPr lang="ru-RU" b="1" dirty="0" smtClean="0"/>
              <a:t>Новизна опыта.</a:t>
            </a:r>
          </a:p>
          <a:p>
            <a:r>
              <a:rPr lang="ru-RU" dirty="0" smtClean="0"/>
              <a:t> Заключается в создании системы урочной и внеурочной деятельности для обучающихся 1 курса, позволяющей формировать личность гражданина - патриота во всех аспектах понятия «Патриотизм».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914EA-46C1-784A-A817-F5D196E6F19C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5" name="Picture 2" descr="C:\Documents and Settings\Юзер\Рабочий стол\анимашки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43001" y="3833886"/>
            <a:ext cx="2028825" cy="2257425"/>
          </a:xfrm>
          <a:prstGeom prst="rect">
            <a:avLst/>
          </a:prstGeom>
          <a:noFill/>
        </p:spPr>
      </p:pic>
      <p:pic>
        <p:nvPicPr>
          <p:cNvPr id="10241" name="Picture 1" descr="C:\Documents and Settings\Юзер\Рабочий стол\анимашки\orig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83076" y="3979899"/>
            <a:ext cx="2373478" cy="162345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8021" y="274638"/>
            <a:ext cx="6798869" cy="788618"/>
          </a:xfrm>
        </p:spPr>
        <p:txBody>
          <a:bodyPr>
            <a:normAutofit/>
          </a:bodyPr>
          <a:lstStyle/>
          <a:p>
            <a:pPr lvl="1" algn="l" defTabSz="457200" rtl="0">
              <a:spcBef>
                <a:spcPct val="0"/>
              </a:spcBef>
            </a:pPr>
            <a:r>
              <a:rPr lang="ru-RU" b="1" dirty="0"/>
              <a:t>Результаты освоения </a:t>
            </a:r>
            <a:r>
              <a:rPr lang="ru-RU" b="1" dirty="0" smtClean="0"/>
              <a:t>дисциплины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914EA-46C1-784A-A817-F5D196E6F19C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 процессе освоения дисциплины у обучающиеся должны уметь:</a:t>
            </a:r>
          </a:p>
          <a:p>
            <a:r>
              <a:rPr lang="ru-RU" dirty="0" smtClean="0"/>
              <a:t>оценивать ситуации, </a:t>
            </a:r>
          </a:p>
          <a:p>
            <a:r>
              <a:rPr lang="ru-RU" dirty="0" smtClean="0"/>
              <a:t>-опасные для жизни и здоровья; </a:t>
            </a:r>
          </a:p>
          <a:p>
            <a:r>
              <a:rPr lang="ru-RU" dirty="0" smtClean="0"/>
              <a:t> - правильно вести себя при угрозе и в возникших ЧС;</a:t>
            </a:r>
          </a:p>
          <a:p>
            <a:r>
              <a:rPr lang="ru-RU" dirty="0" smtClean="0"/>
              <a:t> - пользоваться средствами индивидуальной и коллективной защиты; </a:t>
            </a:r>
          </a:p>
          <a:p>
            <a:r>
              <a:rPr lang="ru-RU" dirty="0" smtClean="0"/>
              <a:t> - оказывать первую медицинскую - помощь при ранениях и травмах; </a:t>
            </a:r>
          </a:p>
          <a:p>
            <a:r>
              <a:rPr lang="ru-RU" dirty="0" smtClean="0"/>
              <a:t> - оказывать реанимационную помощь пострадавшему; </a:t>
            </a:r>
          </a:p>
          <a:p>
            <a:r>
              <a:rPr lang="ru-RU" dirty="0" smtClean="0"/>
              <a:t> - вести здоровый образ жизни. </a:t>
            </a:r>
          </a:p>
          <a:p>
            <a:r>
              <a:rPr lang="ru-RU" dirty="0" smtClean="0"/>
              <a:t>- доступно объяснять основные положения Концепции национальной безопасности Российской Федерации. 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800" dirty="0" smtClean="0"/>
              <a:t>Результаты освоения дисциплины</a:t>
            </a:r>
            <a:endParaRPr lang="ru-RU" sz="1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Знать:</a:t>
            </a:r>
          </a:p>
          <a:p>
            <a:r>
              <a:rPr lang="ru-RU" dirty="0" smtClean="0"/>
              <a:t>основные составляющие здорового образа жизни и их влияние на безопасность жизнедеятельности личности; репродуктивное здоровье и факторы, влияющие на него;</a:t>
            </a:r>
          </a:p>
          <a:p>
            <a:r>
              <a:rPr lang="ru-RU" dirty="0" smtClean="0"/>
              <a:t>- потенциальные опасности природного, техногенного и социального происхождения, характерные для региона проживания;</a:t>
            </a:r>
          </a:p>
          <a:p>
            <a:r>
              <a:rPr lang="ru-RU" dirty="0" smtClean="0"/>
              <a:t> - основные задачи государственных служб по защите населения и территорий от чрезвычайных ситуаций;</a:t>
            </a:r>
          </a:p>
          <a:p>
            <a:r>
              <a:rPr lang="ru-RU" dirty="0" smtClean="0"/>
              <a:t>- основы российского законодательства об обороне государства и воинской обязанности граждан;</a:t>
            </a:r>
          </a:p>
          <a:p>
            <a:r>
              <a:rPr lang="ru-RU" dirty="0" smtClean="0"/>
              <a:t>- состав и предназначение Вооруженных Сил Российской Федерации;</a:t>
            </a:r>
          </a:p>
          <a:p>
            <a:r>
              <a:rPr lang="ru-RU" dirty="0" smtClean="0"/>
              <a:t>- порядок первоначальной постановки на воинский учет, медицинского освидетельствования, призыва на военную службу;</a:t>
            </a:r>
          </a:p>
          <a:p>
            <a:r>
              <a:rPr lang="ru-RU" dirty="0" smtClean="0"/>
              <a:t>- основные права и обязанности граждан до призыва на военную службу, во время прохождения военной службы и пребывания в запасе;</a:t>
            </a:r>
          </a:p>
          <a:p>
            <a:r>
              <a:rPr lang="ru-RU" dirty="0" smtClean="0"/>
              <a:t> -основные виды военно-профессиональной деятельности; особенности прохождения военной службы по призыву и контракту, альтернативной гражданской службы;</a:t>
            </a:r>
          </a:p>
          <a:p>
            <a:r>
              <a:rPr lang="ru-RU" dirty="0" smtClean="0"/>
              <a:t>- требования, предъявляемые военной службой к уровню подготовки призывника;</a:t>
            </a:r>
          </a:p>
          <a:p>
            <a:r>
              <a:rPr lang="ru-RU" dirty="0" smtClean="0"/>
              <a:t>- предназначение, структуру и задачи РСЧС;</a:t>
            </a:r>
          </a:p>
          <a:p>
            <a:r>
              <a:rPr lang="ru-RU" dirty="0" smtClean="0"/>
              <a:t>.- предназначение, структуру и задачи гражданской обороны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914EA-46C1-784A-A817-F5D196E6F19C}" type="slidenum">
              <a:rPr lang="en-US" smtClean="0"/>
              <a:pPr/>
              <a:t>5</a:t>
            </a:fld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10363"/>
            <a:ext cx="6798869" cy="68106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800" dirty="0" smtClean="0"/>
              <a:t>Методы формирования военно-патриотических качеств личности.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/>
            <a:r>
              <a:rPr lang="ru-RU" b="1" dirty="0" smtClean="0"/>
              <a:t>Методы формирования сознания личности</a:t>
            </a:r>
            <a:r>
              <a:rPr lang="ru-RU" dirty="0" smtClean="0"/>
              <a:t>:</a:t>
            </a:r>
          </a:p>
          <a:p>
            <a:pPr lvl="0"/>
            <a:r>
              <a:rPr lang="ru-RU" dirty="0" smtClean="0"/>
              <a:t> убеждение,</a:t>
            </a:r>
          </a:p>
          <a:p>
            <a:pPr lvl="0"/>
            <a:r>
              <a:rPr lang="ru-RU" dirty="0" smtClean="0"/>
              <a:t> внушение,</a:t>
            </a:r>
          </a:p>
          <a:p>
            <a:pPr lvl="0"/>
            <a:r>
              <a:rPr lang="ru-RU" dirty="0" smtClean="0"/>
              <a:t> беседы,</a:t>
            </a:r>
          </a:p>
          <a:p>
            <a:pPr lvl="0"/>
            <a:r>
              <a:rPr lang="ru-RU" dirty="0" smtClean="0"/>
              <a:t> лекции,</a:t>
            </a:r>
          </a:p>
          <a:p>
            <a:pPr lvl="0"/>
            <a:r>
              <a:rPr lang="ru-RU" dirty="0" smtClean="0"/>
              <a:t> дискуссии,</a:t>
            </a:r>
          </a:p>
          <a:p>
            <a:pPr lvl="0"/>
            <a:r>
              <a:rPr lang="ru-RU" dirty="0" smtClean="0"/>
              <a:t> метод примера.</a:t>
            </a:r>
          </a:p>
          <a:p>
            <a:pPr lvl="0"/>
            <a:r>
              <a:rPr lang="ru-RU" dirty="0" smtClean="0"/>
              <a:t> </a:t>
            </a:r>
            <a:r>
              <a:rPr lang="ru-RU" b="1" dirty="0" smtClean="0"/>
              <a:t>Методы организации деятельности и формирования опыта гражданского поведения:</a:t>
            </a:r>
          </a:p>
          <a:p>
            <a:pPr lvl="0"/>
            <a:r>
              <a:rPr lang="ru-RU" dirty="0" smtClean="0"/>
              <a:t> педагогическое требование,</a:t>
            </a:r>
          </a:p>
          <a:p>
            <a:pPr lvl="0"/>
            <a:r>
              <a:rPr lang="ru-RU" dirty="0" smtClean="0"/>
              <a:t> требование коллектива,</a:t>
            </a:r>
          </a:p>
          <a:p>
            <a:pPr lvl="0"/>
            <a:r>
              <a:rPr lang="ru-RU" dirty="0" smtClean="0"/>
              <a:t> общественное мнение,</a:t>
            </a:r>
          </a:p>
          <a:p>
            <a:pPr lvl="0"/>
            <a:r>
              <a:rPr lang="ru-RU" dirty="0" smtClean="0"/>
              <a:t> поручение,</a:t>
            </a:r>
          </a:p>
          <a:p>
            <a:pPr lvl="0"/>
            <a:r>
              <a:rPr lang="ru-RU" dirty="0" smtClean="0"/>
              <a:t> метод-требование,</a:t>
            </a:r>
          </a:p>
          <a:p>
            <a:pPr lvl="0"/>
            <a:r>
              <a:rPr lang="ru-RU" dirty="0" smtClean="0"/>
              <a:t> создание воспитывающих ситуаций,</a:t>
            </a:r>
          </a:p>
          <a:p>
            <a:pPr lvl="0"/>
            <a:r>
              <a:rPr lang="ru-RU" dirty="0" smtClean="0"/>
              <a:t> коллективное творческое дело, метод проектов.</a:t>
            </a:r>
          </a:p>
          <a:p>
            <a:pPr lvl="0"/>
            <a:r>
              <a:rPr lang="ru-RU" b="1" dirty="0" smtClean="0"/>
              <a:t>Методы стимулирования деятельности и поведения:</a:t>
            </a:r>
          </a:p>
          <a:p>
            <a:pPr lvl="0"/>
            <a:r>
              <a:rPr lang="ru-RU" dirty="0" smtClean="0"/>
              <a:t> соревнование,</a:t>
            </a:r>
          </a:p>
          <a:p>
            <a:pPr lvl="0"/>
            <a:r>
              <a:rPr lang="ru-RU" dirty="0" smtClean="0"/>
              <a:t> поощрение,</a:t>
            </a:r>
          </a:p>
          <a:p>
            <a:pPr lvl="0"/>
            <a:r>
              <a:rPr lang="ru-RU" dirty="0" smtClean="0"/>
              <a:t> наказание,</a:t>
            </a:r>
          </a:p>
          <a:p>
            <a:pPr lvl="0"/>
            <a:r>
              <a:rPr lang="ru-RU" dirty="0" smtClean="0"/>
              <a:t> взаимовыручка,</a:t>
            </a:r>
          </a:p>
          <a:p>
            <a:pPr lvl="0"/>
            <a:r>
              <a:rPr lang="ru-RU" dirty="0" smtClean="0"/>
              <a:t> создание ситуации успеха.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914EA-46C1-784A-A817-F5D196E6F19C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dirty="0" smtClean="0"/>
              <a:t>Реализация  патриотического  воспитания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b="1" dirty="0" smtClean="0"/>
              <a:t>Урочная деятельность.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«Чрезвычайные ситуации природного характера». Урок этого раздела я называю «Люди призванные спасать». Студенты приводят примеры из жизни, из средств массовой информации о работе спасателей и отвечают на следующие вопросы:</a:t>
            </a:r>
          </a:p>
          <a:p>
            <a:pPr lvl="0"/>
            <a:r>
              <a:rPr lang="ru-RU" dirty="0" smtClean="0"/>
              <a:t> Как вы думаете, что заставляет людей выбирать профессию спасателя?</a:t>
            </a:r>
          </a:p>
          <a:p>
            <a:pPr lvl="0"/>
            <a:r>
              <a:rPr lang="ru-RU" dirty="0" smtClean="0"/>
              <a:t> С каким риском сопряжена работа спасателя?</a:t>
            </a:r>
          </a:p>
          <a:p>
            <a:pPr lvl="0"/>
            <a:r>
              <a:rPr lang="ru-RU" dirty="0" smtClean="0"/>
              <a:t> Охарактеризуйте портрет человека-спасателя.</a:t>
            </a:r>
          </a:p>
          <a:p>
            <a:pPr>
              <a:buFont typeface="Arial" pitchFamily="34" charset="0"/>
              <a:buChar char="•"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914EA-46C1-784A-A817-F5D196E6F19C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5" name="Picture 2" descr="C:\Documents and Settings\Юзер\Рабочий стол\анимашки\0013-012-Pozharnik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31016" y="3689942"/>
            <a:ext cx="2557941" cy="252151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Реализация  патриотического  воспитания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58021" y="1106233"/>
            <a:ext cx="8017536" cy="5054108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ru-RU" dirty="0" smtClean="0"/>
              <a:t>Изучение раздела «Чрезвычайные ситуации техногенного характера», а именно темы «Аварии с выбросом радиоактивных веществ», дает огромную возможность олицетворить патриотизм с любовью к своей Родине. Отдельный урок я посвящаю Чернобыльской трагедии. Он строится из выступлений студентов, об участии людей, которые ликвидировали последствия радиационной аварии. О подвигах чернобыльцев, ветеранах подразделений особого риска. Такое построение урока вызывает у обучающихся сильное эмоциональное восприятие изучаемой темы.</a:t>
            </a:r>
          </a:p>
          <a:p>
            <a:r>
              <a:rPr lang="ru-RU" dirty="0" smtClean="0"/>
              <a:t>Таким образом, данная система, на мой взгляд, позволяет разносторонне формировать патриотическое сознание ребят.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914EA-46C1-784A-A817-F5D196E6F19C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7170" name="Picture 2" descr="C:\Documents and Settings\Юзер\Рабочий стол\анимашки\GJN5zv3tjI-big-reduce35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83883" y="3688945"/>
            <a:ext cx="5315298" cy="236098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Реализация  патриотического  воспитания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itchFamily="34" charset="0"/>
              <a:buChar char="•"/>
            </a:pPr>
            <a:r>
              <a:rPr lang="ru-RU" dirty="0" smtClean="0"/>
              <a:t>Изучение в раздела «Основы военной службы» направлено на подготовку молодежи к выполнению долга по защите Отечества. Поэтому основной своей задачей в этом направления считаю: показать и доказать обучающимся, что патриотизм для военнослужащих проявляется прежде всего в верности воинскому долгу, в беззаветной службе Родине, в готовности в любое время с оружием в руках защищать ее интересы, целостность и независимость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Добиться реализации поставленных задач в направлении </a:t>
            </a:r>
            <a:r>
              <a:rPr lang="ru-RU" dirty="0" err="1" smtClean="0"/>
              <a:t>военно­патриотического</a:t>
            </a:r>
            <a:r>
              <a:rPr lang="ru-RU" dirty="0" smtClean="0"/>
              <a:t> воспитания просто не возможно без </a:t>
            </a:r>
            <a:r>
              <a:rPr lang="ru-RU" b="1" dirty="0" smtClean="0"/>
              <a:t>внеурочной деятельности</a:t>
            </a:r>
            <a:r>
              <a:rPr lang="ru-RU" dirty="0" smtClean="0"/>
              <a:t>, имеющей, прежде всего, военно-прикладную направленность.</a:t>
            </a:r>
          </a:p>
          <a:p>
            <a:pPr>
              <a:buFont typeface="Arial" pitchFamily="34" charset="0"/>
              <a:buChar char="•"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914EA-46C1-784A-A817-F5D196E6F19C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5" name="Picture 3" descr="C:\Documents and Settings\Юзер\Рабочий стол\анимашки\image0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1404" y="4127824"/>
            <a:ext cx="2297852" cy="1715729"/>
          </a:xfrm>
          <a:prstGeom prst="rect">
            <a:avLst/>
          </a:prstGeom>
          <a:noFill/>
        </p:spPr>
      </p:pic>
      <p:pic>
        <p:nvPicPr>
          <p:cNvPr id="6" name="Picture 4" descr="C:\Documents and Settings\Юзер\Рабочий стол\анимашки\images (1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06704" y="3808745"/>
            <a:ext cx="2638425" cy="17335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пустой">
  <a:themeElements>
    <a:clrScheme name="Elemental">
      <a:dk1>
        <a:sysClr val="windowText" lastClr="000000"/>
      </a:dk1>
      <a:lt1>
        <a:sysClr val="window" lastClr="F4F4F4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4F4F4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4F4F4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5421</TotalTime>
  <Words>1241</Words>
  <Application>Microsoft Office PowerPoint</Application>
  <PresentationFormat>Экран (4:3)</PresentationFormat>
  <Paragraphs>178</Paragraphs>
  <Slides>26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8" baseType="lpstr">
      <vt:lpstr>пустой</vt:lpstr>
      <vt:lpstr>Acrobat Document</vt:lpstr>
      <vt:lpstr>Формирование военно - патриотического воспитания обучающихся в рамках изучения дисциплины ОБЖ» Селянина О.О. Федеральное государственное бюджетное  образовательное учреждение высшего образования «ТЮМЕНСКИЙ ИНДУСТРИАЛЬНЫЙ УНИВЕРСИТЕТ» МНОГОПРОФИЛЬНЫЙ КОЛЛЕДЖ </vt:lpstr>
      <vt:lpstr>Слайд 2</vt:lpstr>
      <vt:lpstr>Слайд 3</vt:lpstr>
      <vt:lpstr>Результаты освоения дисциплины </vt:lpstr>
      <vt:lpstr>Результаты освоения дисциплины</vt:lpstr>
      <vt:lpstr>Методы формирования военно-патриотических качеств личности. </vt:lpstr>
      <vt:lpstr>Реализация  патриотического  воспитания</vt:lpstr>
      <vt:lpstr>Реализация  патриотического  воспитания</vt:lpstr>
      <vt:lpstr>Реализация  патриотического  воспитания</vt:lpstr>
      <vt:lpstr>Проводимые мероприятия</vt:lpstr>
      <vt:lpstr>Проводимые мероприятия</vt:lpstr>
      <vt:lpstr>Проводимые мероприятия</vt:lpstr>
      <vt:lpstr>Проводимые мероприятия</vt:lpstr>
      <vt:lpstr>Проводимые мероприятия</vt:lpstr>
      <vt:lpstr>Проводимые мероприятия</vt:lpstr>
      <vt:lpstr>Проводимые мероприятия</vt:lpstr>
      <vt:lpstr>Проводимые мероприятия</vt:lpstr>
      <vt:lpstr>Проводимые мероприятия</vt:lpstr>
      <vt:lpstr>Проводимые мероприятия</vt:lpstr>
      <vt:lpstr>Проводимые мероприятия</vt:lpstr>
      <vt:lpstr>Результативность</vt:lpstr>
      <vt:lpstr>Результаты  обучающихся</vt:lpstr>
      <vt:lpstr>Мои достижения</vt:lpstr>
      <vt:lpstr>публикации</vt:lpstr>
      <vt:lpstr>Вывод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Лидия Дерендяева</dc:creator>
  <cp:lastModifiedBy>Юзер</cp:lastModifiedBy>
  <cp:revision>281</cp:revision>
  <dcterms:created xsi:type="dcterms:W3CDTF">2017-02-14T14:40:52Z</dcterms:created>
  <dcterms:modified xsi:type="dcterms:W3CDTF">2018-10-21T06:23:15Z</dcterms:modified>
</cp:coreProperties>
</file>