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59" r:id="rId6"/>
    <p:sldId id="258" r:id="rId7"/>
    <p:sldId id="260" r:id="rId8"/>
    <p:sldId id="261" r:id="rId9"/>
    <p:sldId id="269" r:id="rId10"/>
    <p:sldId id="270" r:id="rId11"/>
    <p:sldId id="271" r:id="rId12"/>
    <p:sldId id="272" r:id="rId13"/>
    <p:sldId id="273" r:id="rId14"/>
    <p:sldId id="274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4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C9960-08CE-4753-9036-A5C7FC5FC7ED}" type="datetimeFigureOut">
              <a:rPr lang="ru-RU" smtClean="0"/>
              <a:pPr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6426C-12AB-4A2C-948C-2E0158E52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48872" cy="1872208"/>
          </a:xfrm>
        </p:spPr>
        <p:txBody>
          <a:bodyPr>
            <a:normAutofit fontScale="90000"/>
          </a:bodyPr>
          <a:lstStyle/>
          <a:p>
            <a:pPr algn="r"/>
            <a:r>
              <a:rPr lang="ru-RU" sz="8800" dirty="0" smtClean="0">
                <a:solidFill>
                  <a:srgbClr val="FF0000"/>
                </a:solidFill>
              </a:rPr>
              <a:t>             </a:t>
            </a:r>
            <a:r>
              <a:rPr lang="ru-RU" sz="73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Поговорим о дружбе</a:t>
            </a:r>
            <a:endParaRPr lang="ru-RU" sz="7300" b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«Хороший друг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настоящий клад».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(китайская пословица)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591"/>
            <a:ext cx="36004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err="1" smtClean="0">
                <a:solidFill>
                  <a:srgbClr val="FF0000"/>
                </a:solidFill>
              </a:rPr>
              <a:t>Физминутка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bab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068960"/>
            <a:ext cx="3282851" cy="328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279521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Работа в группах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Игра – тренинг «Ромашка»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946661caa652f38968ef150a723fad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068960"/>
            <a:ext cx="3280407" cy="306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160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 </a:t>
            </a:r>
            <a:r>
              <a:rPr lang="ru-RU" b="1" dirty="0" smtClean="0">
                <a:solidFill>
                  <a:srgbClr val="FF0000"/>
                </a:solidFill>
              </a:rPr>
              <a:t>домашнего задания.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1844824"/>
            <a:ext cx="3394720" cy="428133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 «Примеры дружбы в истории человечества»</a:t>
            </a:r>
          </a:p>
          <a:p>
            <a:r>
              <a:rPr lang="ru-RU" dirty="0" smtClean="0"/>
              <a:t>2. «Невыдуманные истории о дружбе»</a:t>
            </a:r>
          </a:p>
          <a:p>
            <a:r>
              <a:rPr lang="ru-RU" dirty="0" smtClean="0"/>
              <a:t>3. «Дружба. Какой мы её видим»</a:t>
            </a:r>
          </a:p>
          <a:p>
            <a:r>
              <a:rPr lang="ru-RU" dirty="0" smtClean="0"/>
              <a:t>4. «Законы дружбы. Какими им быть»</a:t>
            </a:r>
            <a:endParaRPr lang="ru-RU" dirty="0"/>
          </a:p>
        </p:txBody>
      </p:sp>
      <p:pic>
        <p:nvPicPr>
          <p:cNvPr id="4" name="Рисунок 3" descr="12ede14255c724a6eb30abce0a8ea9e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242000"/>
            <a:ext cx="3888432" cy="445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9295034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7030A0"/>
                </a:solidFill>
              </a:rPr>
              <a:t>Подведение итога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b39d2eef826ca437042ce2e3fd0dc4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819400"/>
            <a:ext cx="3993976" cy="356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4391803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i="1" dirty="0" smtClean="0">
                <a:solidFill>
                  <a:srgbClr val="002060"/>
                </a:solidFill>
              </a:rPr>
              <a:t>Прочитать одно из литературных произведений о дружбе. Презентовать это произведение на следующем занятии</a:t>
            </a:r>
            <a:r>
              <a:rPr lang="ru-RU" i="1" dirty="0" smtClean="0">
                <a:solidFill>
                  <a:srgbClr val="002060"/>
                </a:solidFill>
              </a:rPr>
              <a:t>.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457199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Для </a:t>
            </a:r>
            <a:r>
              <a:rPr lang="ru-RU" dirty="0">
                <a:solidFill>
                  <a:srgbClr val="FF0000"/>
                </a:solidFill>
              </a:rPr>
              <a:t>дружбы важно: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уважение и доверие  к другу,</a:t>
            </a:r>
          </a:p>
          <a:p>
            <a:pPr lvl="0"/>
            <a:r>
              <a:rPr lang="ru-RU" sz="3400" dirty="0"/>
              <a:t> готовность оказать помощь и поддержку,</a:t>
            </a:r>
          </a:p>
          <a:p>
            <a:pPr lvl="0"/>
            <a:r>
              <a:rPr lang="ru-RU" sz="3400" dirty="0"/>
              <a:t> принципиальность,</a:t>
            </a:r>
          </a:p>
          <a:p>
            <a:r>
              <a:rPr lang="ru-RU" sz="3400" dirty="0"/>
              <a:t> умение критиковать (и себя в том числе),</a:t>
            </a:r>
          </a:p>
          <a:p>
            <a:r>
              <a:rPr lang="ru-RU" sz="3400" dirty="0"/>
              <a:t> прямота, принципиальность,</a:t>
            </a:r>
          </a:p>
          <a:p>
            <a:pPr lvl="0"/>
            <a:r>
              <a:rPr lang="ru-RU" sz="3400" dirty="0"/>
              <a:t>искренность,</a:t>
            </a:r>
          </a:p>
          <a:p>
            <a:pPr lvl="0"/>
            <a:r>
              <a:rPr lang="ru-RU" sz="3400" dirty="0"/>
              <a:t>честность,</a:t>
            </a:r>
          </a:p>
          <a:p>
            <a:pPr lvl="0"/>
            <a:r>
              <a:rPr lang="ru-RU" sz="3400" dirty="0"/>
              <a:t>забота,</a:t>
            </a:r>
          </a:p>
          <a:p>
            <a:r>
              <a:rPr lang="ru-RU" sz="3400" dirty="0"/>
              <a:t>бескорыстие,</a:t>
            </a:r>
          </a:p>
          <a:p>
            <a:pPr lvl="0"/>
            <a:r>
              <a:rPr lang="ru-RU" sz="3400" dirty="0"/>
              <a:t>равенство,</a:t>
            </a:r>
          </a:p>
          <a:p>
            <a:pPr lvl="0"/>
            <a:r>
              <a:rPr lang="ru-RU" sz="3400" dirty="0"/>
              <a:t>преданность,</a:t>
            </a:r>
          </a:p>
          <a:p>
            <a:pPr lvl="0"/>
            <a:r>
              <a:rPr lang="ru-RU" sz="3400" dirty="0"/>
              <a:t>верность,</a:t>
            </a:r>
          </a:p>
          <a:p>
            <a:pPr lvl="0"/>
            <a:r>
              <a:rPr lang="ru-RU" sz="3400" dirty="0"/>
              <a:t>богатый внутренний мир,</a:t>
            </a:r>
          </a:p>
          <a:p>
            <a:pPr lvl="0"/>
            <a:r>
              <a:rPr lang="ru-RU" sz="3400" dirty="0"/>
              <a:t> требовательность.</a:t>
            </a:r>
          </a:p>
          <a:p>
            <a:pPr lvl="0"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140968"/>
            <a:ext cx="455344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95936" y="332656"/>
            <a:ext cx="4233664" cy="5793507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"</a:t>
            </a:r>
            <a:r>
              <a:rPr lang="ru-RU" sz="3600" dirty="0"/>
              <a:t>Дружба – самое необходимое для жизни, так как никто не пожелает жизни без друзей, даже если он имел бы все остальные блага</a:t>
            </a:r>
            <a:r>
              <a:rPr lang="ru-RU" sz="3600" dirty="0" smtClean="0"/>
              <a:t>".</a:t>
            </a:r>
          </a:p>
          <a:p>
            <a:pPr algn="r">
              <a:buNone/>
            </a:pPr>
            <a:r>
              <a:rPr lang="ru-RU" sz="3600" dirty="0" smtClean="0"/>
              <a:t>                                                                  </a:t>
            </a:r>
            <a:r>
              <a:rPr lang="ru-RU" dirty="0" smtClean="0"/>
              <a:t>Аристотель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08" y="836712"/>
            <a:ext cx="36040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«Знаю ли я своего друга?»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4978896" cy="485740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- Какой урок у него любимый?</a:t>
            </a:r>
          </a:p>
          <a:p>
            <a:r>
              <a:rPr lang="ru-RU" dirty="0"/>
              <a:t>-На чем он любит кататься?</a:t>
            </a:r>
          </a:p>
          <a:p>
            <a:r>
              <a:rPr lang="ru-RU" dirty="0"/>
              <a:t>-Какое время года у него любимое?</a:t>
            </a:r>
          </a:p>
          <a:p>
            <a:r>
              <a:rPr lang="ru-RU" dirty="0"/>
              <a:t>-Какой вид спорта любит?</a:t>
            </a:r>
          </a:p>
          <a:p>
            <a:r>
              <a:rPr lang="ru-RU" dirty="0"/>
              <a:t>-Кем хочет стать, когда вырастет?</a:t>
            </a:r>
          </a:p>
          <a:p>
            <a:r>
              <a:rPr lang="ru-RU" dirty="0"/>
              <a:t>-Какое животное он хотел бы иметь дома?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2828528" cy="425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Помните: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4896544" cy="5001419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Дружба – величайшая нравственная ценность.</a:t>
            </a:r>
          </a:p>
          <a:p>
            <a:pPr lvl="0"/>
            <a:r>
              <a:rPr lang="ru-RU" dirty="0"/>
              <a:t>Необходимо терпимо относиться к друзьям, учиться быть настоящим другом.</a:t>
            </a:r>
          </a:p>
          <a:p>
            <a:pPr lvl="0"/>
            <a:r>
              <a:rPr lang="ru-RU" dirty="0"/>
              <a:t>Сохраняйте веру в хороших и добрых друзей.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836712"/>
            <a:ext cx="3474343" cy="531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Мозговой штурм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002060"/>
                </a:solidFill>
              </a:rPr>
              <a:t>« Дружба – это…»</a:t>
            </a:r>
          </a:p>
        </p:txBody>
      </p:sp>
      <p:pic>
        <p:nvPicPr>
          <p:cNvPr id="4" name="Рисунок 3" descr="3b79bb89fd4298bb6ff2fd106001da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140968"/>
            <a:ext cx="5112568" cy="264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2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Друг</a:t>
            </a:r>
            <a:r>
              <a:rPr lang="ru-RU" dirty="0" smtClean="0">
                <a:solidFill>
                  <a:srgbClr val="002060"/>
                </a:solidFill>
              </a:rPr>
              <a:t> – это тот, кто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</a:rPr>
              <a:t>с</a:t>
            </a:r>
            <a:r>
              <a:rPr lang="ru-RU" sz="4000" dirty="0" smtClean="0">
                <a:solidFill>
                  <a:srgbClr val="002060"/>
                </a:solidFill>
              </a:rPr>
              <a:t>вязан с кем-нибудь взаимным доверием, преданностью, любовью.</a:t>
            </a:r>
          </a:p>
          <a:p>
            <a:endParaRPr lang="ru-RU" sz="4000" dirty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С.И.Ожегов</a:t>
            </a:r>
          </a:p>
          <a:p>
            <a:pPr marL="0" indent="0" algn="r">
              <a:buNone/>
            </a:pP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цы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140967"/>
            <a:ext cx="2520280" cy="319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56891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rgbClr val="C00000"/>
                </a:solidFill>
              </a:rPr>
              <a:t>Дружба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7030A0"/>
                </a:solidFill>
              </a:rPr>
              <a:t>- </a:t>
            </a:r>
            <a:r>
              <a:rPr lang="ru-RU" sz="4800" i="1" dirty="0" smtClean="0">
                <a:solidFill>
                  <a:srgbClr val="7030A0"/>
                </a:solidFill>
              </a:rPr>
              <a:t>это</a:t>
            </a:r>
            <a:br>
              <a:rPr lang="ru-RU" sz="4800" i="1" dirty="0" smtClean="0">
                <a:solidFill>
                  <a:srgbClr val="7030A0"/>
                </a:solidFill>
              </a:rPr>
            </a:br>
            <a:endParaRPr lang="ru-RU" sz="48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i="1" dirty="0">
                <a:solidFill>
                  <a:srgbClr val="7030A0"/>
                </a:solidFill>
              </a:rPr>
              <a:t>б</a:t>
            </a:r>
            <a:r>
              <a:rPr lang="ru-RU" sz="4400" i="1" dirty="0" smtClean="0">
                <a:solidFill>
                  <a:srgbClr val="7030A0"/>
                </a:solidFill>
              </a:rPr>
              <a:t>ескорыстная приязнь.</a:t>
            </a:r>
          </a:p>
          <a:p>
            <a:pPr marL="0" indent="0" algn="r">
              <a:buNone/>
            </a:pPr>
            <a:r>
              <a:rPr lang="ru-RU" sz="4000" dirty="0" smtClean="0"/>
              <a:t>В. И. Даль</a:t>
            </a:r>
          </a:p>
          <a:p>
            <a:pPr marL="0" indent="0" algn="r">
              <a:buNone/>
            </a:pPr>
            <a:endParaRPr lang="ru-RU" sz="4000" dirty="0"/>
          </a:p>
        </p:txBody>
      </p:sp>
      <p:pic>
        <p:nvPicPr>
          <p:cNvPr id="4" name="Рисунок 3" descr="10f8c47326d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3" y="2514599"/>
            <a:ext cx="3890540" cy="37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4308339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620713"/>
            <a:ext cx="7113984" cy="550545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sz="3600" dirty="0"/>
              <a:t>Старый друг </a:t>
            </a:r>
            <a:r>
              <a:rPr lang="ru-RU" sz="3600" dirty="0" smtClean="0"/>
              <a:t>лучше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Был </a:t>
            </a:r>
            <a:r>
              <a:rPr lang="ru-RU" sz="3600" dirty="0"/>
              <a:t>бы друг, найдется и 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Доброе </a:t>
            </a:r>
            <a:r>
              <a:rPr lang="ru-RU" sz="3600" dirty="0"/>
              <a:t>братство дороже </a:t>
            </a:r>
            <a:r>
              <a:rPr lang="ru-RU" sz="3600" dirty="0" smtClean="0"/>
              <a:t>любого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   </a:t>
            </a:r>
          </a:p>
          <a:p>
            <a:pPr>
              <a:buNone/>
            </a:pPr>
            <a:r>
              <a:rPr lang="ru-RU" sz="3600" dirty="0"/>
              <a:t> 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Не </a:t>
            </a:r>
            <a:r>
              <a:rPr lang="ru-RU" sz="3600" dirty="0"/>
              <a:t>забывай друга ни в радости, </a:t>
            </a:r>
            <a:r>
              <a:rPr lang="ru-RU" sz="3600" dirty="0" smtClean="0"/>
              <a:t>ни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Друга </a:t>
            </a:r>
            <a:r>
              <a:rPr lang="ru-RU" sz="3600" dirty="0"/>
              <a:t>ищи, а </a:t>
            </a:r>
            <a:r>
              <a:rPr lang="ru-RU" sz="3600" dirty="0" smtClean="0"/>
              <a:t>найдешь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Сам </a:t>
            </a:r>
            <a:r>
              <a:rPr lang="ru-RU" sz="3600" dirty="0"/>
              <a:t>пропадай, а </a:t>
            </a:r>
            <a:r>
              <a:rPr lang="ru-RU" sz="3600" dirty="0" smtClean="0"/>
              <a:t>товарища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      </a:t>
            </a:r>
          </a:p>
          <a:p>
            <a:pPr>
              <a:buNone/>
            </a:pPr>
            <a:r>
              <a:rPr lang="ru-RU" sz="3600" dirty="0"/>
              <a:t> 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Друга иметь -  себя 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Друга </a:t>
            </a:r>
            <a:r>
              <a:rPr lang="ru-RU" sz="3600" dirty="0"/>
              <a:t>за </a:t>
            </a:r>
            <a:r>
              <a:rPr lang="ru-RU" sz="3600" dirty="0" smtClean="0"/>
              <a:t>деньги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Друг познается</a:t>
            </a:r>
            <a:endParaRPr lang="ru-RU" sz="3600" dirty="0"/>
          </a:p>
          <a:p>
            <a:pPr>
              <a:buNone/>
            </a:pPr>
            <a:r>
              <a:rPr lang="ru-RU" sz="3600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952" y="548680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новых двух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2040" y="908720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недруг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8144" y="1340768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богатства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0192" y="2492896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в горе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2852936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береги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3212976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выручай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4365104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rgbClr val="FF0000"/>
                </a:solidFill>
              </a:rPr>
              <a:t>н</a:t>
            </a:r>
            <a:r>
              <a:rPr lang="ru-RU" sz="2500" dirty="0" smtClean="0">
                <a:solidFill>
                  <a:srgbClr val="FF0000"/>
                </a:solidFill>
              </a:rPr>
              <a:t>е жалеть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4725144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не купишь</a:t>
            </a:r>
            <a:endParaRPr lang="ru-RU" sz="25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0" y="5085184"/>
            <a:ext cx="23042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</a:rPr>
              <a:t>в беде</a:t>
            </a:r>
            <a:endParaRPr lang="ru-RU" sz="2500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861048"/>
            <a:ext cx="2772346" cy="253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Ситуация №1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7030A0"/>
                </a:solidFill>
              </a:rPr>
              <a:t>Вы пришли с тренировки и буквально валитесь с ног от усталости, но тут звонит ваш друг и просит помочь: ему нужно отнести в мастерскую тяжелый монитор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Друга иметь – себя не жалеть»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Ситуация № 2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i="1" dirty="0">
                <a:solidFill>
                  <a:srgbClr val="7030A0"/>
                </a:solidFill>
              </a:rPr>
              <a:t>Вы играли в футбол во дворе. Ваш друг сломал руку. </a:t>
            </a:r>
            <a:endParaRPr lang="ru-RU" i="1" dirty="0" smtClean="0">
              <a:solidFill>
                <a:srgbClr val="7030A0"/>
              </a:solidFill>
            </a:endParaRPr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Друг познается в беде»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Ситуация №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7030A0"/>
                </a:solidFill>
              </a:rPr>
              <a:t>Ваш друг поступил с вами подло, но потом решил вернуть вашу дружбу, предложив дорогой  </a:t>
            </a:r>
            <a:r>
              <a:rPr lang="ru-RU" i="1" dirty="0" smtClean="0">
                <a:solidFill>
                  <a:srgbClr val="7030A0"/>
                </a:solidFill>
              </a:rPr>
              <a:t>подарок.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Друга </a:t>
            </a:r>
            <a:r>
              <a:rPr lang="ru-RU" dirty="0" smtClean="0">
                <a:solidFill>
                  <a:srgbClr val="FF0000"/>
                </a:solidFill>
              </a:rPr>
              <a:t>за </a:t>
            </a:r>
            <a:r>
              <a:rPr lang="ru-RU" dirty="0">
                <a:solidFill>
                  <a:srgbClr val="FF0000"/>
                </a:solidFill>
              </a:rPr>
              <a:t>деньги не купишь»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Диспут.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У плохих людей не бывает друзей.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Друг и приятель - одно и тоже.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Животные не могут быть друзьями.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Друг всем – никому не друг.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Не может быть дружбы между людьми разного возраста.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Дружный класс – это класс, где каждый дружит сам с собой, любит только себя, переживает за себя.</a:t>
            </a:r>
            <a:endParaRPr lang="ru-RU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850117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466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        Поговорим о дружбе</vt:lpstr>
      <vt:lpstr>Мозговой штурм</vt:lpstr>
      <vt:lpstr>Друг – это тот, кто </vt:lpstr>
      <vt:lpstr> Дружба - это </vt:lpstr>
      <vt:lpstr>Слайд 5</vt:lpstr>
      <vt:lpstr>Ситуация №1 </vt:lpstr>
      <vt:lpstr>Ситуация № 2 </vt:lpstr>
      <vt:lpstr>Ситуация № 3</vt:lpstr>
      <vt:lpstr>Диспут.</vt:lpstr>
      <vt:lpstr>Слайд 10</vt:lpstr>
      <vt:lpstr>Работа в группах</vt:lpstr>
      <vt:lpstr>Проверка домашнего задания.</vt:lpstr>
      <vt:lpstr>Слайд 13</vt:lpstr>
      <vt:lpstr>Домашнее задание</vt:lpstr>
      <vt:lpstr>Для дружбы важно: </vt:lpstr>
      <vt:lpstr>Слайд 16</vt:lpstr>
      <vt:lpstr>«Знаю ли я своего друга?» </vt:lpstr>
      <vt:lpstr> Помните: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</dc:title>
  <dc:creator>Наталия</dc:creator>
  <cp:lastModifiedBy>tssh</cp:lastModifiedBy>
  <cp:revision>37</cp:revision>
  <dcterms:created xsi:type="dcterms:W3CDTF">2011-11-24T16:26:37Z</dcterms:created>
  <dcterms:modified xsi:type="dcterms:W3CDTF">2015-02-22T16:16:37Z</dcterms:modified>
</cp:coreProperties>
</file>