
<file path=[Content_Types].xml><?xml version="1.0" encoding="utf-8"?>
<Types xmlns="http://schemas.openxmlformats.org/package/2006/content-types">
  <Default Extension="png" ContentType="image/png"/>
  <Default Extension="mp3" ContentType="audio/mpe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9" r:id="rId4"/>
    <p:sldId id="258" r:id="rId5"/>
    <p:sldId id="268" r:id="rId6"/>
    <p:sldId id="269" r:id="rId7"/>
    <p:sldId id="271" r:id="rId8"/>
    <p:sldId id="272" r:id="rId9"/>
    <p:sldId id="273" r:id="rId10"/>
    <p:sldId id="274" r:id="rId11"/>
    <p:sldId id="275" r:id="rId12"/>
    <p:sldId id="270" r:id="rId13"/>
    <p:sldId id="263" r:id="rId14"/>
    <p:sldId id="277" r:id="rId15"/>
    <p:sldId id="278" r:id="rId16"/>
    <p:sldId id="279" r:id="rId17"/>
    <p:sldId id="280" r:id="rId18"/>
    <p:sldId id="281" r:id="rId19"/>
    <p:sldId id="282" r:id="rId20"/>
    <p:sldId id="264" r:id="rId21"/>
    <p:sldId id="284" r:id="rId22"/>
    <p:sldId id="285" r:id="rId23"/>
    <p:sldId id="283" r:id="rId24"/>
    <p:sldId id="286" r:id="rId25"/>
    <p:sldId id="266" r:id="rId26"/>
    <p:sldId id="267" r:id="rId27"/>
    <p:sldId id="288" r:id="rId28"/>
  </p:sldIdLst>
  <p:sldSz cx="9144000" cy="6858000" type="screen4x3"/>
  <p:notesSz cx="6858000" cy="9144000"/>
  <p:custDataLst>
    <p:tags r:id="rId29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362" y="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>
                <a:solidFill>
                  <a:schemeClr val="bg1">
                    <a:lumMod val="9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30725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961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93968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064593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78159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291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470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98843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0139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15958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6038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FC607B-371E-40F9-B376-4C840A053F56}" type="datetimeFigureOut">
              <a:rPr lang="ru-RU" smtClean="0"/>
              <a:t>03.04.2020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8964DD-BAC1-4580-B536-A8304724A2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42617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nsultant.ru/document/cons_doc_LAW_18260/" TargetMode="External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3"/><Relationship Id="rId1" Type="http://schemas.openxmlformats.org/officeDocument/2006/relationships/audio" Target="NULL" TargetMode="External"/><Relationship Id="rId4" Type="http://schemas.openxmlformats.org/officeDocument/2006/relationships/image" Target="../media/image2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83568" y="692696"/>
            <a:ext cx="7920880" cy="5616624"/>
          </a:xfrm>
          <a:prstGeom prst="roundRect">
            <a:avLst/>
          </a:prstGeom>
          <a:solidFill>
            <a:schemeClr val="lt1">
              <a:alpha val="7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3568" y="1986409"/>
            <a:ext cx="7772400" cy="317078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8800" dirty="0" err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Аты</a:t>
            </a:r>
            <a:r>
              <a:rPr lang="ru-RU" sz="8800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</a:rPr>
              <a:t>-баты шли в солдаты?!</a:t>
            </a:r>
            <a:endParaRPr lang="ru-RU" sz="8800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899425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История зарождения призывной армии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5710" y="6053226"/>
            <a:ext cx="57925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Военные альянсы в Европе в 1914 году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11560" y="1700808"/>
            <a:ext cx="79928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Первая </a:t>
            </a:r>
            <a:r>
              <a:rPr lang="ru-RU" sz="36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</a:t>
            </a:r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ировая война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75656" y="2410935"/>
            <a:ext cx="6214956" cy="3682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8037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История зарождения призывной армии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47864" y="1873855"/>
            <a:ext cx="5796136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/>
              <a:t>Воинская обязанность в </a:t>
            </a:r>
            <a:r>
              <a:rPr lang="ru-RU" b="1" dirty="0" smtClean="0"/>
              <a:t>России - </a:t>
            </a:r>
            <a:r>
              <a:rPr lang="ru-RU" dirty="0" smtClean="0"/>
              <a:t>обязанность</a:t>
            </a:r>
            <a:r>
              <a:rPr lang="ru-RU" dirty="0"/>
              <a:t> гражданина России по защите </a:t>
            </a:r>
            <a:r>
              <a:rPr lang="ru-RU" dirty="0" smtClean="0"/>
              <a:t>Отечества.</a:t>
            </a:r>
            <a:endParaRPr lang="ru-RU" dirty="0"/>
          </a:p>
          <a:p>
            <a:r>
              <a:rPr lang="ru-RU" dirty="0"/>
              <a:t>Воинская обязанность в России предусматривает:</a:t>
            </a:r>
          </a:p>
          <a:p>
            <a:pPr marL="1003300" indent="-285750">
              <a:buFont typeface="Wingdings" panose="05000000000000000000" pitchFamily="2" charset="2"/>
              <a:buChar char="ü"/>
            </a:pPr>
            <a:r>
              <a:rPr lang="ru-RU" dirty="0"/>
              <a:t>воинский учёт;</a:t>
            </a:r>
          </a:p>
          <a:p>
            <a:pPr marL="1003300" indent="-285750">
              <a:buFont typeface="Wingdings" panose="05000000000000000000" pitchFamily="2" charset="2"/>
              <a:buChar char="ü"/>
            </a:pPr>
            <a:r>
              <a:rPr lang="ru-RU" dirty="0"/>
              <a:t>обязательную подготовку к военной службе;</a:t>
            </a:r>
          </a:p>
          <a:p>
            <a:pPr marL="1003300" indent="-285750">
              <a:buFont typeface="Wingdings" panose="05000000000000000000" pitchFamily="2" charset="2"/>
              <a:buChar char="ü"/>
            </a:pPr>
            <a:r>
              <a:rPr lang="ru-RU" dirty="0"/>
              <a:t>призыв на военную службу;</a:t>
            </a:r>
          </a:p>
          <a:p>
            <a:pPr marL="1003300" indent="-285750">
              <a:buFont typeface="Wingdings" panose="05000000000000000000" pitchFamily="2" charset="2"/>
              <a:buChar char="ü"/>
            </a:pPr>
            <a:r>
              <a:rPr lang="ru-RU" dirty="0"/>
              <a:t>прохождение военной службы по призыву;</a:t>
            </a:r>
          </a:p>
          <a:p>
            <a:pPr marL="1003300" indent="-285750">
              <a:buFont typeface="Wingdings" panose="05000000000000000000" pitchFamily="2" charset="2"/>
              <a:buChar char="ü"/>
            </a:pPr>
            <a:r>
              <a:rPr lang="ru-RU" dirty="0"/>
              <a:t>пребывание в запасе;</a:t>
            </a:r>
          </a:p>
          <a:p>
            <a:pPr marL="1003300" indent="-285750">
              <a:buFont typeface="Wingdings" panose="05000000000000000000" pitchFamily="2" charset="2"/>
              <a:buChar char="ü"/>
            </a:pPr>
            <a:r>
              <a:rPr lang="ru-RU" dirty="0"/>
              <a:t>призыв на военные сборы и прохождение военных сборов в период пребывания в </a:t>
            </a:r>
            <a:r>
              <a:rPr lang="ru-RU" dirty="0" smtClean="0"/>
              <a:t>запасе.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726511"/>
            <a:ext cx="3321986" cy="2214657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5918" y="5013176"/>
            <a:ext cx="8578570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/>
              <a:t>Срок службы по призыву в мирное время в Вооружённых силах Российской Федерации составляет 12 месяцев. Регулируется законодательством России, в частности, законом «О воинской обязанности и военной службе» и дополнениями к нему</a:t>
            </a:r>
            <a:r>
              <a:rPr lang="ru-RU" dirty="0"/>
              <a:t>. </a:t>
            </a:r>
            <a:r>
              <a:rPr lang="ru-RU" sz="1400" b="1" u="sng" dirty="0">
                <a:solidFill>
                  <a:srgbClr val="002060"/>
                </a:solidFill>
                <a:hlinkClick r:id="rId3"/>
              </a:rPr>
              <a:t>Федеральный закон от 28.03.1998 N 53-ФЗ (ред. от 27.12.2018) "О воинской обязанности и военной службе" (с изм. и доп., вступ. в силу с 31.01.2019)</a:t>
            </a:r>
            <a:endParaRPr lang="ru-RU" sz="1400" dirty="0">
              <a:solidFill>
                <a:srgbClr val="002060"/>
              </a:solidFill>
            </a:endParaRPr>
          </a:p>
          <a:p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59208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</a:rPr>
              <a:t>История зарождения призывной армии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64" y="2242532"/>
            <a:ext cx="8229600" cy="3634740"/>
          </a:xfrm>
        </p:spPr>
      </p:pic>
      <p:sp>
        <p:nvSpPr>
          <p:cNvPr id="7" name="Прямоугольник 6"/>
          <p:cNvSpPr/>
          <p:nvPr/>
        </p:nvSpPr>
        <p:spPr>
          <a:xfrm>
            <a:off x="3518375" y="5753184"/>
            <a:ext cx="792088" cy="648072"/>
          </a:xfrm>
          <a:prstGeom prst="rect">
            <a:avLst/>
          </a:prstGeom>
          <a:solidFill>
            <a:srgbClr val="6600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4310463" y="5846387"/>
            <a:ext cx="52565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Активная система призыва</a:t>
            </a:r>
            <a:endParaRPr lang="ru-RU" sz="24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897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2888" y="274638"/>
            <a:ext cx="8623300" cy="1143000"/>
          </a:xfrm>
        </p:spPr>
        <p:txBody>
          <a:bodyPr>
            <a:noAutofit/>
          </a:bodyPr>
          <a:lstStyle/>
          <a:p>
            <a:pPr eaLnBrk="0" hangingPunct="0"/>
            <a:r>
              <a:rPr lang="ru-RU" b="1" dirty="0">
                <a:solidFill>
                  <a:srgbClr val="002060"/>
                </a:solidFill>
              </a:rPr>
              <a:t>Армия должна быть </a:t>
            </a:r>
            <a:r>
              <a:rPr lang="ru-RU" b="1" dirty="0" smtClean="0">
                <a:solidFill>
                  <a:srgbClr val="002060"/>
                </a:solidFill>
              </a:rPr>
              <a:t>контрактной</a:t>
            </a:r>
            <a:endParaRPr lang="en-US" dirty="0">
              <a:solidFill>
                <a:srgbClr val="002060"/>
              </a:solidFill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822325" y="2246337"/>
            <a:ext cx="1912938" cy="3605213"/>
            <a:chOff x="513" y="998"/>
            <a:chExt cx="1109" cy="2271"/>
          </a:xfrm>
        </p:grpSpPr>
        <p:sp>
          <p:nvSpPr>
            <p:cNvPr id="5" name="Freeform 4"/>
            <p:cNvSpPr>
              <a:spLocks/>
            </p:cNvSpPr>
            <p:nvPr/>
          </p:nvSpPr>
          <p:spPr bwMode="gray">
            <a:xfrm flipV="1">
              <a:off x="683" y="2087"/>
              <a:ext cx="933" cy="1182"/>
            </a:xfrm>
            <a:custGeom>
              <a:avLst/>
              <a:gdLst/>
              <a:ahLst/>
              <a:cxnLst>
                <a:cxn ang="0">
                  <a:pos x="118" y="1044"/>
                </a:cxn>
                <a:cxn ang="0">
                  <a:pos x="128" y="340"/>
                </a:cxn>
                <a:cxn ang="0">
                  <a:pos x="264" y="210"/>
                </a:cxn>
                <a:cxn ang="0">
                  <a:pos x="720" y="202"/>
                </a:cxn>
                <a:cxn ang="0">
                  <a:pos x="720" y="320"/>
                </a:cxn>
                <a:cxn ang="0">
                  <a:pos x="933" y="153"/>
                </a:cxn>
                <a:cxn ang="0">
                  <a:pos x="712" y="0"/>
                </a:cxn>
                <a:cxn ang="0">
                  <a:pos x="714" y="92"/>
                </a:cxn>
                <a:cxn ang="0">
                  <a:pos x="234" y="94"/>
                </a:cxn>
                <a:cxn ang="0">
                  <a:pos x="0" y="298"/>
                </a:cxn>
                <a:cxn ang="0">
                  <a:pos x="0" y="1058"/>
                </a:cxn>
                <a:cxn ang="0">
                  <a:pos x="118" y="1044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gray">
            <a:xfrm rot="-5400000">
              <a:off x="917" y="1548"/>
              <a:ext cx="301" cy="1109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" y="472"/>
                </a:cxn>
                <a:cxn ang="0">
                  <a:pos x="0" y="474"/>
                </a:cxn>
                <a:cxn ang="0">
                  <a:pos x="72" y="604"/>
                </a:cxn>
                <a:cxn ang="0">
                  <a:pos x="142" y="474"/>
                </a:cxn>
                <a:cxn ang="0">
                  <a:pos x="100" y="474"/>
                </a:cxn>
                <a:cxn ang="0">
                  <a:pos x="99" y="0"/>
                </a:cxn>
                <a:cxn ang="0">
                  <a:pos x="37" y="1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gray">
            <a:xfrm>
              <a:off x="677" y="998"/>
              <a:ext cx="933" cy="1182"/>
            </a:xfrm>
            <a:custGeom>
              <a:avLst/>
              <a:gdLst/>
              <a:ahLst/>
              <a:cxnLst>
                <a:cxn ang="0">
                  <a:pos x="118" y="1044"/>
                </a:cxn>
                <a:cxn ang="0">
                  <a:pos x="128" y="340"/>
                </a:cxn>
                <a:cxn ang="0">
                  <a:pos x="264" y="210"/>
                </a:cxn>
                <a:cxn ang="0">
                  <a:pos x="720" y="202"/>
                </a:cxn>
                <a:cxn ang="0">
                  <a:pos x="720" y="320"/>
                </a:cxn>
                <a:cxn ang="0">
                  <a:pos x="933" y="153"/>
                </a:cxn>
                <a:cxn ang="0">
                  <a:pos x="712" y="0"/>
                </a:cxn>
                <a:cxn ang="0">
                  <a:pos x="714" y="92"/>
                </a:cxn>
                <a:cxn ang="0">
                  <a:pos x="234" y="94"/>
                </a:cxn>
                <a:cxn ang="0">
                  <a:pos x="0" y="298"/>
                </a:cxn>
                <a:cxn ang="0">
                  <a:pos x="0" y="1058"/>
                </a:cxn>
                <a:cxn ang="0">
                  <a:pos x="118" y="1044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408363" y="3400450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ltGray">
          <a:xfrm>
            <a:off x="3446463" y="4922862"/>
            <a:ext cx="5422900" cy="13144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3408363" y="1905025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gray">
          <a:xfrm>
            <a:off x="3733045" y="2351112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gray">
          <a:xfrm>
            <a:off x="2825750" y="1889150"/>
            <a:ext cx="749239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Freeform 14"/>
          <p:cNvSpPr>
            <a:spLocks/>
          </p:cNvSpPr>
          <p:nvPr/>
        </p:nvSpPr>
        <p:spPr bwMode="gray">
          <a:xfrm>
            <a:off x="2889250" y="1954237"/>
            <a:ext cx="811213" cy="64928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8627"/>
                  <a:invGamma/>
                </a:schemeClr>
              </a:gs>
              <a:gs pos="50000">
                <a:schemeClr val="hlink">
                  <a:alpha val="0"/>
                </a:schemeClr>
              </a:gs>
              <a:gs pos="100000">
                <a:schemeClr val="hlink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gray">
          <a:xfrm>
            <a:off x="2838451" y="3390925"/>
            <a:ext cx="76948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Freeform 16"/>
          <p:cNvSpPr>
            <a:spLocks/>
          </p:cNvSpPr>
          <p:nvPr/>
        </p:nvSpPr>
        <p:spPr bwMode="gray">
          <a:xfrm>
            <a:off x="2892425" y="3456012"/>
            <a:ext cx="811213" cy="64928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50000">
                <a:schemeClr val="folHlink">
                  <a:alpha val="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gray">
          <a:xfrm>
            <a:off x="2819401" y="4913337"/>
            <a:ext cx="78853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Freeform 18"/>
          <p:cNvSpPr>
            <a:spLocks/>
          </p:cNvSpPr>
          <p:nvPr/>
        </p:nvSpPr>
        <p:spPr bwMode="gray">
          <a:xfrm>
            <a:off x="2873375" y="4968900"/>
            <a:ext cx="811213" cy="649287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50000">
                <a:schemeClr val="accent2">
                  <a:alpha val="0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" name="Picture 19" descr="YG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3065487"/>
            <a:ext cx="1882775" cy="1879600"/>
          </a:xfrm>
          <a:prstGeom prst="rect">
            <a:avLst/>
          </a:prstGeom>
          <a:noFill/>
        </p:spPr>
      </p:pic>
      <p:sp>
        <p:nvSpPr>
          <p:cNvPr id="21" name="Text Box 20"/>
          <p:cNvSpPr txBox="1">
            <a:spLocks noChangeArrowheads="1"/>
          </p:cNvSpPr>
          <p:nvPr/>
        </p:nvSpPr>
        <p:spPr bwMode="black">
          <a:xfrm>
            <a:off x="4394262" y="2117750"/>
            <a:ext cx="450450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400" b="1" dirty="0" smtClean="0"/>
              <a:t>Нет призыва </a:t>
            </a:r>
            <a:r>
              <a:rPr lang="ru-RU" sz="2400" b="1" dirty="0"/>
              <a:t>граждан на обязательную военную службу.</a:t>
            </a: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black">
          <a:xfrm>
            <a:off x="4427984" y="3613175"/>
            <a:ext cx="393223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 smtClean="0"/>
              <a:t>Призывают на службу только в случае войны.</a:t>
            </a:r>
            <a:endParaRPr lang="ru-RU" sz="2400" b="1" dirty="0"/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black">
          <a:xfrm>
            <a:off x="4499992" y="5194325"/>
            <a:ext cx="393223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/>
              <a:t>Преимущества контрактной армии.</a:t>
            </a:r>
            <a:endParaRPr lang="ru-RU" sz="2400" dirty="0"/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gray">
          <a:xfrm>
            <a:off x="407988" y="3717950"/>
            <a:ext cx="157321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800" b="1" dirty="0" smtClean="0"/>
              <a:t>2 группа</a:t>
            </a:r>
            <a:endParaRPr lang="en-US" sz="2800" b="1" dirty="0"/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white">
          <a:xfrm>
            <a:off x="3069591" y="3769295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gray">
          <a:xfrm>
            <a:off x="3779912" y="3948608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gray">
          <a:xfrm>
            <a:off x="3779912" y="5388768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white">
          <a:xfrm>
            <a:off x="3059832" y="2247255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white">
          <a:xfrm>
            <a:off x="3059832" y="5343599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4555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Страны, у которых нет армии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Исландия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Гаити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Гренландия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Коста-Рика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3600" dirty="0" smtClean="0"/>
              <a:t>Панама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796177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Контрактная армия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1355" y="2132856"/>
            <a:ext cx="4721290" cy="3153147"/>
          </a:xfrm>
        </p:spPr>
      </p:pic>
      <p:sp>
        <p:nvSpPr>
          <p:cNvPr id="5" name="TextBox 4"/>
          <p:cNvSpPr txBox="1"/>
          <p:nvPr/>
        </p:nvSpPr>
        <p:spPr>
          <a:xfrm>
            <a:off x="1187624" y="5770388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Флаг Королевских Саудовских Вооружённых Сил</a:t>
            </a:r>
          </a:p>
        </p:txBody>
      </p:sp>
    </p:spTree>
    <p:extLst>
      <p:ext uri="{BB962C8B-B14F-4D97-AF65-F5344CB8AC3E}">
        <p14:creationId xmlns:p14="http://schemas.microsoft.com/office/powerpoint/2010/main" val="168624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Индия - обязательный </a:t>
            </a:r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призыв отсутствует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5770388"/>
            <a:ext cx="77768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Эмблема Вооружённых сил Индии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5257" y="2143285"/>
            <a:ext cx="3062887" cy="36271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53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Силы самообороны Японии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11560" y="5770388"/>
            <a:ext cx="77768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Флаг сил самообороны Японии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8773" y="2132856"/>
            <a:ext cx="4062438" cy="34081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573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Призыв только в случае войны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Канада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Австралия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Великобритания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США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Франция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Голландия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smtClean="0"/>
              <a:t>Германия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609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Преимущества контрактной армии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20075" t="9381" r="20863" b="10781"/>
          <a:stretch/>
        </p:blipFill>
        <p:spPr>
          <a:xfrm>
            <a:off x="1871700" y="2066118"/>
            <a:ext cx="5400600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5244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расширение знаний </a:t>
            </a:r>
            <a:r>
              <a:rPr lang="ru-RU" b="1" dirty="0">
                <a:solidFill>
                  <a:srgbClr val="002060"/>
                </a:solidFill>
              </a:rPr>
              <a:t>о принципах формирования армий в разных странах;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</a:rPr>
              <a:t>формирование положительной оценки воинской службы;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</a:rPr>
              <a:t>развитие навыков коллективного общения;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b="1" dirty="0">
                <a:solidFill>
                  <a:srgbClr val="002060"/>
                </a:solidFill>
              </a:rPr>
              <a:t>развитие умений высказывать собственное мнение.</a:t>
            </a:r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467544" y="341784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0" hangingPunct="0"/>
            <a:r>
              <a:rPr lang="ru-RU" b="1" dirty="0" smtClean="0">
                <a:solidFill>
                  <a:srgbClr val="002060"/>
                </a:solidFill>
              </a:rPr>
              <a:t>Цели занятия: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19060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036496" cy="1143000"/>
          </a:xfrm>
        </p:spPr>
        <p:txBody>
          <a:bodyPr>
            <a:noAutofit/>
          </a:bodyPr>
          <a:lstStyle/>
          <a:p>
            <a:pPr eaLnBrk="0" hangingPunct="0"/>
            <a:r>
              <a:rPr lang="ru-RU" sz="4200" b="1" dirty="0">
                <a:solidFill>
                  <a:srgbClr val="002060"/>
                </a:solidFill>
              </a:rPr>
              <a:t>Армия должна быть </a:t>
            </a:r>
            <a:r>
              <a:rPr lang="ru-RU" sz="4200" b="1" dirty="0" smtClean="0">
                <a:solidFill>
                  <a:srgbClr val="002060"/>
                </a:solidFill>
              </a:rPr>
              <a:t>альтернативной</a:t>
            </a:r>
            <a:endParaRPr lang="en-US" sz="4200" dirty="0">
              <a:solidFill>
                <a:srgbClr val="002060"/>
              </a:solidFill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822325" y="2246337"/>
            <a:ext cx="1912938" cy="3605213"/>
            <a:chOff x="513" y="998"/>
            <a:chExt cx="1109" cy="2271"/>
          </a:xfrm>
        </p:grpSpPr>
        <p:sp>
          <p:nvSpPr>
            <p:cNvPr id="5" name="Freeform 4"/>
            <p:cNvSpPr>
              <a:spLocks/>
            </p:cNvSpPr>
            <p:nvPr/>
          </p:nvSpPr>
          <p:spPr bwMode="gray">
            <a:xfrm flipV="1">
              <a:off x="683" y="2087"/>
              <a:ext cx="933" cy="1182"/>
            </a:xfrm>
            <a:custGeom>
              <a:avLst/>
              <a:gdLst/>
              <a:ahLst/>
              <a:cxnLst>
                <a:cxn ang="0">
                  <a:pos x="118" y="1044"/>
                </a:cxn>
                <a:cxn ang="0">
                  <a:pos x="128" y="340"/>
                </a:cxn>
                <a:cxn ang="0">
                  <a:pos x="264" y="210"/>
                </a:cxn>
                <a:cxn ang="0">
                  <a:pos x="720" y="202"/>
                </a:cxn>
                <a:cxn ang="0">
                  <a:pos x="720" y="320"/>
                </a:cxn>
                <a:cxn ang="0">
                  <a:pos x="933" y="153"/>
                </a:cxn>
                <a:cxn ang="0">
                  <a:pos x="712" y="0"/>
                </a:cxn>
                <a:cxn ang="0">
                  <a:pos x="714" y="92"/>
                </a:cxn>
                <a:cxn ang="0">
                  <a:pos x="234" y="94"/>
                </a:cxn>
                <a:cxn ang="0">
                  <a:pos x="0" y="298"/>
                </a:cxn>
                <a:cxn ang="0">
                  <a:pos x="0" y="1058"/>
                </a:cxn>
                <a:cxn ang="0">
                  <a:pos x="118" y="1044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gray">
            <a:xfrm rot="-5400000">
              <a:off x="917" y="1548"/>
              <a:ext cx="301" cy="1109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" y="472"/>
                </a:cxn>
                <a:cxn ang="0">
                  <a:pos x="0" y="474"/>
                </a:cxn>
                <a:cxn ang="0">
                  <a:pos x="72" y="604"/>
                </a:cxn>
                <a:cxn ang="0">
                  <a:pos x="142" y="474"/>
                </a:cxn>
                <a:cxn ang="0">
                  <a:pos x="100" y="474"/>
                </a:cxn>
                <a:cxn ang="0">
                  <a:pos x="99" y="0"/>
                </a:cxn>
                <a:cxn ang="0">
                  <a:pos x="37" y="1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gray">
            <a:xfrm>
              <a:off x="677" y="998"/>
              <a:ext cx="933" cy="1182"/>
            </a:xfrm>
            <a:custGeom>
              <a:avLst/>
              <a:gdLst/>
              <a:ahLst/>
              <a:cxnLst>
                <a:cxn ang="0">
                  <a:pos x="118" y="1044"/>
                </a:cxn>
                <a:cxn ang="0">
                  <a:pos x="128" y="340"/>
                </a:cxn>
                <a:cxn ang="0">
                  <a:pos x="264" y="210"/>
                </a:cxn>
                <a:cxn ang="0">
                  <a:pos x="720" y="202"/>
                </a:cxn>
                <a:cxn ang="0">
                  <a:pos x="720" y="320"/>
                </a:cxn>
                <a:cxn ang="0">
                  <a:pos x="933" y="153"/>
                </a:cxn>
                <a:cxn ang="0">
                  <a:pos x="712" y="0"/>
                </a:cxn>
                <a:cxn ang="0">
                  <a:pos x="714" y="92"/>
                </a:cxn>
                <a:cxn ang="0">
                  <a:pos x="234" y="94"/>
                </a:cxn>
                <a:cxn ang="0">
                  <a:pos x="0" y="298"/>
                </a:cxn>
                <a:cxn ang="0">
                  <a:pos x="0" y="1058"/>
                </a:cxn>
                <a:cxn ang="0">
                  <a:pos x="118" y="1044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408363" y="3400450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ltGray">
          <a:xfrm>
            <a:off x="3446463" y="4922862"/>
            <a:ext cx="5422900" cy="13144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3408363" y="1905025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gray">
          <a:xfrm>
            <a:off x="3733045" y="2351112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gray">
          <a:xfrm>
            <a:off x="2825750" y="1889150"/>
            <a:ext cx="749239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Freeform 14"/>
          <p:cNvSpPr>
            <a:spLocks/>
          </p:cNvSpPr>
          <p:nvPr/>
        </p:nvSpPr>
        <p:spPr bwMode="gray">
          <a:xfrm>
            <a:off x="2889250" y="1954237"/>
            <a:ext cx="811213" cy="64928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8627"/>
                  <a:invGamma/>
                </a:schemeClr>
              </a:gs>
              <a:gs pos="50000">
                <a:schemeClr val="hlink">
                  <a:alpha val="0"/>
                </a:schemeClr>
              </a:gs>
              <a:gs pos="100000">
                <a:schemeClr val="hlink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gray">
          <a:xfrm>
            <a:off x="2838451" y="3390925"/>
            <a:ext cx="76948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Freeform 16"/>
          <p:cNvSpPr>
            <a:spLocks/>
          </p:cNvSpPr>
          <p:nvPr/>
        </p:nvSpPr>
        <p:spPr bwMode="gray">
          <a:xfrm>
            <a:off x="2892425" y="3456012"/>
            <a:ext cx="811213" cy="64928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50000">
                <a:schemeClr val="folHlink">
                  <a:alpha val="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gray">
          <a:xfrm>
            <a:off x="2819401" y="4913337"/>
            <a:ext cx="78853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Freeform 18"/>
          <p:cNvSpPr>
            <a:spLocks/>
          </p:cNvSpPr>
          <p:nvPr/>
        </p:nvSpPr>
        <p:spPr bwMode="gray">
          <a:xfrm>
            <a:off x="2873375" y="4968900"/>
            <a:ext cx="811213" cy="649287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50000">
                <a:schemeClr val="accent2">
                  <a:alpha val="0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" name="Picture 19" descr="YG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3065487"/>
            <a:ext cx="1882775" cy="1879600"/>
          </a:xfrm>
          <a:prstGeom prst="rect">
            <a:avLst/>
          </a:prstGeom>
          <a:noFill/>
        </p:spPr>
      </p:pic>
      <p:sp>
        <p:nvSpPr>
          <p:cNvPr id="21" name="Text Box 20"/>
          <p:cNvSpPr txBox="1">
            <a:spLocks noChangeArrowheads="1"/>
          </p:cNvSpPr>
          <p:nvPr/>
        </p:nvSpPr>
        <p:spPr bwMode="black">
          <a:xfrm>
            <a:off x="4394262" y="2117750"/>
            <a:ext cx="4504507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300" b="1" dirty="0"/>
              <a:t>Свобода совести или альтернативная служба в </a:t>
            </a:r>
            <a:r>
              <a:rPr lang="ru-RU" sz="2300" b="1" dirty="0" smtClean="0"/>
              <a:t>армии.</a:t>
            </a:r>
            <a:endParaRPr lang="ru-RU" sz="2300" b="1" dirty="0"/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black">
          <a:xfrm>
            <a:off x="4427984" y="3831431"/>
            <a:ext cx="393223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 smtClean="0"/>
              <a:t>АГС в России.</a:t>
            </a:r>
            <a:endParaRPr lang="ru-RU" sz="2400" b="1" dirty="0"/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black">
          <a:xfrm>
            <a:off x="4499992" y="5343599"/>
            <a:ext cx="3932237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 smtClean="0"/>
              <a:t>АГС в других странах.</a:t>
            </a:r>
            <a:endParaRPr lang="ru-RU" sz="2400" dirty="0"/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gray">
          <a:xfrm>
            <a:off x="407988" y="3717950"/>
            <a:ext cx="157321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800" b="1" dirty="0" smtClean="0"/>
              <a:t>3 группа</a:t>
            </a:r>
            <a:endParaRPr lang="en-US" sz="2800" b="1" dirty="0"/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white">
          <a:xfrm>
            <a:off x="3069591" y="3769295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gray">
          <a:xfrm>
            <a:off x="3779912" y="3948608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gray">
          <a:xfrm>
            <a:off x="3779912" y="5388768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white">
          <a:xfrm>
            <a:off x="3059832" y="2247255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white">
          <a:xfrm>
            <a:off x="3059832" y="5343599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8738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Свобода совести или альтернативная служба в армии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2204864"/>
            <a:ext cx="2706608" cy="3769412"/>
          </a:xfrm>
        </p:spPr>
      </p:pic>
      <p:sp>
        <p:nvSpPr>
          <p:cNvPr id="5" name="TextBox 4"/>
          <p:cNvSpPr txBox="1"/>
          <p:nvPr/>
        </p:nvSpPr>
        <p:spPr>
          <a:xfrm>
            <a:off x="3707904" y="2552705"/>
            <a:ext cx="4896544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</a:rPr>
              <a:t>ЛЕКУАН, ЛУИ </a:t>
            </a:r>
            <a:r>
              <a:rPr lang="ru-RU" sz="2800" dirty="0" smtClean="0">
                <a:solidFill>
                  <a:srgbClr val="002060"/>
                </a:solidFill>
              </a:rPr>
              <a:t> </a:t>
            </a:r>
          </a:p>
          <a:p>
            <a:r>
              <a:rPr lang="ru-RU" sz="2800" dirty="0" smtClean="0">
                <a:solidFill>
                  <a:srgbClr val="002060"/>
                </a:solidFill>
              </a:rPr>
              <a:t>(</a:t>
            </a:r>
            <a:r>
              <a:rPr lang="ru-RU" sz="2800" dirty="0">
                <a:solidFill>
                  <a:srgbClr val="002060"/>
                </a:solidFill>
              </a:rPr>
              <a:t>1888–1971</a:t>
            </a:r>
            <a:r>
              <a:rPr lang="ru-RU" sz="2800" dirty="0" smtClean="0">
                <a:solidFill>
                  <a:srgbClr val="002060"/>
                </a:solidFill>
              </a:rPr>
              <a:t>) - французский </a:t>
            </a:r>
            <a:r>
              <a:rPr lang="ru-RU" sz="2800" dirty="0">
                <a:solidFill>
                  <a:srgbClr val="002060"/>
                </a:solidFill>
              </a:rPr>
              <a:t>общественный деятель, публицист, анархист и пацифист, отстаивавший права отказников от военной службы по убеждению.</a:t>
            </a:r>
          </a:p>
        </p:txBody>
      </p:sp>
    </p:spTree>
    <p:extLst>
      <p:ext uri="{BB962C8B-B14F-4D97-AF65-F5344CB8AC3E}">
        <p14:creationId xmlns:p14="http://schemas.microsoft.com/office/powerpoint/2010/main" val="884485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Пацифизм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816" y="1855365"/>
            <a:ext cx="6048672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dirty="0" smtClean="0"/>
              <a:t>(</a:t>
            </a:r>
            <a:r>
              <a:rPr lang="ru-RU" sz="2800" dirty="0"/>
              <a:t>от лат. </a:t>
            </a:r>
            <a:r>
              <a:rPr lang="en-US" sz="2800" i="1" dirty="0" smtClean="0"/>
              <a:t>P</a:t>
            </a:r>
            <a:r>
              <a:rPr lang="ru-RU" sz="2800" i="1" dirty="0" err="1" smtClean="0"/>
              <a:t>acificus</a:t>
            </a:r>
            <a:r>
              <a:rPr lang="ru-RU" sz="2800" i="1" dirty="0" smtClean="0"/>
              <a:t> - </a:t>
            </a:r>
            <a:r>
              <a:rPr lang="ru-RU" sz="2800" dirty="0" smtClean="0"/>
              <a:t>миротворческий</a:t>
            </a:r>
            <a:r>
              <a:rPr lang="ru-RU" sz="2800" dirty="0"/>
              <a:t>, от </a:t>
            </a:r>
            <a:r>
              <a:rPr lang="ru-RU" sz="2800" i="1" dirty="0" err="1" smtClean="0"/>
              <a:t>pax</a:t>
            </a:r>
            <a:r>
              <a:rPr lang="ru-RU" sz="2800" i="1" dirty="0" smtClean="0"/>
              <a:t> - </a:t>
            </a:r>
            <a:r>
              <a:rPr lang="ru-RU" sz="2800" dirty="0" smtClean="0"/>
              <a:t>мир </a:t>
            </a:r>
            <a:r>
              <a:rPr lang="ru-RU" sz="2800" dirty="0"/>
              <a:t>и </a:t>
            </a:r>
            <a:r>
              <a:rPr lang="ru-RU" sz="2800" i="1" dirty="0" err="1" smtClean="0"/>
              <a:t>facio</a:t>
            </a:r>
            <a:r>
              <a:rPr lang="ru-RU" sz="2800" i="1" dirty="0" smtClean="0"/>
              <a:t> - </a:t>
            </a:r>
            <a:r>
              <a:rPr lang="ru-RU" sz="2800" dirty="0" smtClean="0"/>
              <a:t>делаю) - идеология</a:t>
            </a:r>
            <a:r>
              <a:rPr lang="ru-RU" sz="2800" dirty="0"/>
              <a:t> сопротивления насилию ради его исчезновения. </a:t>
            </a:r>
            <a:endParaRPr lang="ru-RU" sz="2800" dirty="0" smtClean="0"/>
          </a:p>
          <a:p>
            <a:pPr marL="0" indent="0">
              <a:buNone/>
            </a:pPr>
            <a:r>
              <a:rPr lang="ru-RU" sz="2800" b="1" dirty="0" smtClean="0"/>
              <a:t>Пацифистское </a:t>
            </a:r>
            <a:r>
              <a:rPr lang="ru-RU" sz="2800" b="1" dirty="0"/>
              <a:t>движение</a:t>
            </a:r>
            <a:r>
              <a:rPr lang="ru-RU" sz="2800" dirty="0"/>
              <a:t>, </a:t>
            </a:r>
            <a:r>
              <a:rPr lang="ru-RU" sz="2800" b="1" dirty="0"/>
              <a:t>движение за </a:t>
            </a:r>
            <a:r>
              <a:rPr lang="ru-RU" sz="2800" b="1" dirty="0" smtClean="0"/>
              <a:t>мир - </a:t>
            </a:r>
            <a:r>
              <a:rPr lang="ru-RU" sz="2800" dirty="0" smtClean="0"/>
              <a:t>антивоенное</a:t>
            </a:r>
            <a:r>
              <a:rPr lang="ru-RU" sz="2800" dirty="0"/>
              <a:t> общественное движение, противодействующее военным методам решения политических </a:t>
            </a:r>
            <a:r>
              <a:rPr lang="ru-RU" sz="2800" dirty="0" smtClean="0"/>
              <a:t>конфликтов.</a:t>
            </a:r>
            <a:endParaRPr lang="ru-RU" sz="28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708920"/>
            <a:ext cx="2095500" cy="20955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5085184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Пацифистский символ (пацифик)</a:t>
            </a:r>
          </a:p>
        </p:txBody>
      </p:sp>
    </p:spTree>
    <p:extLst>
      <p:ext uri="{BB962C8B-B14F-4D97-AF65-F5344CB8AC3E}">
        <p14:creationId xmlns:p14="http://schemas.microsoft.com/office/powerpoint/2010/main" val="3712174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Альтернативная служба в Вооруженных Силах Российской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886003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ru-RU" sz="4000" dirty="0"/>
              <a:t>«Альтернативная гражданская служба – особый вид трудовой деятельности в интересах общества и государства, осуществляемой гражданами взамен военной службы по призыву</a:t>
            </a:r>
            <a:r>
              <a:rPr lang="ru-RU" sz="4000" dirty="0" smtClean="0"/>
              <a:t>».</a:t>
            </a:r>
          </a:p>
          <a:p>
            <a:pPr marL="0" indent="0" algn="r">
              <a:buNone/>
            </a:pPr>
            <a:r>
              <a:rPr lang="ru-RU" sz="4000" dirty="0"/>
              <a:t/>
            </a:r>
            <a:br>
              <a:rPr lang="ru-RU" sz="4000" dirty="0"/>
            </a:br>
            <a:r>
              <a:rPr lang="ru-RU" dirty="0"/>
              <a:t>Федеральный закон «Об альтернативной гражданской службе», статья 1, часть 1, извлечение</a:t>
            </a:r>
            <a:r>
              <a:rPr lang="ru-RU" dirty="0" smtClean="0"/>
              <a:t>.</a:t>
            </a:r>
          </a:p>
          <a:p>
            <a:pPr marL="0" indent="0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sz="4000" dirty="0"/>
              <a:t>Гражданин Российской Федерации в случае, если его убеждениям или вероисповеданию противоречит несение военной службы, имеет право на замену ее альтернативной гражданской службой</a:t>
            </a:r>
            <a:r>
              <a:rPr lang="ru-RU" sz="4000" dirty="0" smtClean="0"/>
              <a:t>».</a:t>
            </a:r>
          </a:p>
          <a:p>
            <a:pPr marL="0" indent="0" algn="r">
              <a:buNone/>
            </a:pPr>
            <a:r>
              <a:rPr lang="ru-RU" dirty="0"/>
              <a:t/>
            </a:r>
            <a:br>
              <a:rPr lang="ru-RU" dirty="0"/>
            </a:br>
            <a:r>
              <a:rPr lang="ru-RU" i="1" dirty="0" smtClean="0"/>
              <a:t>Конституция </a:t>
            </a:r>
            <a:r>
              <a:rPr lang="ru-RU" i="1" dirty="0"/>
              <a:t>Российской Федерации, статья 59, часть3, извлечение</a:t>
            </a:r>
          </a:p>
        </p:txBody>
      </p:sp>
    </p:spTree>
    <p:extLst>
      <p:ext uri="{BB962C8B-B14F-4D97-AF65-F5344CB8AC3E}">
        <p14:creationId xmlns:p14="http://schemas.microsoft.com/office/powerpoint/2010/main" val="4201015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Альтернативная служба в Вооруженных Силах Российской </a:t>
            </a:r>
            <a:r>
              <a:rPr lang="ru-RU" sz="40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Федерации</a:t>
            </a:r>
            <a:endParaRPr lang="ru-RU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886003"/>
          </a:xfrm>
        </p:spPr>
        <p:txBody>
          <a:bodyPr>
            <a:normAutofit fontScale="85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Срок </a:t>
            </a:r>
            <a:r>
              <a:rPr lang="ru-RU" sz="2800" dirty="0" smtClean="0"/>
              <a:t>АГС: </a:t>
            </a:r>
            <a:r>
              <a:rPr lang="ru-RU" sz="2800" dirty="0"/>
              <a:t>21 месяц, в него входят выходные, два отпуска, больничные листы, отпуска без сохранения заработной платы, а также отпуск по уходу за ребенком до трех </a:t>
            </a:r>
            <a:r>
              <a:rPr lang="ru-RU" sz="2800" dirty="0" smtClean="0"/>
              <a:t>лет. </a:t>
            </a:r>
            <a:endParaRPr lang="ru-RU" sz="2800" dirty="0"/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Заработная плата не высокая, но такая же,  как у всех на этой работе. 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/>
              <a:t>Если в том месте, где человек живет, есть рабочие места, внесенные в список учреждений, на которых граждане могут проходить АГС, то обычно работать направляют по месту жительства. </a:t>
            </a:r>
            <a:endParaRPr lang="ru-RU" sz="2800" dirty="0" smtClean="0"/>
          </a:p>
          <a:p>
            <a:pPr>
              <a:buFont typeface="Wingdings" panose="05000000000000000000" pitchFamily="2" charset="2"/>
              <a:buChar char="ü"/>
            </a:pPr>
            <a:r>
              <a:rPr lang="ru-RU" sz="2800" dirty="0" smtClean="0"/>
              <a:t>Если </a:t>
            </a:r>
            <a:r>
              <a:rPr lang="ru-RU" sz="2800" dirty="0"/>
              <a:t>человека направляют работать в другое место, то в отделе военного комиссариата ему выписывают документы на приобретение билета к месту службы, государство оплачивает дорогу домой в отпуск, предприятие, принимающее работать, обязано предоставить жилье </a:t>
            </a:r>
            <a:r>
              <a:rPr lang="ru-RU" sz="2800" dirty="0" smtClean="0"/>
              <a:t>(общежитие</a:t>
            </a:r>
            <a:r>
              <a:rPr lang="ru-RU" sz="2800" dirty="0"/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93017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Ваше мнение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1651248" y="3645024"/>
            <a:ext cx="6653213" cy="1144587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654423" y="5218137"/>
            <a:ext cx="6653213" cy="10191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662361" y="2181101"/>
            <a:ext cx="6653212" cy="10318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 flipV="1">
            <a:off x="1825873" y="5517232"/>
            <a:ext cx="6397625" cy="661987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39999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 flipV="1">
            <a:off x="1729036" y="4059981"/>
            <a:ext cx="6502400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gray">
          <a:xfrm flipV="1">
            <a:off x="1781423" y="2475805"/>
            <a:ext cx="6475413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39999"/>
                </a:schemeClr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9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708398" y="3687886"/>
            <a:ext cx="674688" cy="574675"/>
          </a:xfrm>
          <a:prstGeom prst="rect">
            <a:avLst/>
          </a:prstGeom>
          <a:noFill/>
        </p:spPr>
      </p:pic>
      <p:pic>
        <p:nvPicPr>
          <p:cNvPr id="10" name="Picture 10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705223" y="5264174"/>
            <a:ext cx="676275" cy="573088"/>
          </a:xfrm>
          <a:prstGeom prst="rect">
            <a:avLst/>
          </a:prstGeom>
          <a:noFill/>
        </p:spPr>
      </p:pic>
      <p:pic>
        <p:nvPicPr>
          <p:cNvPr id="11" name="Picture 11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709986" y="2222376"/>
            <a:ext cx="674687" cy="573088"/>
          </a:xfrm>
          <a:prstGeom prst="rect">
            <a:avLst/>
          </a:prstGeom>
          <a:noFill/>
        </p:spPr>
      </p:pic>
      <p:sp>
        <p:nvSpPr>
          <p:cNvPr id="15" name="Text Box 15"/>
          <p:cNvSpPr txBox="1">
            <a:spLocks noChangeArrowheads="1"/>
          </p:cNvSpPr>
          <p:nvPr/>
        </p:nvSpPr>
        <p:spPr bwMode="gray">
          <a:xfrm>
            <a:off x="2062411" y="3822139"/>
            <a:ext cx="60198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</a:rPr>
              <a:t>Почему бы не сделать армию контрактной?</a:t>
            </a: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gray">
          <a:xfrm>
            <a:off x="2062411" y="5373216"/>
            <a:ext cx="60198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400" b="1" dirty="0" smtClean="0">
                <a:solidFill>
                  <a:srgbClr val="FEFFFF"/>
                </a:solidFill>
              </a:rPr>
              <a:t>Ваше мнение: какая воинская обязанность нужна России?</a:t>
            </a:r>
            <a:endParaRPr lang="en-US" sz="2400" dirty="0">
              <a:solidFill>
                <a:srgbClr val="FEFFFF"/>
              </a:solidFill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gray">
          <a:xfrm>
            <a:off x="2062411" y="2309971"/>
            <a:ext cx="6019800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Можно ли </a:t>
            </a:r>
            <a:r>
              <a:rPr lang="ru-RU" sz="2400" b="1" dirty="0">
                <a:solidFill>
                  <a:schemeClr val="bg1"/>
                </a:solidFill>
              </a:rPr>
              <a:t>полностью отказаться от призыва?</a:t>
            </a:r>
          </a:p>
        </p:txBody>
      </p:sp>
      <p:sp>
        <p:nvSpPr>
          <p:cNvPr id="21" name="AutoShape 13"/>
          <p:cNvSpPr>
            <a:spLocks noChangeArrowheads="1"/>
          </p:cNvSpPr>
          <p:nvPr/>
        </p:nvSpPr>
        <p:spPr bwMode="gray">
          <a:xfrm>
            <a:off x="617909" y="2058566"/>
            <a:ext cx="749239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2" name="AutoShape 15"/>
          <p:cNvSpPr>
            <a:spLocks noChangeArrowheads="1"/>
          </p:cNvSpPr>
          <p:nvPr/>
        </p:nvSpPr>
        <p:spPr bwMode="gray">
          <a:xfrm>
            <a:off x="630610" y="3560341"/>
            <a:ext cx="76948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3" name="AutoShape 17"/>
          <p:cNvSpPr>
            <a:spLocks noChangeArrowheads="1"/>
          </p:cNvSpPr>
          <p:nvPr/>
        </p:nvSpPr>
        <p:spPr bwMode="gray">
          <a:xfrm>
            <a:off x="611560" y="5082753"/>
            <a:ext cx="78853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white">
          <a:xfrm>
            <a:off x="861750" y="3938711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white">
          <a:xfrm>
            <a:off x="851991" y="2416671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white">
          <a:xfrm>
            <a:off x="851991" y="5513015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863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C00000"/>
                </a:solidFill>
              </a:rPr>
              <a:t>Ваше мнение</a:t>
            </a:r>
            <a:endParaRPr lang="ru-RU" b="1" dirty="0">
              <a:solidFill>
                <a:srgbClr val="C00000"/>
              </a:solidFill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1651248" y="2649587"/>
            <a:ext cx="6653213" cy="1859533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 flipV="1">
            <a:off x="1729036" y="3771949"/>
            <a:ext cx="6502400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9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708398" y="2692449"/>
            <a:ext cx="847378" cy="721766"/>
          </a:xfrm>
          <a:prstGeom prst="rect">
            <a:avLst/>
          </a:prstGeom>
          <a:noFill/>
        </p:spPr>
      </p:pic>
      <p:sp>
        <p:nvSpPr>
          <p:cNvPr id="15" name="Text Box 15"/>
          <p:cNvSpPr txBox="1">
            <a:spLocks noChangeArrowheads="1"/>
          </p:cNvSpPr>
          <p:nvPr/>
        </p:nvSpPr>
        <p:spPr bwMode="gray">
          <a:xfrm>
            <a:off x="1907704" y="2852936"/>
            <a:ext cx="6019800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800" b="1" dirty="0" smtClean="0">
                <a:solidFill>
                  <a:schemeClr val="bg1"/>
                </a:solidFill>
              </a:rPr>
              <a:t>Какие качества нужно </a:t>
            </a:r>
            <a:r>
              <a:rPr lang="ru-RU" sz="2800" b="1" dirty="0">
                <a:solidFill>
                  <a:schemeClr val="bg1"/>
                </a:solidFill>
              </a:rPr>
              <a:t>в себе воспитать, чтобы служба в армии не казалась испытанием?</a:t>
            </a:r>
          </a:p>
        </p:txBody>
      </p:sp>
      <p:sp>
        <p:nvSpPr>
          <p:cNvPr id="22" name="AutoShape 15"/>
          <p:cNvSpPr>
            <a:spLocks noChangeArrowheads="1"/>
          </p:cNvSpPr>
          <p:nvPr/>
        </p:nvSpPr>
        <p:spPr bwMode="gray">
          <a:xfrm>
            <a:off x="467544" y="2922513"/>
            <a:ext cx="76948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24" name="Text Box 25"/>
          <p:cNvSpPr txBox="1">
            <a:spLocks noChangeArrowheads="1"/>
          </p:cNvSpPr>
          <p:nvPr/>
        </p:nvSpPr>
        <p:spPr bwMode="white">
          <a:xfrm>
            <a:off x="611560" y="3327375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60481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ru-RU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Ваше настроение</a:t>
            </a:r>
            <a:endParaRPr lang="en-US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000722" y="3400450"/>
            <a:ext cx="5686078" cy="1304925"/>
          </a:xfrm>
          <a:prstGeom prst="roundRect">
            <a:avLst>
              <a:gd name="adj" fmla="val 11505"/>
            </a:avLst>
          </a:prstGeom>
          <a:solidFill>
            <a:srgbClr val="FFC000"/>
          </a:soli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ltGray">
          <a:xfrm>
            <a:off x="3038822" y="4922862"/>
            <a:ext cx="5647978" cy="1314450"/>
          </a:xfrm>
          <a:prstGeom prst="roundRect">
            <a:avLst>
              <a:gd name="adj" fmla="val 11505"/>
            </a:avLst>
          </a:prstGeom>
          <a:solidFill>
            <a:srgbClr val="00B0F0"/>
          </a:soli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3000722" y="1905025"/>
            <a:ext cx="5686078" cy="1304925"/>
          </a:xfrm>
          <a:prstGeom prst="roundRect">
            <a:avLst>
              <a:gd name="adj" fmla="val 11505"/>
            </a:avLst>
          </a:prstGeom>
          <a:solidFill>
            <a:srgbClr val="92D050"/>
          </a:soli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gray">
          <a:xfrm>
            <a:off x="2195736" y="2351112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00B05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black">
          <a:xfrm>
            <a:off x="3275855" y="2132856"/>
            <a:ext cx="5256583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азговор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интересен и полезен</a:t>
            </a:r>
            <a:endParaRPr lang="en-US" sz="28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black">
          <a:xfrm>
            <a:off x="3275856" y="3356992"/>
            <a:ext cx="5256583" cy="138499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бязательно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следует продолжить разговор на эту тему</a:t>
            </a: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black">
          <a:xfrm>
            <a:off x="3347864" y="5067181"/>
            <a:ext cx="5184575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</a:t>
            </a:r>
            <a:r>
              <a:rPr lang="ru-RU" sz="28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азговор </a:t>
            </a:r>
            <a:r>
              <a:rPr lang="ru-RU" sz="28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был непродуктивным и неинтересным</a:t>
            </a:r>
            <a:endParaRPr lang="en-US" sz="20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gray">
          <a:xfrm>
            <a:off x="2242603" y="3948608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FC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gray">
          <a:xfrm>
            <a:off x="2242603" y="5388768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27" name="Улыбающееся лицо 26"/>
          <p:cNvSpPr/>
          <p:nvPr/>
        </p:nvSpPr>
        <p:spPr>
          <a:xfrm>
            <a:off x="611560" y="1916832"/>
            <a:ext cx="1296144" cy="1296144"/>
          </a:xfrm>
          <a:prstGeom prst="smileyFace">
            <a:avLst/>
          </a:prstGeom>
          <a:solidFill>
            <a:srgbClr val="92D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Улыбающееся лицо 27"/>
          <p:cNvSpPr/>
          <p:nvPr/>
        </p:nvSpPr>
        <p:spPr>
          <a:xfrm>
            <a:off x="611560" y="3429000"/>
            <a:ext cx="1296144" cy="1296144"/>
          </a:xfrm>
          <a:custGeom>
            <a:avLst/>
            <a:gdLst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998511 w 1296144"/>
              <a:gd name="connsiteY1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640891 w 1296144"/>
              <a:gd name="connsiteY1" fmla="*/ 987829 h 1296144"/>
              <a:gd name="connsiteX2" fmla="*/ 998511 w 1296144"/>
              <a:gd name="connsiteY2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998511 w 1296144"/>
              <a:gd name="connsiteY1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6144" h="1296144" stroke="0" extrusionOk="0">
                <a:moveTo>
                  <a:pt x="0" y="648072"/>
                </a:moveTo>
                <a:cubicBezTo>
                  <a:pt x="0" y="290152"/>
                  <a:pt x="290152" y="0"/>
                  <a:pt x="648072" y="0"/>
                </a:cubicBezTo>
                <a:cubicBezTo>
                  <a:pt x="1005992" y="0"/>
                  <a:pt x="1296144" y="290152"/>
                  <a:pt x="1296144" y="648072"/>
                </a:cubicBezTo>
                <a:cubicBezTo>
                  <a:pt x="1296144" y="1005992"/>
                  <a:pt x="1005992" y="1296144"/>
                  <a:pt x="648072" y="1296144"/>
                </a:cubicBezTo>
                <a:cubicBezTo>
                  <a:pt x="290152" y="1296144"/>
                  <a:pt x="0" y="1005992"/>
                  <a:pt x="0" y="648072"/>
                </a:cubicBezTo>
                <a:close/>
              </a:path>
              <a:path w="1296144" h="1296144" fill="darkenLess" extrusionOk="0">
                <a:moveTo>
                  <a:pt x="372941" y="454250"/>
                </a:moveTo>
                <a:cubicBezTo>
                  <a:pt x="372941" y="416966"/>
                  <a:pt x="403165" y="386742"/>
                  <a:pt x="440449" y="386742"/>
                </a:cubicBezTo>
                <a:cubicBezTo>
                  <a:pt x="477733" y="386742"/>
                  <a:pt x="507957" y="416966"/>
                  <a:pt x="507957" y="454250"/>
                </a:cubicBezTo>
                <a:cubicBezTo>
                  <a:pt x="507957" y="491534"/>
                  <a:pt x="477733" y="521758"/>
                  <a:pt x="440449" y="521758"/>
                </a:cubicBezTo>
                <a:cubicBezTo>
                  <a:pt x="403165" y="521758"/>
                  <a:pt x="372941" y="491534"/>
                  <a:pt x="372941" y="454250"/>
                </a:cubicBezTo>
                <a:moveTo>
                  <a:pt x="788188" y="454250"/>
                </a:moveTo>
                <a:cubicBezTo>
                  <a:pt x="788188" y="416966"/>
                  <a:pt x="818412" y="386742"/>
                  <a:pt x="855696" y="386742"/>
                </a:cubicBezTo>
                <a:cubicBezTo>
                  <a:pt x="892980" y="386742"/>
                  <a:pt x="923204" y="416966"/>
                  <a:pt x="923204" y="454250"/>
                </a:cubicBezTo>
                <a:cubicBezTo>
                  <a:pt x="923204" y="491534"/>
                  <a:pt x="892980" y="521758"/>
                  <a:pt x="855696" y="521758"/>
                </a:cubicBezTo>
                <a:cubicBezTo>
                  <a:pt x="818412" y="521758"/>
                  <a:pt x="788188" y="491534"/>
                  <a:pt x="788188" y="454250"/>
                </a:cubicBezTo>
              </a:path>
              <a:path w="1296144" h="1296144" fill="none" extrusionOk="0">
                <a:moveTo>
                  <a:pt x="296813" y="930701"/>
                </a:moveTo>
                <a:lnTo>
                  <a:pt x="998511" y="930701"/>
                </a:lnTo>
              </a:path>
              <a:path w="1296144" h="1296144" fill="none">
                <a:moveTo>
                  <a:pt x="0" y="648072"/>
                </a:moveTo>
                <a:cubicBezTo>
                  <a:pt x="0" y="290152"/>
                  <a:pt x="290152" y="0"/>
                  <a:pt x="648072" y="0"/>
                </a:cubicBezTo>
                <a:cubicBezTo>
                  <a:pt x="1005992" y="0"/>
                  <a:pt x="1296144" y="290152"/>
                  <a:pt x="1296144" y="648072"/>
                </a:cubicBezTo>
                <a:cubicBezTo>
                  <a:pt x="1296144" y="1005992"/>
                  <a:pt x="1005992" y="1296144"/>
                  <a:pt x="648072" y="1296144"/>
                </a:cubicBezTo>
                <a:cubicBezTo>
                  <a:pt x="290152" y="1296144"/>
                  <a:pt x="0" y="1005992"/>
                  <a:pt x="0" y="648072"/>
                </a:cubicBezTo>
                <a:close/>
              </a:path>
            </a:pathLst>
          </a:cu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Улыбающееся лицо 32"/>
          <p:cNvSpPr/>
          <p:nvPr/>
        </p:nvSpPr>
        <p:spPr>
          <a:xfrm>
            <a:off x="611560" y="4941168"/>
            <a:ext cx="1296144" cy="1296144"/>
          </a:xfrm>
          <a:custGeom>
            <a:avLst/>
            <a:gdLst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998511 w 1296144"/>
              <a:gd name="connsiteY1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640891 w 1296144"/>
              <a:gd name="connsiteY1" fmla="*/ 927617 h 1296144"/>
              <a:gd name="connsiteX2" fmla="*/ 998511 w 1296144"/>
              <a:gd name="connsiteY2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640891 w 1296144"/>
              <a:gd name="connsiteY1" fmla="*/ 927617 h 1296144"/>
              <a:gd name="connsiteX2" fmla="*/ 998511 w 1296144"/>
              <a:gd name="connsiteY2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998511 w 1296144"/>
              <a:gd name="connsiteY1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679684 w 1296144"/>
              <a:gd name="connsiteY1" fmla="*/ 827865 h 1296144"/>
              <a:gd name="connsiteX2" fmla="*/ 998511 w 1296144"/>
              <a:gd name="connsiteY2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679684 w 1296144"/>
              <a:gd name="connsiteY1" fmla="*/ 827865 h 1296144"/>
              <a:gd name="connsiteX2" fmla="*/ 998511 w 1296144"/>
              <a:gd name="connsiteY2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679684 w 1296144"/>
              <a:gd name="connsiteY1" fmla="*/ 827865 h 1296144"/>
              <a:gd name="connsiteX2" fmla="*/ 998511 w 1296144"/>
              <a:gd name="connsiteY2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  <a:gd name="connsiteX0" fmla="*/ 372941 w 1296144"/>
              <a:gd name="connsiteY0" fmla="*/ 454250 h 1296144"/>
              <a:gd name="connsiteX1" fmla="*/ 440449 w 1296144"/>
              <a:gd name="connsiteY1" fmla="*/ 386742 h 1296144"/>
              <a:gd name="connsiteX2" fmla="*/ 507957 w 1296144"/>
              <a:gd name="connsiteY2" fmla="*/ 454250 h 1296144"/>
              <a:gd name="connsiteX3" fmla="*/ 440449 w 1296144"/>
              <a:gd name="connsiteY3" fmla="*/ 521758 h 1296144"/>
              <a:gd name="connsiteX4" fmla="*/ 372941 w 1296144"/>
              <a:gd name="connsiteY4" fmla="*/ 454250 h 1296144"/>
              <a:gd name="connsiteX5" fmla="*/ 788188 w 1296144"/>
              <a:gd name="connsiteY5" fmla="*/ 454250 h 1296144"/>
              <a:gd name="connsiteX6" fmla="*/ 855696 w 1296144"/>
              <a:gd name="connsiteY6" fmla="*/ 386742 h 1296144"/>
              <a:gd name="connsiteX7" fmla="*/ 923204 w 1296144"/>
              <a:gd name="connsiteY7" fmla="*/ 454250 h 1296144"/>
              <a:gd name="connsiteX8" fmla="*/ 855696 w 1296144"/>
              <a:gd name="connsiteY8" fmla="*/ 521758 h 1296144"/>
              <a:gd name="connsiteX9" fmla="*/ 788188 w 1296144"/>
              <a:gd name="connsiteY9" fmla="*/ 454250 h 1296144"/>
              <a:gd name="connsiteX0" fmla="*/ 296813 w 1296144"/>
              <a:gd name="connsiteY0" fmla="*/ 930701 h 1296144"/>
              <a:gd name="connsiteX1" fmla="*/ 668600 w 1296144"/>
              <a:gd name="connsiteY1" fmla="*/ 789072 h 1296144"/>
              <a:gd name="connsiteX2" fmla="*/ 998511 w 1296144"/>
              <a:gd name="connsiteY2" fmla="*/ 930701 h 1296144"/>
              <a:gd name="connsiteX0" fmla="*/ 0 w 1296144"/>
              <a:gd name="connsiteY0" fmla="*/ 648072 h 1296144"/>
              <a:gd name="connsiteX1" fmla="*/ 648072 w 1296144"/>
              <a:gd name="connsiteY1" fmla="*/ 0 h 1296144"/>
              <a:gd name="connsiteX2" fmla="*/ 1296144 w 1296144"/>
              <a:gd name="connsiteY2" fmla="*/ 648072 h 1296144"/>
              <a:gd name="connsiteX3" fmla="*/ 648072 w 1296144"/>
              <a:gd name="connsiteY3" fmla="*/ 1296144 h 1296144"/>
              <a:gd name="connsiteX4" fmla="*/ 0 w 1296144"/>
              <a:gd name="connsiteY4" fmla="*/ 648072 h 129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96144" h="1296144" stroke="0" extrusionOk="0">
                <a:moveTo>
                  <a:pt x="0" y="648072"/>
                </a:moveTo>
                <a:cubicBezTo>
                  <a:pt x="0" y="290152"/>
                  <a:pt x="290152" y="0"/>
                  <a:pt x="648072" y="0"/>
                </a:cubicBezTo>
                <a:cubicBezTo>
                  <a:pt x="1005992" y="0"/>
                  <a:pt x="1296144" y="290152"/>
                  <a:pt x="1296144" y="648072"/>
                </a:cubicBezTo>
                <a:cubicBezTo>
                  <a:pt x="1296144" y="1005992"/>
                  <a:pt x="1005992" y="1296144"/>
                  <a:pt x="648072" y="1296144"/>
                </a:cubicBezTo>
                <a:cubicBezTo>
                  <a:pt x="290152" y="1296144"/>
                  <a:pt x="0" y="1005992"/>
                  <a:pt x="0" y="648072"/>
                </a:cubicBezTo>
                <a:close/>
              </a:path>
              <a:path w="1296144" h="1296144" fill="darkenLess" extrusionOk="0">
                <a:moveTo>
                  <a:pt x="372941" y="454250"/>
                </a:moveTo>
                <a:cubicBezTo>
                  <a:pt x="372941" y="416966"/>
                  <a:pt x="403165" y="386742"/>
                  <a:pt x="440449" y="386742"/>
                </a:cubicBezTo>
                <a:cubicBezTo>
                  <a:pt x="477733" y="386742"/>
                  <a:pt x="507957" y="416966"/>
                  <a:pt x="507957" y="454250"/>
                </a:cubicBezTo>
                <a:cubicBezTo>
                  <a:pt x="507957" y="491534"/>
                  <a:pt x="477733" y="521758"/>
                  <a:pt x="440449" y="521758"/>
                </a:cubicBezTo>
                <a:cubicBezTo>
                  <a:pt x="403165" y="521758"/>
                  <a:pt x="372941" y="491534"/>
                  <a:pt x="372941" y="454250"/>
                </a:cubicBezTo>
                <a:moveTo>
                  <a:pt x="788188" y="454250"/>
                </a:moveTo>
                <a:cubicBezTo>
                  <a:pt x="788188" y="416966"/>
                  <a:pt x="818412" y="386742"/>
                  <a:pt x="855696" y="386742"/>
                </a:cubicBezTo>
                <a:cubicBezTo>
                  <a:pt x="892980" y="386742"/>
                  <a:pt x="923204" y="416966"/>
                  <a:pt x="923204" y="454250"/>
                </a:cubicBezTo>
                <a:cubicBezTo>
                  <a:pt x="923204" y="491534"/>
                  <a:pt x="892980" y="521758"/>
                  <a:pt x="855696" y="521758"/>
                </a:cubicBezTo>
                <a:cubicBezTo>
                  <a:pt x="818412" y="521758"/>
                  <a:pt x="788188" y="491534"/>
                  <a:pt x="788188" y="454250"/>
                </a:cubicBezTo>
              </a:path>
              <a:path w="1296144" h="1296144" fill="none" extrusionOk="0">
                <a:moveTo>
                  <a:pt x="296813" y="930701"/>
                </a:moveTo>
                <a:cubicBezTo>
                  <a:pt x="413353" y="931520"/>
                  <a:pt x="574228" y="793794"/>
                  <a:pt x="668600" y="789072"/>
                </a:cubicBezTo>
                <a:cubicBezTo>
                  <a:pt x="808127" y="784558"/>
                  <a:pt x="892235" y="896422"/>
                  <a:pt x="998511" y="930701"/>
                </a:cubicBezTo>
              </a:path>
              <a:path w="1296144" h="1296144" fill="none">
                <a:moveTo>
                  <a:pt x="0" y="648072"/>
                </a:moveTo>
                <a:cubicBezTo>
                  <a:pt x="0" y="290152"/>
                  <a:pt x="290152" y="0"/>
                  <a:pt x="648072" y="0"/>
                </a:cubicBezTo>
                <a:cubicBezTo>
                  <a:pt x="1005992" y="0"/>
                  <a:pt x="1296144" y="290152"/>
                  <a:pt x="1296144" y="648072"/>
                </a:cubicBezTo>
                <a:cubicBezTo>
                  <a:pt x="1296144" y="1005992"/>
                  <a:pt x="1005992" y="1296144"/>
                  <a:pt x="648072" y="1296144"/>
                </a:cubicBezTo>
                <a:cubicBezTo>
                  <a:pt x="290152" y="1296144"/>
                  <a:pt x="0" y="1005992"/>
                  <a:pt x="0" y="648072"/>
                </a:cubicBezTo>
                <a:close/>
              </a:path>
            </a:pathLst>
          </a:cu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Моя Армия">
            <a:hlinkClick r:id="" action="ppaction://media"/>
          </p:cNvPr>
          <p:cNvPicPr>
            <a:picLocks noChangeAspect="1"/>
          </p:cNvPicPr>
          <p:nvPr>
            <a:audioFile r:link="rId1"/>
            <p:extLst>
              <p:ext uri="{DAA4B4D4-6D71-4841-9C94-3DE7FCFB9230}">
                <p14:media xmlns:p14="http://schemas.microsoft.com/office/powerpoint/2010/main" r:embed="rId2">
                  <p14:trim st="373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12360" y="392113"/>
            <a:ext cx="994122" cy="994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905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93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</a:rPr>
              <a:t>Темы для обсуждения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gray">
          <a:xfrm>
            <a:off x="1219200" y="2170708"/>
            <a:ext cx="6653213" cy="1144587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gray">
          <a:xfrm>
            <a:off x="1222375" y="3761383"/>
            <a:ext cx="6653213" cy="10191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gray">
          <a:xfrm>
            <a:off x="1230313" y="5277445"/>
            <a:ext cx="6653212" cy="10318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6" name="AutoShape 6"/>
          <p:cNvSpPr>
            <a:spLocks noChangeArrowheads="1"/>
          </p:cNvSpPr>
          <p:nvPr/>
        </p:nvSpPr>
        <p:spPr bwMode="gray">
          <a:xfrm flipV="1">
            <a:off x="1393825" y="3091458"/>
            <a:ext cx="6397625" cy="661987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alpha val="39999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" name="AutoShape 7"/>
          <p:cNvSpPr>
            <a:spLocks noChangeArrowheads="1"/>
          </p:cNvSpPr>
          <p:nvPr/>
        </p:nvSpPr>
        <p:spPr bwMode="gray">
          <a:xfrm flipV="1">
            <a:off x="1296988" y="1499195"/>
            <a:ext cx="6502400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999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gray">
          <a:xfrm flipV="1">
            <a:off x="1349375" y="4610695"/>
            <a:ext cx="6475413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alpha val="39999"/>
                </a:schemeClr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 algn="ctr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9" name="Picture 9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276350" y="2213570"/>
            <a:ext cx="674688" cy="574675"/>
          </a:xfrm>
          <a:prstGeom prst="rect">
            <a:avLst/>
          </a:prstGeom>
          <a:noFill/>
        </p:spPr>
      </p:pic>
      <p:pic>
        <p:nvPicPr>
          <p:cNvPr id="10" name="Picture 10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273175" y="3807420"/>
            <a:ext cx="676275" cy="573088"/>
          </a:xfrm>
          <a:prstGeom prst="rect">
            <a:avLst/>
          </a:prstGeom>
          <a:noFill/>
        </p:spPr>
      </p:pic>
      <p:pic>
        <p:nvPicPr>
          <p:cNvPr id="11" name="Picture 11" descr="Picture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gray">
          <a:xfrm>
            <a:off x="1277938" y="5318720"/>
            <a:ext cx="674687" cy="573088"/>
          </a:xfrm>
          <a:prstGeom prst="rect">
            <a:avLst/>
          </a:prstGeom>
          <a:noFill/>
        </p:spPr>
      </p:pic>
      <p:sp>
        <p:nvSpPr>
          <p:cNvPr id="12" name="AutoShape 12"/>
          <p:cNvSpPr>
            <a:spLocks noChangeArrowheads="1"/>
          </p:cNvSpPr>
          <p:nvPr/>
        </p:nvSpPr>
        <p:spPr bwMode="gray">
          <a:xfrm>
            <a:off x="1706563" y="1943695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sz="2000"/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gray">
          <a:xfrm>
            <a:off x="1706563" y="3553420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14"/>
          <p:cNvSpPr>
            <a:spLocks noChangeArrowheads="1"/>
          </p:cNvSpPr>
          <p:nvPr/>
        </p:nvSpPr>
        <p:spPr bwMode="gray">
          <a:xfrm>
            <a:off x="1706563" y="5055195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chemeClr val="hlink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gray">
          <a:xfrm>
            <a:off x="1630363" y="2553295"/>
            <a:ext cx="60198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b="1" dirty="0" smtClean="0">
                <a:solidFill>
                  <a:srgbClr val="FEFFFF"/>
                </a:solidFill>
              </a:rPr>
              <a:t>Армия должна быть призывной.</a:t>
            </a:r>
            <a:endParaRPr lang="en-US" sz="2800" dirty="0">
              <a:solidFill>
                <a:srgbClr val="FEFFFF"/>
              </a:solidFill>
            </a:endParaRPr>
          </a:p>
        </p:txBody>
      </p:sp>
      <p:sp>
        <p:nvSpPr>
          <p:cNvPr id="16" name="Text Box 16"/>
          <p:cNvSpPr txBox="1">
            <a:spLocks noChangeArrowheads="1"/>
          </p:cNvSpPr>
          <p:nvPr/>
        </p:nvSpPr>
        <p:spPr bwMode="gray">
          <a:xfrm>
            <a:off x="1630363" y="4089995"/>
            <a:ext cx="60198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b="1" dirty="0" smtClean="0">
                <a:solidFill>
                  <a:srgbClr val="FEFFFF"/>
                </a:solidFill>
              </a:rPr>
              <a:t>Армия должна быть контрактной.</a:t>
            </a:r>
            <a:endParaRPr lang="en-US" sz="2800" dirty="0">
              <a:solidFill>
                <a:srgbClr val="FEFFFF"/>
              </a:solidFill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gray">
          <a:xfrm>
            <a:off x="1630363" y="5567958"/>
            <a:ext cx="6019800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800" b="1" dirty="0" smtClean="0">
                <a:solidFill>
                  <a:srgbClr val="FEFFFF"/>
                </a:solidFill>
              </a:rPr>
              <a:t>Армия должна быть альтернативной.</a:t>
            </a:r>
            <a:endParaRPr lang="en-US" sz="2800" dirty="0">
              <a:solidFill>
                <a:srgbClr val="FEFFFF"/>
              </a:solidFill>
            </a:endParaRP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gray">
          <a:xfrm>
            <a:off x="2087563" y="1943695"/>
            <a:ext cx="5029200" cy="50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chemeClr val="accent1"/>
                </a:solidFill>
              </a:rPr>
              <a:t>1 группа</a:t>
            </a:r>
            <a:endParaRPr lang="en-US" sz="2400" b="1" dirty="0">
              <a:solidFill>
                <a:schemeClr val="accent1"/>
              </a:solidFill>
            </a:endParaRPr>
          </a:p>
        </p:txBody>
      </p:sp>
      <p:sp>
        <p:nvSpPr>
          <p:cNvPr id="19" name="Rectangle 19"/>
          <p:cNvSpPr>
            <a:spLocks noChangeArrowheads="1"/>
          </p:cNvSpPr>
          <p:nvPr/>
        </p:nvSpPr>
        <p:spPr bwMode="gray">
          <a:xfrm>
            <a:off x="2087563" y="3562945"/>
            <a:ext cx="5029200" cy="50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chemeClr val="accent2"/>
                </a:solidFill>
              </a:rPr>
              <a:t>2 группа</a:t>
            </a:r>
            <a:endParaRPr lang="en-US" sz="2400" b="1" dirty="0">
              <a:solidFill>
                <a:schemeClr val="accent2"/>
              </a:solidFill>
            </a:endParaRPr>
          </a:p>
        </p:txBody>
      </p:sp>
      <p:sp>
        <p:nvSpPr>
          <p:cNvPr id="20" name="Rectangle 20"/>
          <p:cNvSpPr>
            <a:spLocks noChangeArrowheads="1"/>
          </p:cNvSpPr>
          <p:nvPr/>
        </p:nvSpPr>
        <p:spPr bwMode="gray">
          <a:xfrm>
            <a:off x="2087563" y="5066308"/>
            <a:ext cx="5029200" cy="5059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</a:pPr>
            <a:r>
              <a:rPr lang="ru-RU" sz="2400" b="1" dirty="0" smtClean="0">
                <a:solidFill>
                  <a:schemeClr val="hlink"/>
                </a:solidFill>
              </a:rPr>
              <a:t>3 группа</a:t>
            </a:r>
            <a:endParaRPr lang="en-US" sz="2400" b="1" dirty="0">
              <a:solidFill>
                <a:schemeClr val="hlin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7059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0" hangingPunct="0"/>
            <a:r>
              <a:rPr lang="ru-RU" b="1" dirty="0">
                <a:solidFill>
                  <a:srgbClr val="002060"/>
                </a:solidFill>
              </a:rPr>
              <a:t>Армия должна быть </a:t>
            </a:r>
            <a:r>
              <a:rPr lang="ru-RU" b="1" dirty="0" smtClean="0">
                <a:solidFill>
                  <a:srgbClr val="002060"/>
                </a:solidFill>
              </a:rPr>
              <a:t>призывной</a:t>
            </a:r>
            <a:endParaRPr lang="en-US" dirty="0">
              <a:solidFill>
                <a:srgbClr val="002060"/>
              </a:solidFill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822325" y="2246337"/>
            <a:ext cx="1912938" cy="3605213"/>
            <a:chOff x="513" y="998"/>
            <a:chExt cx="1109" cy="2271"/>
          </a:xfrm>
        </p:grpSpPr>
        <p:sp>
          <p:nvSpPr>
            <p:cNvPr id="5" name="Freeform 4"/>
            <p:cNvSpPr>
              <a:spLocks/>
            </p:cNvSpPr>
            <p:nvPr/>
          </p:nvSpPr>
          <p:spPr bwMode="gray">
            <a:xfrm flipV="1">
              <a:off x="683" y="2087"/>
              <a:ext cx="933" cy="1182"/>
            </a:xfrm>
            <a:custGeom>
              <a:avLst/>
              <a:gdLst/>
              <a:ahLst/>
              <a:cxnLst>
                <a:cxn ang="0">
                  <a:pos x="118" y="1044"/>
                </a:cxn>
                <a:cxn ang="0">
                  <a:pos x="128" y="340"/>
                </a:cxn>
                <a:cxn ang="0">
                  <a:pos x="264" y="210"/>
                </a:cxn>
                <a:cxn ang="0">
                  <a:pos x="720" y="202"/>
                </a:cxn>
                <a:cxn ang="0">
                  <a:pos x="720" y="320"/>
                </a:cxn>
                <a:cxn ang="0">
                  <a:pos x="933" y="153"/>
                </a:cxn>
                <a:cxn ang="0">
                  <a:pos x="712" y="0"/>
                </a:cxn>
                <a:cxn ang="0">
                  <a:pos x="714" y="92"/>
                </a:cxn>
                <a:cxn ang="0">
                  <a:pos x="234" y="94"/>
                </a:cxn>
                <a:cxn ang="0">
                  <a:pos x="0" y="298"/>
                </a:cxn>
                <a:cxn ang="0">
                  <a:pos x="0" y="1058"/>
                </a:cxn>
                <a:cxn ang="0">
                  <a:pos x="118" y="1044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gray">
            <a:xfrm rot="-5400000">
              <a:off x="917" y="1548"/>
              <a:ext cx="301" cy="1109"/>
            </a:xfrm>
            <a:custGeom>
              <a:avLst/>
              <a:gdLst/>
              <a:ahLst/>
              <a:cxnLst>
                <a:cxn ang="0">
                  <a:pos x="37" y="1"/>
                </a:cxn>
                <a:cxn ang="0">
                  <a:pos x="45" y="472"/>
                </a:cxn>
                <a:cxn ang="0">
                  <a:pos x="0" y="474"/>
                </a:cxn>
                <a:cxn ang="0">
                  <a:pos x="72" y="604"/>
                </a:cxn>
                <a:cxn ang="0">
                  <a:pos x="142" y="474"/>
                </a:cxn>
                <a:cxn ang="0">
                  <a:pos x="100" y="474"/>
                </a:cxn>
                <a:cxn ang="0">
                  <a:pos x="99" y="0"/>
                </a:cxn>
                <a:cxn ang="0">
                  <a:pos x="37" y="1"/>
                </a:cxn>
              </a:cxnLst>
              <a:rect l="0" t="0" r="r" b="b"/>
              <a:pathLst>
                <a:path w="142" h="604">
                  <a:moveTo>
                    <a:pt x="37" y="1"/>
                  </a:moveTo>
                  <a:lnTo>
                    <a:pt x="45" y="472"/>
                  </a:lnTo>
                  <a:lnTo>
                    <a:pt x="0" y="474"/>
                  </a:lnTo>
                  <a:lnTo>
                    <a:pt x="72" y="604"/>
                  </a:lnTo>
                  <a:lnTo>
                    <a:pt x="142" y="474"/>
                  </a:lnTo>
                  <a:lnTo>
                    <a:pt x="100" y="474"/>
                  </a:lnTo>
                  <a:lnTo>
                    <a:pt x="99" y="0"/>
                  </a:lnTo>
                  <a:lnTo>
                    <a:pt x="37" y="1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gray">
            <a:xfrm>
              <a:off x="677" y="998"/>
              <a:ext cx="933" cy="1182"/>
            </a:xfrm>
            <a:custGeom>
              <a:avLst/>
              <a:gdLst/>
              <a:ahLst/>
              <a:cxnLst>
                <a:cxn ang="0">
                  <a:pos x="118" y="1044"/>
                </a:cxn>
                <a:cxn ang="0">
                  <a:pos x="128" y="340"/>
                </a:cxn>
                <a:cxn ang="0">
                  <a:pos x="264" y="210"/>
                </a:cxn>
                <a:cxn ang="0">
                  <a:pos x="720" y="202"/>
                </a:cxn>
                <a:cxn ang="0">
                  <a:pos x="720" y="320"/>
                </a:cxn>
                <a:cxn ang="0">
                  <a:pos x="933" y="153"/>
                </a:cxn>
                <a:cxn ang="0">
                  <a:pos x="712" y="0"/>
                </a:cxn>
                <a:cxn ang="0">
                  <a:pos x="714" y="92"/>
                </a:cxn>
                <a:cxn ang="0">
                  <a:pos x="234" y="94"/>
                </a:cxn>
                <a:cxn ang="0">
                  <a:pos x="0" y="298"/>
                </a:cxn>
                <a:cxn ang="0">
                  <a:pos x="0" y="1058"/>
                </a:cxn>
                <a:cxn ang="0">
                  <a:pos x="118" y="1044"/>
                </a:cxn>
              </a:cxnLst>
              <a:rect l="0" t="0" r="r" b="b"/>
              <a:pathLst>
                <a:path w="933" h="1182">
                  <a:moveTo>
                    <a:pt x="118" y="1044"/>
                  </a:moveTo>
                  <a:lnTo>
                    <a:pt x="128" y="340"/>
                  </a:lnTo>
                  <a:cubicBezTo>
                    <a:pt x="134" y="214"/>
                    <a:pt x="182" y="212"/>
                    <a:pt x="264" y="210"/>
                  </a:cubicBezTo>
                  <a:lnTo>
                    <a:pt x="720" y="202"/>
                  </a:lnTo>
                  <a:lnTo>
                    <a:pt x="720" y="320"/>
                  </a:lnTo>
                  <a:lnTo>
                    <a:pt x="933" y="153"/>
                  </a:lnTo>
                  <a:lnTo>
                    <a:pt x="712" y="0"/>
                  </a:lnTo>
                  <a:lnTo>
                    <a:pt x="714" y="92"/>
                  </a:lnTo>
                  <a:cubicBezTo>
                    <a:pt x="714" y="92"/>
                    <a:pt x="406" y="94"/>
                    <a:pt x="234" y="94"/>
                  </a:cubicBezTo>
                  <a:cubicBezTo>
                    <a:pt x="60" y="96"/>
                    <a:pt x="2" y="156"/>
                    <a:pt x="0" y="298"/>
                  </a:cubicBezTo>
                  <a:lnTo>
                    <a:pt x="0" y="1058"/>
                  </a:lnTo>
                  <a:cubicBezTo>
                    <a:pt x="20" y="1182"/>
                    <a:pt x="93" y="1170"/>
                    <a:pt x="118" y="1044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8" name="AutoShape 7"/>
          <p:cNvSpPr>
            <a:spLocks noChangeArrowheads="1"/>
          </p:cNvSpPr>
          <p:nvPr/>
        </p:nvSpPr>
        <p:spPr bwMode="gray">
          <a:xfrm>
            <a:off x="3408363" y="3400450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ltGray">
          <a:xfrm>
            <a:off x="3446463" y="4922862"/>
            <a:ext cx="5422900" cy="1314450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2" name="AutoShape 11"/>
          <p:cNvSpPr>
            <a:spLocks noChangeArrowheads="1"/>
          </p:cNvSpPr>
          <p:nvPr/>
        </p:nvSpPr>
        <p:spPr bwMode="gray">
          <a:xfrm>
            <a:off x="3408363" y="1905025"/>
            <a:ext cx="5457825" cy="1304925"/>
          </a:xfrm>
          <a:prstGeom prst="roundRect">
            <a:avLst>
              <a:gd name="adj" fmla="val 11505"/>
            </a:avLst>
          </a:prstGeom>
          <a:gradFill rotWithShape="1">
            <a:gsLst>
              <a:gs pos="0">
                <a:schemeClr val="hlink">
                  <a:alpha val="80000"/>
                </a:schemeClr>
              </a:gs>
              <a:gs pos="100000">
                <a:schemeClr val="hlink">
                  <a:gamma/>
                  <a:shade val="46275"/>
                  <a:invGamma/>
                  <a:alpha val="0"/>
                </a:schemeClr>
              </a:gs>
            </a:gsLst>
            <a:lin ang="0" scaled="1"/>
          </a:gradFill>
          <a:ln w="6350" algn="ctr">
            <a:noFill/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AutoShape 12"/>
          <p:cNvSpPr>
            <a:spLocks noChangeArrowheads="1"/>
          </p:cNvSpPr>
          <p:nvPr/>
        </p:nvSpPr>
        <p:spPr bwMode="gray">
          <a:xfrm>
            <a:off x="3733045" y="2351112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13"/>
          <p:cNvSpPr>
            <a:spLocks noChangeArrowheads="1"/>
          </p:cNvSpPr>
          <p:nvPr/>
        </p:nvSpPr>
        <p:spPr bwMode="gray">
          <a:xfrm>
            <a:off x="2825750" y="1889150"/>
            <a:ext cx="749239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Freeform 14"/>
          <p:cNvSpPr>
            <a:spLocks/>
          </p:cNvSpPr>
          <p:nvPr/>
        </p:nvSpPr>
        <p:spPr bwMode="gray">
          <a:xfrm>
            <a:off x="2889250" y="1954237"/>
            <a:ext cx="811213" cy="64928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hlink">
                  <a:gamma/>
                  <a:tint val="48627"/>
                  <a:invGamma/>
                </a:schemeClr>
              </a:gs>
              <a:gs pos="50000">
                <a:schemeClr val="hlink">
                  <a:alpha val="0"/>
                </a:schemeClr>
              </a:gs>
              <a:gs pos="100000">
                <a:schemeClr val="hlink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6" name="AutoShape 15"/>
          <p:cNvSpPr>
            <a:spLocks noChangeArrowheads="1"/>
          </p:cNvSpPr>
          <p:nvPr/>
        </p:nvSpPr>
        <p:spPr bwMode="gray">
          <a:xfrm>
            <a:off x="2838451" y="3390925"/>
            <a:ext cx="76948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Freeform 16"/>
          <p:cNvSpPr>
            <a:spLocks/>
          </p:cNvSpPr>
          <p:nvPr/>
        </p:nvSpPr>
        <p:spPr bwMode="gray">
          <a:xfrm>
            <a:off x="2892425" y="3456012"/>
            <a:ext cx="811213" cy="649288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50000">
                <a:schemeClr val="folHlink">
                  <a:alpha val="0"/>
                </a:schemeClr>
              </a:gs>
              <a:gs pos="100000">
                <a:schemeClr val="folHlink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gray">
          <a:xfrm>
            <a:off x="2819401" y="4913337"/>
            <a:ext cx="788538" cy="12985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69804"/>
                  <a:invGamma/>
                </a:schemeClr>
              </a:gs>
            </a:gsLst>
            <a:lin ang="5400000" scaled="1"/>
          </a:gradFill>
          <a:ln w="25400">
            <a:solidFill>
              <a:srgbClr val="FEFEFE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endParaRPr lang="ru-RU"/>
          </a:p>
        </p:txBody>
      </p:sp>
      <p:sp>
        <p:nvSpPr>
          <p:cNvPr id="19" name="Freeform 18"/>
          <p:cNvSpPr>
            <a:spLocks/>
          </p:cNvSpPr>
          <p:nvPr/>
        </p:nvSpPr>
        <p:spPr bwMode="gray">
          <a:xfrm>
            <a:off x="2873375" y="4968900"/>
            <a:ext cx="811213" cy="649287"/>
          </a:xfrm>
          <a:custGeom>
            <a:avLst/>
            <a:gdLst/>
            <a:ahLst/>
            <a:cxnLst>
              <a:cxn ang="0">
                <a:pos x="118" y="0"/>
              </a:cxn>
              <a:cxn ang="0">
                <a:pos x="0" y="118"/>
              </a:cxn>
              <a:cxn ang="0">
                <a:pos x="0" y="589"/>
              </a:cxn>
              <a:cxn ang="0">
                <a:pos x="161" y="174"/>
              </a:cxn>
              <a:cxn ang="0">
                <a:pos x="589" y="0"/>
              </a:cxn>
              <a:cxn ang="0">
                <a:pos x="118" y="0"/>
              </a:cxn>
            </a:cxnLst>
            <a:rect l="0" t="0" r="r" b="b"/>
            <a:pathLst>
              <a:path w="596" h="598">
                <a:moveTo>
                  <a:pt x="118" y="0"/>
                </a:moveTo>
                <a:cubicBezTo>
                  <a:pt x="53" y="0"/>
                  <a:pt x="0" y="53"/>
                  <a:pt x="0" y="118"/>
                </a:cubicBezTo>
                <a:lnTo>
                  <a:pt x="0" y="589"/>
                </a:lnTo>
                <a:cubicBezTo>
                  <a:pt x="27" y="598"/>
                  <a:pt x="12" y="309"/>
                  <a:pt x="161" y="174"/>
                </a:cubicBezTo>
                <a:cubicBezTo>
                  <a:pt x="310" y="39"/>
                  <a:pt x="596" y="29"/>
                  <a:pt x="589" y="0"/>
                </a:cubicBezTo>
                <a:lnTo>
                  <a:pt x="118" y="0"/>
                </a:ln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tint val="48627"/>
                  <a:invGamma/>
                </a:schemeClr>
              </a:gs>
              <a:gs pos="50000">
                <a:schemeClr val="accent2">
                  <a:alpha val="0"/>
                </a:schemeClr>
              </a:gs>
              <a:gs pos="100000">
                <a:schemeClr val="accent2">
                  <a:gamma/>
                  <a:tint val="48627"/>
                  <a:invGamma/>
                </a:schemeClr>
              </a:gs>
            </a:gsLst>
            <a:lin ang="2700000" scaled="1"/>
          </a:gra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20" name="Picture 19" descr="YG_circl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2888" y="3065487"/>
            <a:ext cx="1882775" cy="1879600"/>
          </a:xfrm>
          <a:prstGeom prst="rect">
            <a:avLst/>
          </a:prstGeom>
          <a:noFill/>
        </p:spPr>
      </p:pic>
      <p:sp>
        <p:nvSpPr>
          <p:cNvPr id="21" name="Text Box 20"/>
          <p:cNvSpPr txBox="1">
            <a:spLocks noChangeArrowheads="1"/>
          </p:cNvSpPr>
          <p:nvPr/>
        </p:nvSpPr>
        <p:spPr bwMode="black">
          <a:xfrm>
            <a:off x="4394263" y="2117750"/>
            <a:ext cx="4216338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ru-RU" sz="2400" b="1" dirty="0"/>
              <a:t>Государство без армии – это не государство.</a:t>
            </a:r>
            <a:endParaRPr lang="en-US" sz="2400" b="1" dirty="0">
              <a:solidFill>
                <a:srgbClr val="000000"/>
              </a:solidFill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black">
          <a:xfrm>
            <a:off x="4427984" y="3613175"/>
            <a:ext cx="393223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ru-RU" sz="2400" b="1" dirty="0"/>
              <a:t>История зарождения призывной армии.</a:t>
            </a: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black">
          <a:xfrm>
            <a:off x="4499992" y="5194325"/>
            <a:ext cx="3932237" cy="8309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ru-RU" sz="2400" b="1" dirty="0" smtClean="0">
                <a:solidFill>
                  <a:srgbClr val="000000"/>
                </a:solidFill>
              </a:rPr>
              <a:t>Обязательный призыв в других странах.</a:t>
            </a:r>
            <a:endParaRPr lang="en-US" dirty="0">
              <a:solidFill>
                <a:srgbClr val="000000"/>
              </a:solidFill>
            </a:endParaRP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gray">
          <a:xfrm>
            <a:off x="407988" y="3717950"/>
            <a:ext cx="1573212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/>
            <a:r>
              <a:rPr lang="ru-RU" sz="2800" b="1" dirty="0" smtClean="0"/>
              <a:t>1 группа</a:t>
            </a:r>
            <a:endParaRPr lang="en-US" sz="2800" b="1" dirty="0"/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white">
          <a:xfrm>
            <a:off x="3069591" y="3769295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  <p:sp>
        <p:nvSpPr>
          <p:cNvPr id="29" name="AutoShape 12"/>
          <p:cNvSpPr>
            <a:spLocks noChangeArrowheads="1"/>
          </p:cNvSpPr>
          <p:nvPr/>
        </p:nvSpPr>
        <p:spPr bwMode="gray">
          <a:xfrm>
            <a:off x="3779912" y="3948608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" name="AutoShape 12"/>
          <p:cNvSpPr>
            <a:spLocks noChangeArrowheads="1"/>
          </p:cNvSpPr>
          <p:nvPr/>
        </p:nvSpPr>
        <p:spPr bwMode="gray">
          <a:xfrm>
            <a:off x="3779912" y="5388768"/>
            <a:ext cx="550923" cy="344488"/>
          </a:xfrm>
          <a:prstGeom prst="rightArrow">
            <a:avLst>
              <a:gd name="adj1" fmla="val 50000"/>
              <a:gd name="adj2" fmla="val 45507"/>
            </a:avLst>
          </a:prstGeom>
          <a:solidFill>
            <a:srgbClr val="FEFEFE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1" name="Text Box 25"/>
          <p:cNvSpPr txBox="1">
            <a:spLocks noChangeArrowheads="1"/>
          </p:cNvSpPr>
          <p:nvPr/>
        </p:nvSpPr>
        <p:spPr bwMode="white">
          <a:xfrm>
            <a:off x="3059832" y="2247255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  <p:sp>
        <p:nvSpPr>
          <p:cNvPr id="32" name="Text Box 25"/>
          <p:cNvSpPr txBox="1">
            <a:spLocks noChangeArrowheads="1"/>
          </p:cNvSpPr>
          <p:nvPr/>
        </p:nvSpPr>
        <p:spPr bwMode="white">
          <a:xfrm>
            <a:off x="3059832" y="5343599"/>
            <a:ext cx="926345" cy="4616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>
              <a:spcBef>
                <a:spcPct val="50000"/>
              </a:spcBef>
              <a:buFont typeface="Wingdings" panose="05000000000000000000" pitchFamily="2" charset="2"/>
              <a:buChar char="ü"/>
            </a:pPr>
            <a:r>
              <a:rPr lang="ru-RU" sz="2400" b="1" dirty="0" smtClean="0">
                <a:solidFill>
                  <a:srgbClr val="FEFFFF"/>
                </a:solidFill>
              </a:rPr>
              <a:t> </a:t>
            </a:r>
            <a:endParaRPr lang="en-US" sz="2400" b="1" dirty="0">
              <a:solidFill>
                <a:srgbClr val="FE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3591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Ст. 59 Конституции РФ</a:t>
            </a:r>
            <a:endParaRPr lang="ru-RU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813995"/>
          </a:xfrm>
        </p:spPr>
        <p:txBody>
          <a:bodyPr>
            <a:normAutofit fontScale="85000" lnSpcReduction="10000"/>
          </a:bodyPr>
          <a:lstStyle/>
          <a:p>
            <a:pPr indent="549275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Защита </a:t>
            </a:r>
            <a:r>
              <a:rPr lang="ru-RU" b="1" dirty="0">
                <a:solidFill>
                  <a:srgbClr val="002060"/>
                </a:solidFill>
              </a:rPr>
              <a:t>Отечества является долгом и обязанностью гражданина Российской Федерации. </a:t>
            </a:r>
          </a:p>
          <a:p>
            <a:pPr indent="549275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Гражданин </a:t>
            </a:r>
            <a:r>
              <a:rPr lang="ru-RU" b="1" dirty="0">
                <a:solidFill>
                  <a:srgbClr val="002060"/>
                </a:solidFill>
              </a:rPr>
              <a:t>Российской Федерации несет военную службу в соответствии с федеральным законом. </a:t>
            </a:r>
          </a:p>
          <a:p>
            <a:pPr indent="549275">
              <a:buFont typeface="Wingdings" panose="05000000000000000000" pitchFamily="2" charset="2"/>
              <a:buChar char="ü"/>
            </a:pPr>
            <a:r>
              <a:rPr lang="ru-RU" b="1" dirty="0" smtClean="0">
                <a:solidFill>
                  <a:srgbClr val="002060"/>
                </a:solidFill>
              </a:rPr>
              <a:t>Гражданин </a:t>
            </a:r>
            <a:r>
              <a:rPr lang="ru-RU" b="1" dirty="0">
                <a:solidFill>
                  <a:srgbClr val="002060"/>
                </a:solidFill>
              </a:rPr>
              <a:t>Российской Федерации в случае, если его убеждениям или вероисповеданию противоречит несение военной службы, а также в иных установленных федеральным законом случаях имеет право на замену ее альтернативной гражданской службой</a:t>
            </a:r>
            <a:r>
              <a:rPr lang="ru-RU" b="1" dirty="0" smtClean="0">
                <a:solidFill>
                  <a:srgbClr val="002060"/>
                </a:solidFill>
              </a:rPr>
              <a:t>.</a:t>
            </a:r>
            <a:endParaRPr lang="ru-RU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01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История зарождения призывной армии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97" y="1988840"/>
            <a:ext cx="1944216" cy="327107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355" y="2996952"/>
            <a:ext cx="1877926" cy="311697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8224" y="1958146"/>
            <a:ext cx="2376264" cy="382219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23528" y="5477162"/>
            <a:ext cx="23042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нубийский лучник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486695" y="6165304"/>
            <a:ext cx="202140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копейщик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732240" y="5949280"/>
            <a:ext cx="20882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рекрут-лучник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800" y="1844824"/>
            <a:ext cx="345638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Древний Египет</a:t>
            </a: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 тысячелетие до н.э. 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3656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История зарождения призывной армии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3528" y="5897191"/>
            <a:ext cx="28083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Спартанский гоплит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792691" y="5878046"/>
            <a:ext cx="42552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solidFill>
                  <a:srgbClr val="002060"/>
                </a:solidFill>
              </a:rPr>
              <a:t>Два гоплита в атакующих позициях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771800" y="1700808"/>
            <a:ext cx="34563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Древняя Греция</a:t>
            </a:r>
          </a:p>
          <a:p>
            <a:pPr algn="ctr"/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583" y="3100125"/>
            <a:ext cx="1428750" cy="284797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5737" y="3039404"/>
            <a:ext cx="4034523" cy="2857787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457200" y="2276872"/>
            <a:ext cx="844305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err="1"/>
              <a:t>Г</a:t>
            </a:r>
            <a:r>
              <a:rPr lang="ru-RU" sz="2400" b="1" dirty="0" err="1" smtClean="0"/>
              <a:t>опли́т</a:t>
            </a:r>
            <a:r>
              <a:rPr lang="ru-RU" sz="2400" dirty="0"/>
              <a:t> (др.-греч. </a:t>
            </a:r>
            <a:r>
              <a:rPr lang="ru-RU" sz="2400" dirty="0" smtClean="0"/>
              <a:t>ὁπ</a:t>
            </a:r>
            <a:r>
              <a:rPr lang="ru-RU" sz="2400" dirty="0" err="1" smtClean="0"/>
              <a:t>λίτης</a:t>
            </a:r>
            <a:r>
              <a:rPr lang="ru-RU" sz="2400" dirty="0" smtClean="0"/>
              <a:t>) – древнегреческий</a:t>
            </a:r>
            <a:r>
              <a:rPr lang="ru-RU" sz="2400" dirty="0"/>
              <a:t> </a:t>
            </a:r>
            <a:r>
              <a:rPr lang="ru-RU" sz="2400" dirty="0" err="1" smtClean="0"/>
              <a:t>тяжёловооружённый</a:t>
            </a:r>
            <a:r>
              <a:rPr lang="ru-RU" sz="2400" dirty="0" smtClean="0"/>
              <a:t> пеший </a:t>
            </a:r>
            <a:r>
              <a:rPr lang="ru-RU" sz="2400" dirty="0"/>
              <a:t>воин</a:t>
            </a:r>
          </a:p>
        </p:txBody>
      </p:sp>
    </p:spTree>
    <p:extLst>
      <p:ext uri="{BB962C8B-B14F-4D97-AF65-F5344CB8AC3E}">
        <p14:creationId xmlns:p14="http://schemas.microsoft.com/office/powerpoint/2010/main" val="109545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История зарождения призывной армии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59832" y="1916832"/>
            <a:ext cx="345638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Древний Рим</a:t>
            </a:r>
          </a:p>
          <a:p>
            <a:pPr algn="ctr"/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214192" y="3546511"/>
            <a:ext cx="54726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/>
              <a:t>В Древнем Риме все граждане, владеющие недвижимостью, несли воинскую службу</a:t>
            </a:r>
            <a:endParaRPr lang="ru-RU" sz="24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711"/>
          <a:stretch/>
        </p:blipFill>
        <p:spPr>
          <a:xfrm>
            <a:off x="683568" y="1772816"/>
            <a:ext cx="2160240" cy="4760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4966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История зарождения призывной армии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675710" y="5982648"/>
            <a:ext cx="57925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</a:rPr>
              <a:t>Массовая мобилизация 1793 год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59723" y="1772950"/>
            <a:ext cx="34563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Франция</a:t>
            </a:r>
            <a:endParaRPr lang="ru-RU" sz="16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2492896"/>
            <a:ext cx="3816424" cy="3261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522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8f84b312e66204af2c2228d553d6539eca2fcb"/>
</p:tagLst>
</file>

<file path=ppt/theme/theme1.xml><?xml version="1.0" encoding="utf-8"?>
<a:theme xmlns:a="http://schemas.openxmlformats.org/drawingml/2006/main" name="Тема Office">
  <a:themeElements>
    <a:clrScheme name="BlackTie">
      <a:dk1>
        <a:srgbClr val="000000"/>
      </a:dk1>
      <a:lt1>
        <a:srgbClr val="FFFFFF"/>
      </a:lt1>
      <a:dk2>
        <a:srgbClr val="46464A"/>
      </a:dk2>
      <a:lt2>
        <a:srgbClr val="E3DCCF"/>
      </a:lt2>
      <a:accent1>
        <a:srgbClr val="6F6F74"/>
      </a:accent1>
      <a:accent2>
        <a:srgbClr val="A7B789"/>
      </a:accent2>
      <a:accent3>
        <a:srgbClr val="BEAE98"/>
      </a:accent3>
      <a:accent4>
        <a:srgbClr val="92A9B9"/>
      </a:accent4>
      <a:accent5>
        <a:srgbClr val="9C8265"/>
      </a:accent5>
      <a:accent6>
        <a:srgbClr val="8D6974"/>
      </a:accent6>
      <a:hlink>
        <a:srgbClr val="67AABF"/>
      </a:hlink>
      <a:folHlink>
        <a:srgbClr val="B1B5AB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620</TotalTime>
  <Words>587</Words>
  <Application>Microsoft Office PowerPoint</Application>
  <PresentationFormat>Экран (4:3)</PresentationFormat>
  <Paragraphs>125</Paragraphs>
  <Slides>27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31" baseType="lpstr">
      <vt:lpstr>Arial</vt:lpstr>
      <vt:lpstr>Calibri</vt:lpstr>
      <vt:lpstr>Wingdings</vt:lpstr>
      <vt:lpstr>Тема Office</vt:lpstr>
      <vt:lpstr>Аты-баты шли в солдаты?!</vt:lpstr>
      <vt:lpstr>Презентация PowerPoint</vt:lpstr>
      <vt:lpstr>Темы для обсуждения</vt:lpstr>
      <vt:lpstr>Армия должна быть призывной</vt:lpstr>
      <vt:lpstr>Ст. 59 Конституции РФ</vt:lpstr>
      <vt:lpstr>История зарождения призывной армии</vt:lpstr>
      <vt:lpstr>История зарождения призывной армии</vt:lpstr>
      <vt:lpstr>История зарождения призывной армии</vt:lpstr>
      <vt:lpstr>История зарождения призывной армии</vt:lpstr>
      <vt:lpstr>История зарождения призывной армии</vt:lpstr>
      <vt:lpstr>История зарождения призывной армии</vt:lpstr>
      <vt:lpstr>История зарождения призывной армии</vt:lpstr>
      <vt:lpstr>Армия должна быть контрактной</vt:lpstr>
      <vt:lpstr>Страны, у которых нет армии</vt:lpstr>
      <vt:lpstr>Контрактная армия</vt:lpstr>
      <vt:lpstr>Индия - обязательный призыв отсутствует</vt:lpstr>
      <vt:lpstr>Силы самообороны Японии</vt:lpstr>
      <vt:lpstr>Призыв только в случае войны</vt:lpstr>
      <vt:lpstr>Преимущества контрактной армии</vt:lpstr>
      <vt:lpstr>Армия должна быть альтернативной</vt:lpstr>
      <vt:lpstr>Свобода совести или альтернативная служба в армии</vt:lpstr>
      <vt:lpstr>Пацифизм</vt:lpstr>
      <vt:lpstr>Альтернативная служба в Вооруженных Силах Российской Федерации</vt:lpstr>
      <vt:lpstr>Альтернативная служба в Вооруженных Силах Российской Федерации</vt:lpstr>
      <vt:lpstr>Ваше мнение</vt:lpstr>
      <vt:lpstr>Ваше мнение</vt:lpstr>
      <vt:lpstr>Ваше настроение</vt:lpstr>
    </vt:vector>
  </TitlesOfParts>
  <Company>http://presentation-creation.ru/</Company>
  <LinksUpToDate>false</LinksUpToDate>
  <SharedDoc>false</SharedDoc>
  <HyperlinkBase>http://presentation-creation.ru/</HyperlinkBase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Камуфляж</dc:title>
  <dc:creator>Моравец Н.А.</dc:creator>
  <cp:lastModifiedBy>Моравец Н.А.</cp:lastModifiedBy>
  <cp:revision>70</cp:revision>
  <dcterms:created xsi:type="dcterms:W3CDTF">2017-06-19T16:27:21Z</dcterms:created>
  <dcterms:modified xsi:type="dcterms:W3CDTF">2020-04-03T09:16:12Z</dcterms:modified>
</cp:coreProperties>
</file>