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84" r:id="rId4"/>
    <p:sldId id="269" r:id="rId5"/>
    <p:sldId id="271" r:id="rId6"/>
    <p:sldId id="278" r:id="rId7"/>
    <p:sldId id="285" r:id="rId8"/>
    <p:sldId id="262" r:id="rId9"/>
    <p:sldId id="286" r:id="rId10"/>
    <p:sldId id="258" r:id="rId11"/>
    <p:sldId id="267" r:id="rId12"/>
    <p:sldId id="268" r:id="rId13"/>
    <p:sldId id="287" r:id="rId14"/>
    <p:sldId id="275" r:id="rId15"/>
    <p:sldId id="266" r:id="rId16"/>
    <p:sldId id="288" r:id="rId17"/>
    <p:sldId id="272" r:id="rId18"/>
    <p:sldId id="265" r:id="rId19"/>
    <p:sldId id="276" r:id="rId20"/>
    <p:sldId id="257" r:id="rId21"/>
    <p:sldId id="273" r:id="rId22"/>
    <p:sldId id="280" r:id="rId23"/>
    <p:sldId id="281" r:id="rId24"/>
    <p:sldId id="289" r:id="rId25"/>
    <p:sldId id="277" r:id="rId26"/>
    <p:sldId id="279" r:id="rId27"/>
    <p:sldId id="26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71"/>
    <a:srgbClr val="33CC33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050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573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394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55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902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66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69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435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18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89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760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4B4E1-B902-4C8B-8376-795F6743D4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5C6C1-E43D-41BD-BC8F-5C989E4B5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089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adou-lastochka@mail.ru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45"/>
            <a:ext cx="12192000" cy="687444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999" y="4114799"/>
            <a:ext cx="9724845" cy="2303253"/>
          </a:xfrm>
        </p:spPr>
        <p:txBody>
          <a:bodyPr>
            <a:normAutofit/>
          </a:bodyPr>
          <a:lstStyle/>
          <a:p>
            <a:pPr algn="l"/>
            <a:endParaRPr lang="ru-RU" dirty="0" smtClean="0"/>
          </a:p>
          <a:p>
            <a:pPr algn="l"/>
            <a:endParaRPr lang="ru-RU" dirty="0"/>
          </a:p>
          <a:p>
            <a:pPr algn="l"/>
            <a:endParaRPr lang="ru-RU" dirty="0" smtClean="0"/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Авторы разработки: Богданович Татьяна Сергеевна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                                       Ивашкина Светлана Сергеевна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45057" y="1130060"/>
            <a:ext cx="12827480" cy="47705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ru-RU" sz="72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0070C0"/>
                </a:solidFill>
              </a:rPr>
              <a:t>Центр</a:t>
            </a:r>
          </a:p>
          <a:p>
            <a:pPr algn="ctr"/>
            <a:endParaRPr lang="ru-RU" sz="8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endParaRPr lang="ru-RU" sz="8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ru-RU" sz="63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0070C0"/>
                </a:solidFill>
              </a:rPr>
              <a:t>«Патриотического воспитания»</a:t>
            </a:r>
          </a:p>
          <a:p>
            <a:pPr algn="ctr"/>
            <a:endParaRPr lang="ru-RU" sz="6300" b="1" cap="none" spc="0" dirty="0">
              <a:ln w="22225">
                <a:solidFill>
                  <a:srgbClr val="C00000"/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474454" y="0"/>
            <a:ext cx="128964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Муниципальное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автономное дошкольное образовательное учреждение</a:t>
            </a:r>
            <a:br>
              <a:rPr lang="ru-RU" sz="2000" b="1" dirty="0">
                <a:solidFill>
                  <a:srgbClr val="002060"/>
                </a:solidFill>
                <a:latin typeface="+mj-lt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</a:rPr>
              <a:t>Детский сад № 1 «Ласточка»</a:t>
            </a:r>
            <a:br>
              <a:rPr lang="ru-RU" sz="2000" b="1" dirty="0">
                <a:solidFill>
                  <a:srgbClr val="002060"/>
                </a:solidFill>
                <a:latin typeface="+mj-lt"/>
              </a:rPr>
            </a:br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Елизовского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 муниципального района г. Елизово Камчатского края</a:t>
            </a:r>
            <a:br>
              <a:rPr lang="ru-RU" sz="2000" b="1" dirty="0">
                <a:solidFill>
                  <a:srgbClr val="002060"/>
                </a:solidFill>
                <a:latin typeface="+mj-lt"/>
              </a:rPr>
            </a:br>
            <a:r>
              <a:rPr lang="ru-RU" sz="2000" b="1" dirty="0">
                <a:solidFill>
                  <a:srgbClr val="002060"/>
                </a:solidFill>
                <a:latin typeface="+mj-lt"/>
              </a:rPr>
              <a:t>684000, Камчатский край, г. Елизово,  ул. </a:t>
            </a:r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Гришечко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,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д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. 11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+mj-lt"/>
              </a:rPr>
            </a:b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E-</a:t>
            </a:r>
            <a:r>
              <a:rPr lang="en-US" sz="2000" b="1" dirty="0" err="1" smtClean="0">
                <a:solidFill>
                  <a:srgbClr val="002060"/>
                </a:solidFill>
                <a:latin typeface="+mj-lt"/>
              </a:rPr>
              <a:t>mai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en-US" sz="2000" b="1" dirty="0" smtClean="0">
                <a:latin typeface="+mj-lt"/>
              </a:rPr>
              <a:t>  </a:t>
            </a:r>
            <a:r>
              <a:rPr lang="en-US" sz="2000" b="1" u="sng" dirty="0">
                <a:latin typeface="+mj-lt"/>
                <a:hlinkClick r:id="rId3"/>
              </a:rPr>
              <a:t>madou-lastochka@mail.ru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11404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7" y="451744"/>
            <a:ext cx="4825130" cy="5949055"/>
          </a:xfrm>
          <a:prstGeom prst="rect">
            <a:avLst/>
          </a:prstGeom>
          <a:ln w="1270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984" y="451745"/>
            <a:ext cx="4461791" cy="5949055"/>
          </a:xfrm>
          <a:prstGeom prst="rect">
            <a:avLst/>
          </a:prstGeom>
          <a:ln w="1270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879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67" y="656085"/>
            <a:ext cx="4334414" cy="5779219"/>
          </a:xfrm>
          <a:prstGeom prst="rect">
            <a:avLst/>
          </a:prstGeom>
          <a:ln w="127000" cap="sq">
            <a:solidFill>
              <a:srgbClr val="7030A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547" y="656085"/>
            <a:ext cx="4295955" cy="5727940"/>
          </a:xfrm>
          <a:prstGeom prst="rect">
            <a:avLst/>
          </a:prstGeom>
          <a:ln w="127000" cap="sq">
            <a:solidFill>
              <a:srgbClr val="7030A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46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948" y="467982"/>
            <a:ext cx="7896045" cy="59220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3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6994"/>
            <a:ext cx="12193057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849" y="301925"/>
            <a:ext cx="11033185" cy="558991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/>
              <a:t>В третьем блоке представлен мини-музей народных промыслов России и Камчатки</a:t>
            </a:r>
            <a:br>
              <a:rPr lang="ru-RU" sz="3200" b="1" dirty="0" smtClean="0"/>
            </a:br>
            <a:r>
              <a:rPr lang="ru-RU" sz="3200" b="1" dirty="0" smtClean="0"/>
              <a:t>- Наш музей насчитывает шесть видов росписи, изделия из бересты, глины, металла, дерева;</a:t>
            </a:r>
            <a:br>
              <a:rPr lang="ru-RU" sz="3200" b="1" dirty="0" smtClean="0"/>
            </a:br>
            <a:r>
              <a:rPr lang="ru-RU" sz="3200" b="1" dirty="0" smtClean="0"/>
              <a:t>- В нашем мини-музее присутствуют русские народные костюмы (сарафаны на взрослых и детей, косоворотки), а также костюмы корякских малочисленных народов Камчатки.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61029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2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5246">
            <a:off x="963315" y="316380"/>
            <a:ext cx="3960629" cy="6312928"/>
          </a:xfrm>
          <a:prstGeom prst="rect">
            <a:avLst/>
          </a:prstGeom>
          <a:ln w="127000" cap="sq">
            <a:solidFill>
              <a:srgbClr val="FF717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623">
            <a:off x="6549189" y="361053"/>
            <a:ext cx="4601920" cy="6135893"/>
          </a:xfrm>
          <a:prstGeom prst="rect">
            <a:avLst/>
          </a:prstGeom>
          <a:ln w="127000" cap="sq">
            <a:solidFill>
              <a:srgbClr val="FF717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81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62611">
            <a:off x="7105411" y="-260385"/>
            <a:ext cx="4147050" cy="5294449"/>
          </a:xfrm>
          <a:prstGeom prst="rect">
            <a:avLst/>
          </a:prstGeom>
          <a:ln w="127000" cap="sq">
            <a:solidFill>
              <a:srgbClr val="92D05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7205">
            <a:off x="300696" y="2294239"/>
            <a:ext cx="6267459" cy="4203838"/>
          </a:xfrm>
          <a:prstGeom prst="rect">
            <a:avLst/>
          </a:prstGeom>
          <a:ln w="127000" cap="sq">
            <a:solidFill>
              <a:srgbClr val="92D05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994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6994"/>
            <a:ext cx="12193057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849" y="301925"/>
            <a:ext cx="11033185" cy="55899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/>
              <a:t>Изделиями народного промысла и Камчатскими сувенирами мы пользуемся как наглядным, демонстрационным  материалом во время продуктивных видов деятельности.</a:t>
            </a:r>
            <a:br>
              <a:rPr lang="ru-RU" sz="3200" b="1" dirty="0" smtClean="0"/>
            </a:br>
            <a:r>
              <a:rPr lang="ru-RU" sz="3200" b="1" dirty="0" smtClean="0"/>
              <a:t>Костюмы используем при постановке театрализованных сказок, во время проведения праздников (коляда, масленица), а также дети пользуются нарядами во время сюжетно-ролевой игры и ряженья.</a:t>
            </a:r>
            <a:br>
              <a:rPr lang="ru-RU" sz="3200" b="1" dirty="0" smtClean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9792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903">
            <a:off x="6477115" y="416418"/>
            <a:ext cx="4518869" cy="6025158"/>
          </a:xfrm>
          <a:prstGeom prst="rect">
            <a:avLst/>
          </a:prstGeom>
          <a:ln w="127000" cap="sq">
            <a:solidFill>
              <a:schemeClr val="accent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8996">
            <a:off x="674697" y="284428"/>
            <a:ext cx="4716851" cy="6289135"/>
          </a:xfrm>
          <a:prstGeom prst="rect">
            <a:avLst/>
          </a:prstGeom>
          <a:ln w="127000" cap="sq">
            <a:solidFill>
              <a:schemeClr val="accent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017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2859">
            <a:off x="492955" y="386334"/>
            <a:ext cx="4611692" cy="6148924"/>
          </a:xfrm>
          <a:prstGeom prst="rect">
            <a:avLst/>
          </a:prstGeom>
          <a:ln w="127000" cap="sq">
            <a:solidFill>
              <a:schemeClr val="accent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6452">
            <a:off x="6521959" y="395563"/>
            <a:ext cx="4570219" cy="6093626"/>
          </a:xfrm>
          <a:prstGeom prst="rect">
            <a:avLst/>
          </a:prstGeom>
          <a:ln w="127000" cap="sq">
            <a:solidFill>
              <a:schemeClr val="accent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8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Рисунок 2" descr="C:\Users\1\Desktop\Фото 2018-2019г\IMG_20190411_1703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9611">
            <a:off x="353213" y="388740"/>
            <a:ext cx="5199480" cy="39054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5357">
            <a:off x="5372995" y="2998167"/>
            <a:ext cx="6367229" cy="30589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413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6994"/>
            <a:ext cx="12193057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Центр патриотического воспитания условно можно разделить на три блока.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02257" y="3290888"/>
            <a:ext cx="3433313" cy="32996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Наша Родина – Россия,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Край родной - Камчатка</a:t>
            </a:r>
          </a:p>
          <a:p>
            <a:pPr algn="ctr"/>
            <a:endParaRPr lang="ru-RU" sz="2400" b="1" dirty="0"/>
          </a:p>
        </p:txBody>
      </p:sp>
      <p:sp>
        <p:nvSpPr>
          <p:cNvPr id="8" name="Овал 7"/>
          <p:cNvSpPr/>
          <p:nvPr/>
        </p:nvSpPr>
        <p:spPr>
          <a:xfrm>
            <a:off x="4622321" y="1936585"/>
            <a:ext cx="3321170" cy="3200400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Фотовыставка: «Я помню, я горжусь!»</a:t>
            </a:r>
            <a:endParaRPr lang="ru-RU" sz="2400" b="1" dirty="0"/>
          </a:p>
        </p:txBody>
      </p:sp>
      <p:sp>
        <p:nvSpPr>
          <p:cNvPr id="9" name="Овал 8"/>
          <p:cNvSpPr/>
          <p:nvPr/>
        </p:nvSpPr>
        <p:spPr>
          <a:xfrm>
            <a:off x="7943491" y="3549681"/>
            <a:ext cx="3217653" cy="3040811"/>
          </a:xfrm>
          <a:prstGeom prst="ellipse">
            <a:avLst/>
          </a:prstGeom>
          <a:solidFill>
            <a:srgbClr val="FF717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Минимузей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8332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890"/>
            <a:ext cx="12192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38" y="425179"/>
            <a:ext cx="4621063" cy="6161417"/>
          </a:xfrm>
          <a:prstGeom prst="rect">
            <a:avLst/>
          </a:prstGeom>
          <a:ln w="127000" cap="sq">
            <a:solidFill>
              <a:srgbClr val="0070C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504" y="425179"/>
            <a:ext cx="4568945" cy="6091927"/>
          </a:xfrm>
          <a:prstGeom prst="rect">
            <a:avLst/>
          </a:prstGeom>
          <a:ln w="127000" cap="sq">
            <a:solidFill>
              <a:srgbClr val="0070C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133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2018">
            <a:off x="1032112" y="545981"/>
            <a:ext cx="4088707" cy="5895641"/>
          </a:xfrm>
          <a:prstGeom prst="rect">
            <a:avLst/>
          </a:prstGeom>
          <a:ln w="127000" cap="sq">
            <a:solidFill>
              <a:schemeClr val="accent4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2643">
            <a:off x="6581104" y="605307"/>
            <a:ext cx="4426092" cy="5866651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98783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Рисунок 4" descr="F:\МАСЛЕНИЦА\IMG_20220305_0948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9801">
            <a:off x="278645" y="417316"/>
            <a:ext cx="5747696" cy="3920827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F:\МАСЛЕНИЦА\IMG-20220305-WA000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2779">
            <a:off x="6015520" y="2102477"/>
            <a:ext cx="5801360" cy="4352925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798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Рисунок 2" descr="F:\МАСЛЕНИЦА\IMG_20220305_09483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935">
            <a:off x="6193809" y="2221758"/>
            <a:ext cx="5626370" cy="41660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Рисунок 3" descr="F:\МАСЛЕНИЦА\IMG_20220305_0948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9068">
            <a:off x="307116" y="342233"/>
            <a:ext cx="5451720" cy="42610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81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6994"/>
            <a:ext cx="12193057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849" y="301926"/>
            <a:ext cx="11033185" cy="428732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ru-RU" sz="3200" b="1" dirty="0" smtClean="0"/>
              <a:t>Корякские костюмы появились у нас недавно. В ближайшее время мы планируем поставить авторскую сказку «Белый оленёнок» в корякских костюмах.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0886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188" y="441524"/>
            <a:ext cx="8104695" cy="5974949"/>
          </a:xfrm>
          <a:prstGeom prst="rect">
            <a:avLst/>
          </a:prstGeom>
          <a:ln w="1270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067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">
            <a:off x="4903224" y="1140017"/>
            <a:ext cx="6950350" cy="5212762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945">
            <a:off x="335250" y="362309"/>
            <a:ext cx="3880583" cy="5572664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789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575" y="1036696"/>
            <a:ext cx="3527125" cy="49857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615" y="1040900"/>
            <a:ext cx="3542556" cy="5004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94" y="1062714"/>
            <a:ext cx="3545457" cy="498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01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6994"/>
            <a:ext cx="12193057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849" y="301925"/>
            <a:ext cx="11033185" cy="628865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/>
              <a:t>Первый блок содержит материалы связанные с Россией и с родным краем, Камчаткой</a:t>
            </a:r>
            <a:br>
              <a:rPr lang="ru-RU" sz="3200" b="1" dirty="0" smtClean="0"/>
            </a:br>
            <a:r>
              <a:rPr lang="ru-RU" sz="3200" b="1" dirty="0" smtClean="0"/>
              <a:t>- демонстрационный материал: фотографии, картинки, плакаты;</a:t>
            </a:r>
            <a:br>
              <a:rPr lang="ru-RU" sz="3200" b="1" dirty="0" smtClean="0"/>
            </a:br>
            <a:r>
              <a:rPr lang="ru-RU" sz="3200" b="1" dirty="0" smtClean="0"/>
              <a:t>- методическая литература;</a:t>
            </a:r>
            <a:br>
              <a:rPr lang="ru-RU" sz="3200" b="1" dirty="0" smtClean="0"/>
            </a:br>
            <a:r>
              <a:rPr lang="ru-RU" sz="3200" b="1" dirty="0" smtClean="0"/>
              <a:t>- сборник бесед по патриотическому воспитанию;</a:t>
            </a:r>
            <a:br>
              <a:rPr lang="ru-RU" sz="3200" b="1" dirty="0" smtClean="0"/>
            </a:br>
            <a:r>
              <a:rPr lang="ru-RU" sz="3200" b="1" dirty="0" smtClean="0"/>
              <a:t>- альбом «Народные промыслы»;</a:t>
            </a:r>
            <a:br>
              <a:rPr lang="ru-RU" sz="3200" b="1" dirty="0" smtClean="0"/>
            </a:br>
            <a:r>
              <a:rPr lang="ru-RU" sz="3200" b="1" dirty="0" smtClean="0"/>
              <a:t>- раскраски русских народных игрушек, орнаментов;</a:t>
            </a:r>
            <a:br>
              <a:rPr lang="ru-RU" sz="3200" b="1" dirty="0" smtClean="0"/>
            </a:br>
            <a:r>
              <a:rPr lang="ru-RU" sz="3200" b="1" dirty="0" smtClean="0"/>
              <a:t>- предметы русского народного жилища в миниатюре.</a:t>
            </a:r>
            <a:br>
              <a:rPr lang="ru-RU" sz="3200" b="1" dirty="0" smtClean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20587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ln>
            <a:solidFill>
              <a:srgbClr val="33CC33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715">
            <a:off x="338495" y="272614"/>
            <a:ext cx="4303464" cy="5351414"/>
          </a:xfrm>
          <a:prstGeom prst="rect">
            <a:avLst/>
          </a:prstGeom>
          <a:ln w="127000" cap="sq">
            <a:solidFill>
              <a:srgbClr val="33CC33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240" y="3102614"/>
            <a:ext cx="4536572" cy="3574230"/>
          </a:xfrm>
          <a:prstGeom prst="rect">
            <a:avLst/>
          </a:prstGeom>
          <a:ln w="127000" cap="sq">
            <a:solidFill>
              <a:srgbClr val="33CC33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3466">
            <a:off x="7413169" y="439799"/>
            <a:ext cx="4442099" cy="3153880"/>
          </a:xfrm>
          <a:prstGeom prst="rect">
            <a:avLst/>
          </a:prstGeom>
          <a:ln w="127000" cap="sq">
            <a:solidFill>
              <a:srgbClr val="33CC33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74792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3826">
            <a:off x="352347" y="357287"/>
            <a:ext cx="4809367" cy="3385054"/>
          </a:xfrm>
          <a:prstGeom prst="rect">
            <a:avLst/>
          </a:prstGeom>
          <a:ln w="127000" cap="sq">
            <a:solidFill>
              <a:schemeClr val="accent4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321" y="2577827"/>
            <a:ext cx="3147356" cy="4058274"/>
          </a:xfrm>
          <a:prstGeom prst="rect">
            <a:avLst/>
          </a:prstGeom>
          <a:ln w="127000" cap="sq">
            <a:solidFill>
              <a:schemeClr val="accent4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2288">
            <a:off x="7375791" y="391665"/>
            <a:ext cx="4455668" cy="2871701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112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44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5942">
            <a:off x="274256" y="341232"/>
            <a:ext cx="6105409" cy="3990531"/>
          </a:xfrm>
          <a:prstGeom prst="rect">
            <a:avLst/>
          </a:prstGeom>
          <a:ln w="1270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205">
            <a:off x="6199630" y="1758322"/>
            <a:ext cx="5575426" cy="4685610"/>
          </a:xfrm>
          <a:prstGeom prst="rect">
            <a:avLst/>
          </a:prstGeom>
          <a:ln w="1270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937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6994"/>
            <a:ext cx="12193057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849" y="301925"/>
            <a:ext cx="11033185" cy="571068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/>
              <a:t>Во втором блоке представлена фотовыставка «Я помню, я горжусь!»</a:t>
            </a:r>
            <a:br>
              <a:rPr lang="ru-RU" sz="3200" b="1" dirty="0" smtClean="0"/>
            </a:br>
            <a:r>
              <a:rPr lang="ru-RU" sz="3200" b="1" dirty="0" smtClean="0"/>
              <a:t>- В фотовыставке размещены фотографии принесённые нашими воспитанниками, своих прадедушек воевавших в Великой Отечественной войне;</a:t>
            </a:r>
            <a:br>
              <a:rPr lang="ru-RU" sz="3200" b="1" dirty="0" smtClean="0"/>
            </a:br>
            <a:r>
              <a:rPr lang="ru-RU" sz="3200" b="1" dirty="0" smtClean="0"/>
              <a:t>- Фотовыставка является опорой для проведения бесед и акций по патриотическому воспитанию.</a:t>
            </a:r>
            <a:br>
              <a:rPr lang="ru-RU" sz="3200" b="1" dirty="0" smtClean="0"/>
            </a:br>
            <a:r>
              <a:rPr lang="ru-RU" sz="3200" b="1" dirty="0" smtClean="0"/>
              <a:t>-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60704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550" y="3839911"/>
            <a:ext cx="3667991" cy="2750993"/>
          </a:xfrm>
          <a:prstGeom prst="rect">
            <a:avLst/>
          </a:prstGeom>
          <a:ln w="127000" cap="sq">
            <a:solidFill>
              <a:schemeClr val="accent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9743">
            <a:off x="367008" y="286082"/>
            <a:ext cx="3477231" cy="5134410"/>
          </a:xfrm>
          <a:prstGeom prst="rect">
            <a:avLst/>
          </a:prstGeom>
          <a:ln w="127000" cap="sq">
            <a:solidFill>
              <a:schemeClr val="accent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3358">
            <a:off x="7958138" y="371886"/>
            <a:ext cx="3804249" cy="5072332"/>
          </a:xfrm>
          <a:prstGeom prst="rect">
            <a:avLst/>
          </a:prstGeom>
          <a:ln w="127000" cap="sq">
            <a:solidFill>
              <a:schemeClr val="accent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292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6994"/>
            <a:ext cx="12193057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849" y="301925"/>
            <a:ext cx="11033185" cy="558991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/>
              <a:t>В 2022 году нашей группой проведена акция «Журавли нашей памяти» приуроченная к дню полного снятия блокады Ленинграда 27 января 1944 года.</a:t>
            </a:r>
            <a:br>
              <a:rPr lang="ru-RU" sz="3200" b="1" dirty="0" smtClean="0"/>
            </a:br>
            <a:r>
              <a:rPr lang="ru-RU" sz="3200" b="1" dirty="0" smtClean="0"/>
              <a:t>Дети изготовили белых журавлей, как символ памяти о всех тех, кто погиб в блокадном Ленинграде.</a:t>
            </a:r>
            <a:br>
              <a:rPr lang="ru-RU" sz="3200" b="1" dirty="0" smtClean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27797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</TotalTime>
  <Words>150</Words>
  <Application>Microsoft Office PowerPoint</Application>
  <PresentationFormat>Произвольный</PresentationFormat>
  <Paragraphs>25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Центр патриотического воспитания условно можно разделить на три блока.</vt:lpstr>
      <vt:lpstr>Первый блок содержит материалы связанные с Россией и с родным краем, Камчаткой - демонстрационный материал: фотографии, картинки, плакаты; - методическая литература; - сборник бесед по патриотическому воспитанию; - альбом «Народные промыслы»; - раскраски русских народных игрушек, орнаментов; - предметы русского народного жилища в миниатюре. </vt:lpstr>
      <vt:lpstr>Презентация PowerPoint</vt:lpstr>
      <vt:lpstr>Презентация PowerPoint</vt:lpstr>
      <vt:lpstr>Презентация PowerPoint</vt:lpstr>
      <vt:lpstr>Во втором блоке представлена фотовыставка «Я помню, я горжусь!» - В фотовыставке размещены фотографии принесённые нашими воспитанниками, своих прадедушек воевавших в Великой Отечественной войне; - Фотовыставка является опорой для проведения бесед и акций по патриотическому воспитанию. -</vt:lpstr>
      <vt:lpstr>Презентация PowerPoint</vt:lpstr>
      <vt:lpstr>В 2022 году нашей группой проведена акция «Журавли нашей памяти» приуроченная к дню полного снятия блокады Ленинграда 27 января 1944 года. Дети изготовили белых журавлей, как символ памяти о всех тех, кто погиб в блокадном Ленинграде. </vt:lpstr>
      <vt:lpstr>Презентация PowerPoint</vt:lpstr>
      <vt:lpstr>Презентация PowerPoint</vt:lpstr>
      <vt:lpstr>Презентация PowerPoint</vt:lpstr>
      <vt:lpstr>В третьем блоке представлен мини-музей народных промыслов России и Камчатки - Наш музей насчитывает шесть видов росписи, изделия из бересты, глины, металла, дерева; - В нашем мини-музее присутствуют русские народные костюмы (сарафаны на взрослых и детей, косоворотки), а также костюмы корякских малочисленных народов Камчатки.</vt:lpstr>
      <vt:lpstr>Презентация PowerPoint</vt:lpstr>
      <vt:lpstr>Презентация PowerPoint</vt:lpstr>
      <vt:lpstr>Изделиями народного промысла и Камчатскими сувенирами мы пользуемся как наглядным, демонстрационным  материалом во время продуктивных видов деятельности. Костюмы используем при постановке театрализованных сказок, во время проведения праздников (коляда, масленица), а также дети пользуются нарядами во время сюжетно-ролевой игры и ряженья.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Корякские костюмы появились у нас недавно. В ближайшее время мы планируем поставить авторскую сказку «Белый оленёнок» в корякских костюмах.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HP</cp:lastModifiedBy>
  <cp:revision>81</cp:revision>
  <dcterms:created xsi:type="dcterms:W3CDTF">2022-01-14T08:19:25Z</dcterms:created>
  <dcterms:modified xsi:type="dcterms:W3CDTF">2022-03-09T00:15:18Z</dcterms:modified>
</cp:coreProperties>
</file>