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3" r:id="rId2"/>
    <p:sldId id="302" r:id="rId3"/>
    <p:sldId id="301" r:id="rId4"/>
    <p:sldId id="303" r:id="rId5"/>
    <p:sldId id="299" r:id="rId6"/>
    <p:sldId id="304" r:id="rId7"/>
    <p:sldId id="312" r:id="rId8"/>
    <p:sldId id="311" r:id="rId9"/>
    <p:sldId id="322" r:id="rId10"/>
    <p:sldId id="313" r:id="rId11"/>
    <p:sldId id="307" r:id="rId12"/>
    <p:sldId id="314" r:id="rId13"/>
    <p:sldId id="315" r:id="rId14"/>
    <p:sldId id="317" r:id="rId15"/>
    <p:sldId id="316" r:id="rId16"/>
    <p:sldId id="319" r:id="rId17"/>
    <p:sldId id="321" r:id="rId18"/>
    <p:sldId id="320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65" d="100"/>
          <a:sy n="65" d="100"/>
        </p:scale>
        <p:origin x="-154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DEB21CB-FF47-4E68-A1F5-21510453A608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DEB21CB-FF47-4E68-A1F5-21510453A608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DEB21CB-FF47-4E68-A1F5-21510453A608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DEB21CB-FF47-4E68-A1F5-21510453A608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DEB21CB-FF47-4E68-A1F5-21510453A608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DEB21CB-FF47-4E68-A1F5-21510453A608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DEB21CB-FF47-4E68-A1F5-21510453A608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124744"/>
            <a:ext cx="66247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Мастер-класс </a:t>
            </a:r>
          </a:p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«Формирование основ смыслового чтения в условиях реализации ФГОС»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4365104"/>
            <a:ext cx="4968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Учитель начальных классов: 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Нежданова Наталья Викторовна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96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Стратегии текстовой деятельности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Чтение в кружок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»(чтение по очереди , слушающие задают вопросы на понимание прочитанного)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«Чтение про себя с вопросами»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(вдумчивое чтение, «диалог с автором»)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«Чтение про себя с пометками»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(научные тексты, критический анализ содержания)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Синквейн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(выделять ключевые понятия, главные идеи)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33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Чтение с пометками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268760"/>
            <a:ext cx="8435280" cy="460851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endParaRPr lang="ru-RU" dirty="0" smtClean="0"/>
          </a:p>
          <a:p>
            <a:pPr>
              <a:buFont typeface="Wingdings" pitchFamily="2" charset="2"/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Цель: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сформировать умение читать вдумчиво,   оценивать    информацию,  формулировать мысли автора своими словами.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Учитель дает ученикам задание написать на полях значками информацию по следующему алгоритму: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V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Знакомая информация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!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 Новая информация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Я думал (думала) иначе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?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Это меня заинтересовало (удивило), хочу узнать больше.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18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Синквейн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ГОРА</a:t>
            </a: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КРАСИВАЯ     ТОРЖЕСТВЕННАЯ</a:t>
            </a: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МЕНЯЕТСЯ ПРЯЧЕТ  РАЗГОВАРИВАЕТ</a:t>
            </a:r>
          </a:p>
          <a:p>
            <a:pPr algn="ctr"/>
            <a:r>
              <a:rPr lang="ru-RU" smtClean="0">
                <a:latin typeface="Arial" panose="020B0604020202020204" pitchFamily="34" charset="0"/>
                <a:cs typeface="Arial" panose="020B0604020202020204" pitchFamily="34" charset="0"/>
              </a:rPr>
              <a:t>КРАСИВАЯ ГОРА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ПРЯЧЕТ СОЛНЦЕ</a:t>
            </a: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ВОЗВЫШЕННОСТЬ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07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40960" cy="12961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latin typeface="Arial" panose="020B0604020202020204" pitchFamily="34" charset="0"/>
                <a:cs typeface="Arial" pitchFamily="34" charset="0"/>
              </a:rPr>
              <a:t>Работа с текстом во время чтения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25000" lnSpcReduction="20000"/>
          </a:bodyPr>
          <a:lstStyle/>
          <a:p>
            <a:pPr>
              <a:buFont typeface="Wingdings" pitchFamily="2" charset="2"/>
              <a:buNone/>
            </a:pPr>
            <a:r>
              <a:rPr lang="ru-RU" sz="6200" b="1" dirty="0" smtClean="0"/>
              <a:t>    1</a:t>
            </a:r>
            <a:r>
              <a:rPr lang="ru-RU" sz="6200" b="1" dirty="0" smtClean="0">
                <a:latin typeface="Arial" panose="020B0604020202020204" pitchFamily="34" charset="0"/>
                <a:cs typeface="Arial" pitchFamily="34" charset="0"/>
              </a:rPr>
              <a:t>.    </a:t>
            </a:r>
            <a:r>
              <a:rPr lang="ru-RU" sz="7200" b="1" dirty="0" smtClean="0">
                <a:latin typeface="Arial" panose="020B0604020202020204" pitchFamily="34" charset="0"/>
                <a:cs typeface="Arial" pitchFamily="34" charset="0"/>
              </a:rPr>
              <a:t>Первичное чтение текста.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7200" dirty="0" smtClean="0">
                <a:latin typeface="Arial" pitchFamily="34" charset="0"/>
                <a:cs typeface="Arial" pitchFamily="34" charset="0"/>
              </a:rPr>
            </a:br>
            <a:r>
              <a:rPr lang="ru-RU" sz="7200" dirty="0" smtClean="0">
                <a:latin typeface="Arial" pitchFamily="34" charset="0"/>
                <a:cs typeface="Arial" pitchFamily="34" charset="0"/>
              </a:rPr>
              <a:t>Самостоятельное чтение в классе или чтение-слушание, или комбинированное чтение (на выбор учителя) в соответствии с особенностями текста, возрастными и индивидуальными возможностями учащихся.</a:t>
            </a:r>
            <a:br>
              <a:rPr lang="ru-RU" sz="7200" dirty="0" smtClean="0">
                <a:latin typeface="Arial" pitchFamily="34" charset="0"/>
                <a:cs typeface="Arial" pitchFamily="34" charset="0"/>
              </a:rPr>
            </a:br>
            <a:r>
              <a:rPr lang="ru-RU" sz="7200" dirty="0" smtClean="0">
                <a:latin typeface="Arial" pitchFamily="34" charset="0"/>
                <a:cs typeface="Arial" pitchFamily="34" charset="0"/>
              </a:rPr>
              <a:t> Выявление первичного восприятия (с помощью беседы, фиксации первичных впечатлений, смежных видов искусств – на выбор учителя). </a:t>
            </a:r>
          </a:p>
          <a:p>
            <a:pPr>
              <a:buFont typeface="Wingdings" pitchFamily="2" charset="2"/>
              <a:buNone/>
            </a:pPr>
            <a:r>
              <a:rPr lang="ru-RU" sz="7200" b="1" dirty="0" smtClean="0">
                <a:latin typeface="Arial" pitchFamily="34" charset="0"/>
                <a:cs typeface="Arial" pitchFamily="34" charset="0"/>
              </a:rPr>
              <a:t>     2.   Перечитывание текста.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7200" dirty="0" smtClean="0">
                <a:latin typeface="Arial" pitchFamily="34" charset="0"/>
                <a:cs typeface="Arial" pitchFamily="34" charset="0"/>
              </a:rPr>
            </a:br>
            <a:r>
              <a:rPr lang="ru-RU" sz="7200" dirty="0" smtClean="0">
                <a:latin typeface="Arial" pitchFamily="34" charset="0"/>
                <a:cs typeface="Arial" pitchFamily="34" charset="0"/>
              </a:rPr>
              <a:t>Медленное «вдумчивое» повторное чтение (всего текста или его отдельных фрагментов). Анализ текста </a:t>
            </a:r>
            <a:br>
              <a:rPr lang="ru-RU" sz="7200" dirty="0" smtClean="0">
                <a:latin typeface="Arial" pitchFamily="34" charset="0"/>
                <a:cs typeface="Arial" pitchFamily="34" charset="0"/>
              </a:rPr>
            </a:br>
            <a:r>
              <a:rPr lang="ru-RU" sz="7200" dirty="0" smtClean="0">
                <a:latin typeface="Arial" pitchFamily="34" charset="0"/>
                <a:cs typeface="Arial" pitchFamily="34" charset="0"/>
              </a:rPr>
              <a:t>Постановка уточняющего вопроса к каждой смысловой части. </a:t>
            </a:r>
          </a:p>
          <a:p>
            <a:pPr>
              <a:buFont typeface="Wingdings" pitchFamily="2" charset="2"/>
              <a:buNone/>
            </a:pPr>
            <a:r>
              <a:rPr lang="ru-RU" sz="7200" b="1" dirty="0" smtClean="0">
                <a:latin typeface="Arial" pitchFamily="34" charset="0"/>
                <a:cs typeface="Arial" pitchFamily="34" charset="0"/>
              </a:rPr>
              <a:t>      3. Беседа по содержанию текста.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7200" dirty="0" smtClean="0">
                <a:latin typeface="Arial" pitchFamily="34" charset="0"/>
                <a:cs typeface="Arial" pitchFamily="34" charset="0"/>
              </a:rPr>
            </a:br>
            <a:r>
              <a:rPr lang="ru-RU" sz="7200" dirty="0" smtClean="0">
                <a:latin typeface="Arial" pitchFamily="34" charset="0"/>
                <a:cs typeface="Arial" pitchFamily="34" charset="0"/>
              </a:rPr>
              <a:t>Обобщение прочитанного. Выявление скрытого смысла произведения, если таковой имеется. Постановка к тексту обобщающих вопросов, как учителем, так и детьми.</a:t>
            </a:r>
            <a:br>
              <a:rPr lang="ru-RU" sz="7200" dirty="0" smtClean="0">
                <a:latin typeface="Arial" pitchFamily="34" charset="0"/>
                <a:cs typeface="Arial" pitchFamily="34" charset="0"/>
              </a:rPr>
            </a:br>
            <a:r>
              <a:rPr lang="ru-RU" sz="7200" dirty="0" smtClean="0">
                <a:latin typeface="Arial" pitchFamily="34" charset="0"/>
                <a:cs typeface="Arial" pitchFamily="34" charset="0"/>
              </a:rPr>
              <a:t>Обращение (в случае необходимости) к отдельным фрагментам текста. </a:t>
            </a:r>
          </a:p>
          <a:p>
            <a:pPr>
              <a:buFont typeface="Wingdings" pitchFamily="2" charset="2"/>
              <a:buNone/>
            </a:pPr>
            <a:r>
              <a:rPr lang="ru-RU" sz="72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ru-RU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 Выразительное чтение. </a:t>
            </a:r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Средства художественной выразительности </a:t>
            </a:r>
          </a:p>
          <a:p>
            <a:pPr>
              <a:buFont typeface="Wingdings" pitchFamily="2" charset="2"/>
              <a:buNone/>
            </a:pPr>
            <a:r>
              <a:rPr lang="ru-RU" sz="7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5. Чтение по ролям.</a:t>
            </a:r>
          </a:p>
          <a:p>
            <a:endParaRPr lang="ru-RU" sz="6200" dirty="0"/>
          </a:p>
        </p:txBody>
      </p:sp>
    </p:spTree>
    <p:extLst>
      <p:ext uri="{BB962C8B-B14F-4D97-AF65-F5344CB8AC3E}">
        <p14:creationId xmlns:p14="http://schemas.microsoft.com/office/powerpoint/2010/main" val="123845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Стратегии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послетекстовой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деятельности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Кластер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»(графическая организация учебного материала)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«Дерево вопросов»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(принцип «тонких, толстых вопросов», идеи произведения)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«Ментальная карта»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(визуализация основных идей произведения)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айм-аут»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(работа в парах, самопроверка и оценка понимания прочитанного)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552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243408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/>
              <a:t>ДЕРЕВО ВОПРОСОВ</a:t>
            </a:r>
            <a:endParaRPr lang="ru-RU" b="1" dirty="0"/>
          </a:p>
        </p:txBody>
      </p:sp>
      <p:pic>
        <p:nvPicPr>
          <p:cNvPr id="1026" name="Picture 2" descr="C:\Users\User\Desktop\Мастер класс\дерево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11" y="898616"/>
            <a:ext cx="4143097" cy="577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49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4 уровня восприятия художественного произведения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Фрагментарный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(внимание сконцентрировано на отдельных событиях, осмыслить содержание не могут)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Констатирующий (репродуктивный)</a:t>
            </a:r>
            <a:b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(легко прослеживают последовательность событий, но связь между ними объяснить затрудняются)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Аналитический (уровень персонажа)</a:t>
            </a:r>
            <a:b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(верно определяют мотивы и последовательность поступков героев, выражают свое отношение к происходящему)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Концептуальный(уровень идеи) 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(способны определить авторскую позицию и идею произведения)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22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Интеграция с другими предметами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Музыка (эмоциональное восприятие текста)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Окружающий мир (связь художественного произведения с картиной мира)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ИЗО (пейзажное изображение гор)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Русский язык(написание сочинения о красоте гор)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Математика(расчет высоты гор, сравнение гор по высоте)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926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7467600" cy="1143000"/>
          </a:xfrm>
        </p:spPr>
        <p:txBody>
          <a:bodyPr>
            <a:norm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ифровые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образовательные ресурсы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1984248"/>
            <a:ext cx="7467600" cy="4873752"/>
          </a:xfrm>
        </p:spPr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Библиотека МЭШ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Цифровой образовательный контент ЦОС МОЯ ШКОЛА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Разработки готовых уроков на платформе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Учи.ру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06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Информационные ресурсы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sz="2400" dirty="0" smtClean="0">
                <a:latin typeface="Arial" pitchFamily="34" charset="0"/>
                <a:cs typeface="Arial" pitchFamily="34" charset="0"/>
              </a:rPr>
              <a:t>Федеральный государственный образовательный стандарт начального общего образования // [Электронный ресурс] http://standart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edu.ru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/catalog.aspx?CatalogId=959.</a:t>
            </a:r>
          </a:p>
          <a:p>
            <a:pPr lvl="0"/>
            <a:r>
              <a:rPr lang="ru-RU" sz="2400" dirty="0" smtClean="0">
                <a:latin typeface="Arial" pitchFamily="34" charset="0"/>
                <a:cs typeface="Arial" pitchFamily="34" charset="0"/>
              </a:rPr>
              <a:t>Бондаренко Г. И. Развитие умений смыслового чтения в начальной школе / Г. И. Бондаренко // Начальная школа плюс: до и после // Электронный ресурс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www.school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2100.ru</a:t>
            </a:r>
          </a:p>
          <a:p>
            <a:pPr lvl="0"/>
            <a:r>
              <a:rPr lang="ru-RU" sz="2400" dirty="0" smtClean="0">
                <a:latin typeface="Arial" pitchFamily="34" charset="0"/>
                <a:cs typeface="Arial" pitchFamily="34" charset="0"/>
              </a:rPr>
              <a:t>Климанова Л. Обучение чтению в начальных классах//Школа 2007</a:t>
            </a:r>
          </a:p>
          <a:p>
            <a:pPr lvl="0"/>
            <a:r>
              <a:rPr lang="ru-RU" sz="2400" dirty="0" smtClean="0">
                <a:latin typeface="Arial" pitchFamily="34" charset="0"/>
                <a:cs typeface="Arial" pitchFamily="34" charset="0"/>
              </a:rPr>
              <a:t>Львов М.Р., Горецкий В.Г.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Сосновская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О.В. Методика преподавания русского языка в начальных классах. – М.:2000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Смысловое чтение-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916833"/>
            <a:ext cx="8229600" cy="208823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Arial" pitchFamily="34" charset="0"/>
              </a:rPr>
              <a:t>   </a:t>
            </a:r>
            <a:r>
              <a:rPr lang="ru-RU" sz="2800" dirty="0" smtClean="0">
                <a:latin typeface="Arial" pitchFamily="34" charset="0"/>
              </a:rPr>
              <a:t>умение воспринимать текст как </a:t>
            </a:r>
            <a:r>
              <a:rPr lang="ru-RU" sz="2800" b="1" i="1" dirty="0" smtClean="0">
                <a:latin typeface="Arial" pitchFamily="34" charset="0"/>
              </a:rPr>
              <a:t>единое смысловое целое (точно и полно понять </a:t>
            </a:r>
            <a:r>
              <a:rPr lang="ru-RU" sz="2800" dirty="0" smtClean="0">
                <a:latin typeface="Arial" pitchFamily="34" charset="0"/>
              </a:rPr>
              <a:t>содержание текста и практически осмыслить извлеченную информацию)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4221088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Смысловое чтение – </a:t>
            </a:r>
          </a:p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способность понимать и размышлять.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87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Мастер класс\скрин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16784"/>
            <a:ext cx="8519565" cy="460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520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Мастер класс\скрин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70095"/>
            <a:ext cx="8568952" cy="446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84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06613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смыслового чтения:</a:t>
            </a:r>
            <a:endParaRPr lang="ru-RU" sz="3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2204864"/>
            <a:ext cx="8219256" cy="44253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аксимально точно и полно понять содержание текста, уловить все детали и практически осмыслить информацию.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User\Desktop\Мастер класс\скрин 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96812"/>
            <a:ext cx="36195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Мастер класс\скрин 5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76" y="620688"/>
            <a:ext cx="8572598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8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Предтекстовые стратегии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«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Мозговой штурм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»(какие ассоциации возникают у вас по поводу заявленной темы)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«Корзина идей»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(верные –неверные утверждения до чтения)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«Глоссарий»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(актуализация и повторение словаря по теме)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«Рассечение вопроса»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(разделение заглавия на смысловые части)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902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9649072" cy="1143000"/>
          </a:xfrm>
        </p:spPr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Сергей Козлов </a:t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«Когда ты прячешь солнце, мне грустно».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15008" y="2780928"/>
            <a:ext cx="8928992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Прятать солнце                    Грустить</a:t>
            </a:r>
          </a:p>
          <a:p>
            <a:pPr marL="0" indent="0">
              <a:buNone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Исчезновение солнца          Человеческие чувства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70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2434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Сергей Козлов 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«Когда ты прячешь солнце, мне грустно».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6873940" cy="515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Жорж Бизе - Опера Кармен , Антракт к III действию_(mp3turbo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29257" y="5445224"/>
            <a:ext cx="825624" cy="82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36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3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814</TotalTime>
  <Words>485</Words>
  <Application>Microsoft Office PowerPoint</Application>
  <PresentationFormat>Экран (4:3)</PresentationFormat>
  <Paragraphs>71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Презентация PowerPoint</vt:lpstr>
      <vt:lpstr>Смысловое чтение-</vt:lpstr>
      <vt:lpstr>Презентация PowerPoint</vt:lpstr>
      <vt:lpstr>Презентация PowerPoint</vt:lpstr>
      <vt:lpstr>Цель смыслового чтения:</vt:lpstr>
      <vt:lpstr>Презентация PowerPoint</vt:lpstr>
      <vt:lpstr>Предтекстовые стратегии</vt:lpstr>
      <vt:lpstr>Сергей Козлов  «Когда ты прячешь солнце, мне грустно».</vt:lpstr>
      <vt:lpstr>Сергей Козлов  «Когда ты прячешь солнце, мне грустно».</vt:lpstr>
      <vt:lpstr>Стратегии текстовой деятельности</vt:lpstr>
      <vt:lpstr>Чтение с пометками</vt:lpstr>
      <vt:lpstr>Синквейн</vt:lpstr>
      <vt:lpstr> Работа с текстом во время чтения </vt:lpstr>
      <vt:lpstr>Стратегии послетекстовой деятельности</vt:lpstr>
      <vt:lpstr>ДЕРЕВО ВОПРОСОВ</vt:lpstr>
      <vt:lpstr>4 уровня восприятия художественного произведения</vt:lpstr>
      <vt:lpstr>Интеграция с другими предметами</vt:lpstr>
      <vt:lpstr>Цифровые образовательные ресурсы: </vt:lpstr>
      <vt:lpstr>Информационные ресурсы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59</cp:revision>
  <dcterms:created xsi:type="dcterms:W3CDTF">2014-06-15T09:49:01Z</dcterms:created>
  <dcterms:modified xsi:type="dcterms:W3CDTF">2024-11-02T03:16:05Z</dcterms:modified>
</cp:coreProperties>
</file>