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5" r:id="rId4"/>
    <p:sldId id="266" r:id="rId5"/>
    <p:sldId id="268" r:id="rId6"/>
    <p:sldId id="269" r:id="rId7"/>
    <p:sldId id="270" r:id="rId8"/>
    <p:sldId id="257" r:id="rId9"/>
    <p:sldId id="263" r:id="rId10"/>
    <p:sldId id="258" r:id="rId11"/>
    <p:sldId id="262" r:id="rId12"/>
    <p:sldId id="272" r:id="rId13"/>
    <p:sldId id="273" r:id="rId14"/>
    <p:sldId id="275" r:id="rId15"/>
    <p:sldId id="276" r:id="rId16"/>
    <p:sldId id="278" r:id="rId17"/>
    <p:sldId id="279" r:id="rId18"/>
    <p:sldId id="280" r:id="rId19"/>
    <p:sldId id="260" r:id="rId20"/>
    <p:sldId id="281" r:id="rId21"/>
    <p:sldId id="284" r:id="rId22"/>
    <p:sldId id="283" r:id="rId23"/>
    <p:sldId id="28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52" autoAdjust="0"/>
  </p:normalViewPr>
  <p:slideViewPr>
    <p:cSldViewPr>
      <p:cViewPr varScale="1">
        <p:scale>
          <a:sx n="64" d="100"/>
          <a:sy n="64" d="100"/>
        </p:scale>
        <p:origin x="-14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8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7000" r="-5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4077072"/>
            <a:ext cx="3744416" cy="2430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04664"/>
            <a:ext cx="8964488" cy="1470025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СПАСЧАНЕ В ЛИХИЕ  ГОДЫ СВЯЩЕННОЙ ВОЙНЫ</a:t>
            </a:r>
            <a:endParaRPr lang="ru-RU" sz="4800" b="1" dirty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Кавалер ордена Александра Невского</a:t>
            </a:r>
            <a:br>
              <a:rPr lang="ru-RU" sz="36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Василий Степанович Кабанин</a:t>
            </a:r>
            <a:r>
              <a:rPr lang="ru-RU" b="1" i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b="1" i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ysClr val="windowText" lastClr="0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b="1" dirty="0">
              <a:ln w="12700">
                <a:solidFill>
                  <a:sysClr val="windowText" lastClr="000000"/>
                </a:solidFill>
                <a:prstDash val="solid"/>
              </a:ln>
              <a:solidFill>
                <a:sysClr val="windowText" lastClr="00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" name="Picture 2" descr="image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0496" b="20496"/>
          <a:stretch>
            <a:fillRect/>
          </a:stretch>
        </p:blipFill>
        <p:spPr bwMode="auto">
          <a:xfrm>
            <a:off x="179512" y="1196752"/>
            <a:ext cx="3096673" cy="3618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131840" y="1462717"/>
            <a:ext cx="576064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 1944 году в освобождении литовского города Шяуляй участвовала батарея 76-миллиметровых орудий старшего лейтенанта В.С. Кабанина из села Спасского. Враг при помощи танков предпринял несколько контратак. За умелое руководство боем Василий Степанович в 22 года стал кавалером ордена Александра Невского. Ранее он был награжден орденом Красной Звезды.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Герой Советского Союза Александр Иванович Бабаев</a:t>
            </a:r>
            <a:r>
              <a:rPr lang="ru-RU" i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ru-RU" i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</a:rPr>
            </a:br>
            <a:endParaRPr lang="ru-RU" dirty="0">
              <a:effectLst>
                <a:glow rad="635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4" name="Picture 2" descr="image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55546"/>
          <a:stretch>
            <a:fillRect/>
          </a:stretch>
        </p:blipFill>
        <p:spPr bwMode="auto">
          <a:xfrm>
            <a:off x="179512" y="1340768"/>
            <a:ext cx="2520280" cy="3673115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843808" y="1162198"/>
            <a:ext cx="6120680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А.И. Бабаев из деревни Малиновка.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 августе 1944 года, командуя артиллерийским полком, он обеспечил переправу пехоты и танков на левый берег реки Вислы. Полк отразил восемь контратак, уничтожив при этом 12 немецких танков и самоходных орудий. За форсирование Вислы Александр Иванович был удостоен звания Героя Советского Союза. За годы войны он стал кавалером орденов Красного Знамени, Суворова, Александра Невского и Красной Звезды.</a:t>
            </a:r>
            <a:endParaRPr kumimoji="0" lang="ru-RU" sz="2400" b="1" i="0" u="none" strike="noStrike" cap="none" normalizeH="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32656"/>
            <a:ext cx="7740352" cy="5400600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Кавалером трех орденов Красной Звезды вернулся с фронта в родное село Татарское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Маклаково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сапер С. </a:t>
            </a:r>
            <a:r>
              <a:rPr lang="ru-RU" sz="3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Малеков</a:t>
            </a:r>
            <a:r>
              <a:rPr lang="ru-RU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ru-RU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Тысячи воинов земли Спасской были награждены медалями:</a:t>
            </a:r>
          </a:p>
          <a:p>
            <a:pPr algn="ctr">
              <a:buNone/>
            </a:pPr>
            <a:r>
              <a:rPr lang="ru-RU" b="1" dirty="0" smtClean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«За отвагу», «За боевые заслуги», за оборону и освобождение советских городов и столиц государств Восточной Европы, «За взятие Берлина», получили благодарности от имени Верховного Главнокомандующего.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0"/>
            <a:ext cx="1835696" cy="3393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76672"/>
            <a:ext cx="5842992" cy="11430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8 ноября 1943 года 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Президиум Верховного Совета СССР учредил орден Славы трех степеней.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628800"/>
            <a:ext cx="5904656" cy="792087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     Наши  земляки -  кавалеры ордена Славы </a:t>
            </a:r>
            <a:r>
              <a:rPr lang="en-US" sz="8000" b="1" dirty="0" smtClean="0">
                <a:latin typeface="Times New Roman" pitchFamily="18" charset="0"/>
                <a:cs typeface="Times New Roman" pitchFamily="18" charset="0"/>
              </a:rPr>
              <a:t>III</a:t>
            </a:r>
            <a:endParaRPr lang="ru-RU" sz="8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степени: </a:t>
            </a:r>
          </a:p>
          <a:p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half" idx="2"/>
          </p:nvPr>
        </p:nvGraphicFramePr>
        <p:xfrm>
          <a:off x="179514" y="2276872"/>
          <a:ext cx="8964486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162"/>
                <a:gridCol w="2988162"/>
                <a:gridCol w="2988162"/>
              </a:tblGrid>
              <a:tr h="1296069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М.И. Белов,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П.И.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Белоголовцев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П.М. Богомолов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А.Г. Борисов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 Борисов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К.А. Водопьянов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В.В. Визгунов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Е.Н. Горбунов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А.И. Гордеев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И.А. Зайцев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П.А.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Жегулин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И.В.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Дериглазов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И.И.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Илюгин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А.А. Казаков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 Крапивин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И.Н. Курицын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И.И. Малафеев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К.М.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Малиновкин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И.М. Малышев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С. Мухамедьянов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В.Е. Немцов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И.Г. Николаев,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С. Османов,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Л.Н. Развозов, </a:t>
                      </a:r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М.С.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Рябихин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И.И. Сазанов, Н.И.Самойлов 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Н.Д. Сорокин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К.П. Сурков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И.Ф. Суханов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 Тепляков,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А.П. </a:t>
                      </a:r>
                      <a:r>
                        <a:rPr lang="ru-RU" sz="20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Тюндин</a:t>
                      </a:r>
                      <a:endParaRPr lang="ru-RU" sz="2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Н.И. Фадеев</a:t>
                      </a:r>
                    </a:p>
                    <a:p>
                      <a:pPr>
                        <a:buNone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А.В. Чуев.</a:t>
                      </a:r>
                    </a:p>
                    <a:p>
                      <a:endParaRPr lang="ru-RU" sz="2000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5495" t="7768" r="5544" b="9202"/>
          <a:stretch>
            <a:fillRect/>
          </a:stretch>
        </p:blipFill>
        <p:spPr bwMode="auto">
          <a:xfrm>
            <a:off x="6263680" y="0"/>
            <a:ext cx="288032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Спасчанки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на фронтах войны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6156176" cy="5472608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     11 декабря 1944 года в битве за столицу Венгрии город Будапешт геройски погибла связистка гвардии старший сержант 3.И. </a:t>
            </a:r>
            <a:r>
              <a:rPr lang="ru-RU" sz="2100" b="1" dirty="0" err="1" smtClean="0">
                <a:latin typeface="Times New Roman" pitchFamily="18" charset="0"/>
                <a:cs typeface="Times New Roman" pitchFamily="18" charset="0"/>
              </a:rPr>
              <a:t>Афонина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из села </a:t>
            </a:r>
            <a:r>
              <a:rPr lang="ru-RU" sz="2100" b="1" dirty="0" err="1" smtClean="0">
                <a:latin typeface="Times New Roman" pitchFamily="18" charset="0"/>
                <a:cs typeface="Times New Roman" pitchFamily="18" charset="0"/>
              </a:rPr>
              <a:t>Вазьянка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. Она обеспечивала связь командира корпуса с подведомственными ему частями. Отважная девушка, ранее награжденная медалью «За боевые заслуги», посмертно стала кавалером ордена Отечественной войны 1-й степени.</a:t>
            </a:r>
          </a:p>
          <a:p>
            <a:pPr algn="just">
              <a:buNone/>
            </a:pP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         А.Ф. Погодиной (</a:t>
            </a:r>
            <a:r>
              <a:rPr lang="ru-RU" sz="2100" b="1" dirty="0" err="1" smtClean="0">
                <a:latin typeface="Times New Roman" pitchFamily="18" charset="0"/>
                <a:cs typeface="Times New Roman" pitchFamily="18" charset="0"/>
              </a:rPr>
              <a:t>Шумкиной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) из поселка Добролюбовка Бронсковатрасского сельсовета посчастливилось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вернуться </a:t>
            </a:r>
            <a:r>
              <a:rPr lang="ru-RU" sz="2100" b="1" dirty="0" smtClean="0">
                <a:latin typeface="Times New Roman" pitchFamily="18" charset="0"/>
                <a:cs typeface="Times New Roman" pitchFamily="18" charset="0"/>
              </a:rPr>
              <a:t>домой живой. Грудь ее украшали медали «За боевые заслуги», «За взятие Варшавы», «За взятие Берлина» и «За победу над Германией». </a:t>
            </a:r>
          </a:p>
          <a:p>
            <a:pPr algn="just">
              <a:buNone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429000"/>
            <a:ext cx="2016224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620688"/>
            <a:ext cx="1728192" cy="2566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6336" y="1916832"/>
            <a:ext cx="154766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Помощь эвакуированным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640960" cy="4968552"/>
          </a:xfrm>
        </p:spPr>
        <p:txBody>
          <a:bodyPr>
            <a:normAutofit fontScale="85000" lnSpcReduction="20000"/>
          </a:bodyPr>
          <a:lstStyle/>
          <a:p>
            <a:pPr algn="just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 маю 1942 года в Спасском районе проживали 1 300 человек, эвакуированных из Москвы, Ленинграда, Крыма и других регионов. </a:t>
            </a:r>
          </a:p>
          <a:p>
            <a:pPr algn="just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В селе Красный Ватрасе был организован детский дом для ребят из Краснопресненского района столицы.</a:t>
            </a:r>
          </a:p>
          <a:p>
            <a:pPr algn="just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В  район выехали 270 жителей Горького.</a:t>
            </a:r>
          </a:p>
          <a:p>
            <a:pPr algn="just">
              <a:buNone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Местное население, как могло, старалось помочь этим людям одеждой и продуктами. Оказание им помощи входило и в обязанность сельских Советов и колхозов. </a:t>
            </a:r>
          </a:p>
          <a:p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Труженики тыла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80728"/>
            <a:ext cx="8229600" cy="4525963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1 января 1943 года из числа трудоспособного населения района мужчин насчитывалось чуть более 30%, а к концу войны – 25 %. Три четверти трудоспособных были женщины. Им помогали старики и подростки.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Уже во время уборочной страды 1941 года в районе на комбайны сели 25 девушек.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G:\memoire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566152"/>
            <a:ext cx="3347864" cy="2291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/>
              <a:t>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1941 году 200 человек завербовались на завод № 80. 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В январе 1943-го райисполком принял решение мобилизовать 60 человек пеших и 50 человек конных на строительство трассы Горький — Казань.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Летом 1943-го — 40 человек на Пырское торфопредприятие. </a:t>
            </a:r>
          </a:p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В 1944-м — 100 человек на мотоциклетный завод и Горьковскую железную дорогу.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980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Труженики тыла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3" y="4869160"/>
            <a:ext cx="3563888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836712"/>
            <a:ext cx="8568952" cy="4525963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Женщины в зимнее время 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отправлялись на строительство 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оборонительных рубежей и лесозаготовки. 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 На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сельхозработах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резко возросла доля ручного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труда. Пахали и сеяли на быках, а собственные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огороды — на себе. Жали серпами, вручную вязали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снопы, которые сразу обмолотить не успевали, поэтому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приходилось заниматься молотьбой зимой. 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 Но в  1941 году урожайность зерновых превысила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прошлогоднюю и составила 10,5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. А в колхозах «Завет</a:t>
            </a:r>
          </a:p>
          <a:p>
            <a:pPr algn="just"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Ильича» и «Заря коммунизма» — 15—16 </a:t>
            </a:r>
            <a:r>
              <a:rPr lang="ru-RU" sz="3400" b="1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/га. 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Труженики тыла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5" name="Picture 3" descr="G:\560_83904212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157192"/>
            <a:ext cx="2699792" cy="1700808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0"/>
            <a:ext cx="2339752" cy="1988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916832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Спасские школьники Юрий Казаков (слева) и Юрий Кузнецов (справа), награжденные медалью «За доблестный труд в годы Великой Отечественной войны». В центре — их одноклассник, эвакуированный в Спасское из Украины Марк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Юблилер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image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226" t="7205" r="3226" b="8740"/>
          <a:stretch>
            <a:fillRect/>
          </a:stretch>
        </p:blipFill>
        <p:spPr bwMode="auto">
          <a:xfrm>
            <a:off x="1763688" y="2275630"/>
            <a:ext cx="5013814" cy="3025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2656"/>
            <a:ext cx="8280920" cy="5832648"/>
          </a:xfrm>
        </p:spPr>
        <p:txBody>
          <a:bodyPr>
            <a:norm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веки врублен в память поколений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Тот год в крови,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Тот снег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 та страна,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которой даже мысль была странна,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Что можно перед кем-то на колени…</a:t>
            </a:r>
          </a:p>
          <a:p>
            <a:pPr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Константин Симонов</a:t>
            </a:r>
          </a:p>
          <a:p>
            <a:endParaRPr lang="ru-RU" b="1" dirty="0">
              <a:ln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7073"/>
            <a:ext cx="3995936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9024" y="620688"/>
            <a:ext cx="8784976" cy="5616624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В деревне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Саблуково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продолжал работу опорный пункт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областной станции защиты растений. Помимо  дальнейшей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селекции льна и успешных опытов по акклиматизации южных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растений, сотрудники опорного пункта под руководством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С.Н.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Барышева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добились успехов по получению урожайных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сортов кок-сагыза и сахарной свеклы. 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В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Турбанке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было создано подсобное хозяйство, продукция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которого отправлялась на фронт.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В сентябре 1942 года началась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организация рай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промкомбината 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сапожно-пошивочным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швееремонтным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 кожевенным,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трикотажным и мыловаренным производством. В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Новоусадской</a:t>
            </a: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артели изготовлялись маскировочные сети.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В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Тубанаевке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действовал пищекомбинат. В начале войны на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нем была построена овощесушилка для переработки картофеля,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капусты, других овощей. Часть их потом отправлялась в</a:t>
            </a:r>
          </a:p>
          <a:p>
            <a:pPr algn="just"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Ленинград.</a:t>
            </a:r>
          </a:p>
          <a:p>
            <a:endParaRPr lang="ru-RU" b="1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0"/>
            <a:ext cx="8229600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Труженики тыла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Фонд обороны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Всего от населения района в годы войны в Фонд обороны поступило около 2,5 млн. руб. наличными и около 60 млн. руб. государство получило за счет реализации займов и денежно-вещевых лотерей.</a:t>
            </a:r>
          </a:p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 1942/43 учебном году, по неполным данным, только школьники и учителя внесли в фонд обороны 60 000 руб., собрали 9 т металлолома, 425 кг лекарственных трав.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62872" cy="178621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Парад  Победы на Красной площади</a:t>
            </a:r>
            <a:endParaRPr lang="ru-RU" b="1" dirty="0"/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2348880"/>
            <a:ext cx="8892480" cy="38164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 сводных полках Первого и Четвертого Украинских фронтов и Первой мотострелковой ордена Ленина Краснознаменной дивизии НКВД им. Ф.Дзержинского принимали участие уроженцы Спасского района Л.Н. Развозов из села Русское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Маклаково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(впоследствии жил в Спасском), А.В. Чуев из деревни Малиновка и Х.Х. Хафизов из села Татарское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Маклаково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0"/>
            <a:ext cx="3665984" cy="2410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3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5038" y="0"/>
            <a:ext cx="9169038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492896"/>
            <a:ext cx="2736304" cy="205222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32656"/>
            <a:ext cx="2601732" cy="20608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772816"/>
            <a:ext cx="2673086" cy="2004814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67669" y="2636912"/>
            <a:ext cx="2976331" cy="22322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19" y="260648"/>
            <a:ext cx="3688293" cy="223224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971600" y="4149080"/>
            <a:ext cx="5436096" cy="1754326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ru-RU" dirty="0" smtClean="0"/>
              <a:t>Победа советского народа над фашизмом навсегда останется в памяти будущих поколений.</a:t>
            </a:r>
          </a:p>
          <a:p>
            <a:r>
              <a:rPr lang="ru-RU" dirty="0" smtClean="0"/>
              <a:t>Мы должны сохранить и передать из поколения в поколение память о тех, кто одержал победу над фашизмом. Особенно сейчас, когда неофашизм стал распространяться в Европе.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86932148_i8_148315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262602"/>
            <a:ext cx="3923928" cy="259539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22 июня 1941 года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b="1" dirty="0" smtClean="0">
                <a:ln>
                  <a:solidFill>
                    <a:schemeClr val="tx1"/>
                  </a:solidFill>
                </a:ln>
              </a:rPr>
              <a:t>    </a:t>
            </a:r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800" b="1" dirty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Спасском на пл. Революции собрался митинг. Пришли свыше 500 человек. Секретарь райкома ВКП (б) Г.М. Воронков сообщил </a:t>
            </a:r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собравшимся </a:t>
            </a:r>
            <a:r>
              <a:rPr lang="ru-RU" sz="2800" b="1" dirty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о выступлении Молотова. Участники митинга приняли резолюцию под заголовком </a:t>
            </a:r>
            <a:endParaRPr lang="ru-RU" sz="2800" b="1" dirty="0" smtClean="0">
              <a:ln w="17780" cmpd="sng">
                <a:noFill/>
                <a:prstDash val="solid"/>
                <a:miter lim="800000"/>
              </a:ln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     «</a:t>
            </a:r>
            <a:r>
              <a:rPr lang="ru-RU" sz="2800" b="1" dirty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Враг будет разбит </a:t>
            </a:r>
            <a:endParaRPr lang="ru-RU" sz="2800" b="1" dirty="0" smtClean="0">
              <a:ln w="17780" cmpd="sng">
                <a:noFill/>
                <a:prstDash val="solid"/>
                <a:miter lim="800000"/>
              </a:ln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2800" b="1" dirty="0" smtClean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     и </a:t>
            </a:r>
            <a:r>
              <a:rPr lang="ru-RU" sz="2800" b="1" dirty="0">
                <a:ln w="17780" cmpd="sng">
                  <a:noFill/>
                  <a:prstDash val="solid"/>
                  <a:miter lim="800000"/>
                </a:ln>
                <a:latin typeface="Times New Roman" pitchFamily="18" charset="0"/>
                <a:cs typeface="Times New Roman" pitchFamily="18" charset="0"/>
              </a:rPr>
              <a:t>раздавлен».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19" y="188641"/>
            <a:ext cx="2664297" cy="2103392"/>
          </a:xfrm>
          <a:prstGeom prst="rect">
            <a:avLst/>
          </a:prstGeom>
          <a:solidFill>
            <a:srgbClr val="FF0000"/>
          </a:solidFill>
          <a:ln w="57150">
            <a:solidFill>
              <a:srgbClr val="FF0000"/>
            </a:solidFill>
          </a:ln>
        </p:spPr>
      </p:pic>
      <p:pic>
        <p:nvPicPr>
          <p:cNvPr id="4" name="Рисунок 3" descr="2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53298" y="4469694"/>
            <a:ext cx="2290702" cy="23883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0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987824" y="0"/>
            <a:ext cx="5698976" cy="764704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Мобилизация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363272" cy="5256584"/>
          </a:xfrm>
        </p:spPr>
        <p:txBody>
          <a:bodyPr>
            <a:normAutofit/>
          </a:bodyPr>
          <a:lstStyle/>
          <a:p>
            <a:pPr algn="r"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Мобилизовали  военнообязанных </a:t>
            </a:r>
          </a:p>
          <a:p>
            <a:pPr algn="r"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1905—1918 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годов рождения.</a:t>
            </a:r>
          </a:p>
          <a:p>
            <a:pPr algn="r"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Всего 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 время войны </a:t>
            </a: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взяли в руки</a:t>
            </a:r>
            <a:endParaRPr lang="en-US" sz="2800" b="1" dirty="0" smtClean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b="1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оружие</a:t>
            </a:r>
            <a:r>
              <a:rPr lang="en-US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около 10 700 жителей района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в том числе </a:t>
            </a:r>
            <a:endParaRPr lang="ru-RU" sz="2800" b="1" dirty="0" smtClean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женщины</a:t>
            </a:r>
            <a:r>
              <a:rPr lang="ru-RU" sz="24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Многие 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уходили добровольцами. И в </a:t>
            </a: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первую</a:t>
            </a:r>
            <a:endParaRPr lang="en-US" sz="2800" b="1" dirty="0" smtClean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очередь –</a:t>
            </a:r>
            <a:r>
              <a:rPr lang="en-US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коммунисты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Всего </a:t>
            </a: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января 1943 </a:t>
            </a: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endParaRPr lang="en-US" sz="2800" b="1" dirty="0" smtClean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 </a:t>
            </a:r>
            <a:r>
              <a:rPr lang="ru-RU" sz="2800" b="1" dirty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районной парторганизации </a:t>
            </a:r>
            <a:endParaRPr lang="en-US" sz="2800" b="1" dirty="0" smtClean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800" b="1" dirty="0" smtClean="0">
                <a:ln w="19050">
                  <a:noFill/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выбыло 177 коммунистов.</a:t>
            </a:r>
            <a:endParaRPr lang="ru-RU" sz="2800" b="1" spc="50" dirty="0">
              <a:ln w="19050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273050"/>
            <a:ext cx="8784976" cy="6252294"/>
          </a:xfrm>
        </p:spPr>
        <p:txBody>
          <a:bodyPr wrap="square">
            <a:noAutofit/>
          </a:bodyPr>
          <a:lstStyle/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июля в </a:t>
            </a: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газете</a:t>
            </a:r>
          </a:p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«Знамя коммунизма» </a:t>
            </a:r>
            <a:endParaRPr lang="ru-RU" b="1" dirty="0" smtClean="0">
              <a:ln w="19050">
                <a:noFill/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появилось сообщение о 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том, </a:t>
            </a:r>
            <a:endParaRPr lang="ru-RU" b="1" dirty="0" smtClean="0">
              <a:ln w="19050">
                <a:noFill/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что 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ученик 9 </a:t>
            </a: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Татарскомаклаковской</a:t>
            </a:r>
            <a:endParaRPr lang="ru-RU" b="1" dirty="0" smtClean="0">
              <a:ln w="19050">
                <a:noFill/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средней </a:t>
            </a: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школы отличник</a:t>
            </a:r>
          </a:p>
          <a:p>
            <a:pPr algn="r">
              <a:buNone/>
            </a:pP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Арнольд </a:t>
            </a:r>
            <a:r>
              <a:rPr lang="ru-RU" b="1" dirty="0" err="1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Бадеев</a:t>
            </a: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, рождения 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1925 года, просит послать его в военную </a:t>
            </a: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политическую школу</a:t>
            </a:r>
            <a:r>
              <a:rPr lang="ru-RU" b="1" dirty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, чтобы заменить умершего </a:t>
            </a:r>
            <a:r>
              <a:rPr lang="ru-RU" b="1" dirty="0" smtClean="0">
                <a:ln w="19050">
                  <a:noFill/>
                  <a:prstDash val="solid"/>
                </a:ln>
                <a:latin typeface="Times New Roman" pitchFamily="18" charset="0"/>
                <a:cs typeface="Times New Roman" pitchFamily="18" charset="0"/>
              </a:rPr>
              <a:t>отца-политрука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G:\1316665787_1316583672_children_soldiers_16.jpg"/>
          <p:cNvPicPr>
            <a:picLocks noChangeAspect="1" noChangeArrowheads="1"/>
          </p:cNvPicPr>
          <p:nvPr/>
        </p:nvPicPr>
        <p:blipFill>
          <a:blip r:embed="rId2" cstate="print"/>
          <a:srcRect b="6250"/>
          <a:stretch>
            <a:fillRect/>
          </a:stretch>
        </p:blipFill>
        <p:spPr bwMode="auto">
          <a:xfrm>
            <a:off x="179512" y="188639"/>
            <a:ext cx="3528392" cy="33843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79512" y="1484784"/>
            <a:ext cx="8784976" cy="41805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5 сентября 1941 года в Чувашии началось формирование 324-й стрелковой дивизии. Наши земляки в составе дивизии прошли с боями более 2000 км, освободили более 1800 городов и населенных пунктов. Дивизия была награждена орденом Красного Знамени и стала называться «Верхнеднепровской».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97200"/>
            <a:ext cx="9036050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Герой Советского Союза </a:t>
            </a:r>
            <a:r>
              <a:rPr lang="en-US" sz="31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1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Василий Алексеевич Трубачев - Поликарпов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pic>
        <p:nvPicPr>
          <p:cNvPr id="4" name="Picture 2" descr="image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3440" t="192" r="693"/>
          <a:stretch>
            <a:fillRect/>
          </a:stretch>
        </p:blipFill>
        <p:spPr bwMode="auto">
          <a:xfrm>
            <a:off x="395536" y="1124744"/>
            <a:ext cx="3059832" cy="3744416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779912" y="996076"/>
            <a:ext cx="504056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normalizeH="0" baseline="0" dirty="0" smtClean="0"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Василий Алексеевич родился в селе Спасском. Стал кадровым военным. Летом 1941 года его полк, попав в окружение на Карельском перешейке, 13 суток отбивал натиск превосходящих сил противника. Так В.А. Трубачев-Поликарпов стал первым нижегородцем (и одним из первых в Советском Союзе), удостоенным этого высокого звания в годы Великой Отечественной войны. Впоследствии за участие в прорыве блокады Ленинграда ему было присвоено звание генерал-майора и вручен орден Красного Знамени. 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 его честь названа одна из улиц с. Спасское.</a:t>
            </a:r>
            <a:endParaRPr kumimoji="0" lang="ru-RU" sz="2000" b="1" i="0" u="none" strike="noStrike" normalizeH="0" baseline="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Герой Советского Союза </a:t>
            </a:r>
            <a:r>
              <a:rPr lang="en-US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Иван Рязанов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image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772816"/>
            <a:ext cx="2761896" cy="3175234"/>
          </a:xfrm>
          <a:prstGeom prst="rect">
            <a:avLst/>
          </a:prstGeom>
          <a:noFill/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059832" y="1570985"/>
            <a:ext cx="568863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Осенью того же года при форсировании Днепра 19-летний артиллерист уроженец деревни Грязновка Иван Рязанов вместе с боевыми товарищами более двух недель под бомбежками и артобстрелами помогал пехоте удерживать плацдарм на правом берегу Днепра. </a:t>
            </a:r>
            <a:endParaRPr kumimoji="0" lang="ru-RU" sz="2800" b="1" i="0" u="none" strike="noStrike" cap="none" normalizeH="0" baseline="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398</TotalTime>
  <Words>1375</Words>
  <Application>Microsoft Office PowerPoint</Application>
  <PresentationFormat>Экран (4:3)</PresentationFormat>
  <Paragraphs>134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СПАСЧАНЕ В ЛИХИЕ  ГОДЫ СВЯЩЕННОЙ ВОЙНЫ</vt:lpstr>
      <vt:lpstr>Слайд 2</vt:lpstr>
      <vt:lpstr>Слайд 3</vt:lpstr>
      <vt:lpstr>22 июня 1941 года</vt:lpstr>
      <vt:lpstr>Мобилизация </vt:lpstr>
      <vt:lpstr>Слайд 6</vt:lpstr>
      <vt:lpstr>5 сентября 1941 года в Чувашии началось формирование 324-й стрелковой дивизии. Наши земляки в составе дивизии прошли с боями более 2000 км, освободили более 1800 городов и населенных пунктов. Дивизия была награждена орденом Красного Знамени и стала называться «Верхнеднепровской». </vt:lpstr>
      <vt:lpstr>Герой Советского Союза  Василий Алексеевич Трубачев - Поликарпов </vt:lpstr>
      <vt:lpstr>Герой Советского Союза  Иван Рязанов</vt:lpstr>
      <vt:lpstr>Кавалер ордена Александра Невского Василий Степанович Кабанин </vt:lpstr>
      <vt:lpstr>Герой Советского Союза Александр Иванович Бабаев </vt:lpstr>
      <vt:lpstr>Слайд 12</vt:lpstr>
      <vt:lpstr>8 ноября 1943 года  Президиум Верховного Совета СССР учредил орден Славы трех степеней.  </vt:lpstr>
      <vt:lpstr>Спасчанки на фронтах войны</vt:lpstr>
      <vt:lpstr>Помощь эвакуированным</vt:lpstr>
      <vt:lpstr>Труженики тыла</vt:lpstr>
      <vt:lpstr>Слайд 17</vt:lpstr>
      <vt:lpstr>Слайд 18</vt:lpstr>
      <vt:lpstr>Спасские школьники Юрий Казаков (слева) и Юрий Кузнецов (справа), награжденные медалью «За доблестный труд в годы Великой Отечественной войны». В центре — их одноклассник, эвакуированный в Спасское из Украины Марк Юблилер</vt:lpstr>
      <vt:lpstr>Слайд 20</vt:lpstr>
      <vt:lpstr>В Фонд обороны </vt:lpstr>
      <vt:lpstr>Парад  Победы на Красной площади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СПАССЧАНЕ В ГОДЫ ВОЙНЫ</dc:title>
  <dc:creator>Работа</dc:creator>
  <cp:lastModifiedBy>Любовь</cp:lastModifiedBy>
  <cp:revision>53</cp:revision>
  <dcterms:created xsi:type="dcterms:W3CDTF">2015-03-31T19:38:51Z</dcterms:created>
  <dcterms:modified xsi:type="dcterms:W3CDTF">2023-05-01T18:18:01Z</dcterms:modified>
</cp:coreProperties>
</file>