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8" r:id="rId12"/>
    <p:sldId id="269" r:id="rId13"/>
    <p:sldId id="271" r:id="rId14"/>
    <p:sldId id="270" r:id="rId15"/>
    <p:sldId id="273" r:id="rId16"/>
    <p:sldId id="272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89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59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41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743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395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26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4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505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71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197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577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10/26/2025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88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4" y="1703761"/>
            <a:ext cx="2816389" cy="267934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289953" y="2306819"/>
            <a:ext cx="78431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проекта: «Экологические изменения водных объектов с. Панино»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6210275" y="3606255"/>
            <a:ext cx="5514680" cy="1126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Чернышов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Даниил.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и биологии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Судницына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Г.В.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42353" y="241642"/>
            <a:ext cx="68454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2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Панинская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ООШ” Спасский муниципальный район, Рязанской области.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9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cf2.ppt-online.org/files2/slide/s/snFTUXIaCQqMiBJdmDAOPR5vW6YbhoK9LVHu0z/slide-8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3295"/>
          <a:stretch/>
        </p:blipFill>
        <p:spPr bwMode="auto">
          <a:xfrm>
            <a:off x="1527142" y="0"/>
            <a:ext cx="93985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37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Реактивы. Нитрат серебра, 0,05 н. титрованный раствор. Хромат калия, 5%-ный раствор. В коническую колбу помещаем 100 мл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5272" b="48583"/>
          <a:stretch/>
        </p:blipFill>
        <p:spPr bwMode="auto">
          <a:xfrm>
            <a:off x="754144" y="75414"/>
            <a:ext cx="10897386" cy="398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езультаты наших иследований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" t="29407" r="54569" b="30784"/>
          <a:stretch/>
        </p:blipFill>
        <p:spPr bwMode="auto">
          <a:xfrm>
            <a:off x="1632244" y="3835338"/>
            <a:ext cx="3363961" cy="24761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2" r="22469" b="25748"/>
          <a:stretch>
            <a:fillRect/>
          </a:stretch>
        </p:blipFill>
        <p:spPr bwMode="auto">
          <a:xfrm>
            <a:off x="7887853" y="3648173"/>
            <a:ext cx="3311191" cy="284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090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 пробирки помещаем 3-4 капли исследуемой воды и добавляем столько же раствора хлорида бария. При наличии сульфат-ионов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3106" b="72847"/>
          <a:stretch/>
        </p:blipFill>
        <p:spPr bwMode="auto">
          <a:xfrm>
            <a:off x="0" y="75415"/>
            <a:ext cx="12192000" cy="207389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 пробирки помещаем 3-4 капли исследуемой воды и добавляем столько же раствора хлорида бария. При наличии сульфат-ионов"/>
          <p:cNvPicPr/>
          <p:nvPr/>
        </p:nvPicPr>
        <p:blipFill rotWithShape="1">
          <a:blip r:embed="rId2" cstate="print"/>
          <a:srcRect l="50248" t="39393" r="16808" b="34752"/>
          <a:stretch/>
        </p:blipFill>
        <p:spPr bwMode="auto">
          <a:xfrm>
            <a:off x="8636523" y="2757143"/>
            <a:ext cx="3186260" cy="20083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cf2.ppt-online.org/files2/slide/s/snFTUXIaCQqMiBJdmDAOPR5vW6YbhoK9LVHu0z/slide-12.jpg"/>
          <p:cNvPicPr/>
          <p:nvPr/>
        </p:nvPicPr>
        <p:blipFill rotWithShape="1">
          <a:blip r:embed="rId3" cstate="print"/>
          <a:srcRect l="4141" t="14913" r="4403" b="46980"/>
          <a:stretch/>
        </p:blipFill>
        <p:spPr bwMode="auto">
          <a:xfrm>
            <a:off x="245097" y="2688327"/>
            <a:ext cx="8136903" cy="267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99621" y="2234153"/>
            <a:ext cx="5476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Таблица содержания сульфатов (мг/л)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91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Определение нитратов , хлоридов , сульфатов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031" y="94267"/>
            <a:ext cx="9040305" cy="6655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ВОДА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342" y="2326144"/>
            <a:ext cx="2300140" cy="296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80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Биоиндикаторв</a:t>
            </a:r>
            <a:endParaRPr lang="ru-RU" dirty="0"/>
          </a:p>
        </p:txBody>
      </p:sp>
      <p:pic>
        <p:nvPicPr>
          <p:cNvPr id="8" name="Picture 3"/>
          <p:cNvPicPr/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71" t="26672" r="26578" b="11948"/>
          <a:stretch>
            <a:fillRect/>
          </a:stretch>
        </p:blipFill>
        <p:spPr bwMode="auto">
          <a:xfrm>
            <a:off x="348795" y="1388519"/>
            <a:ext cx="2838254" cy="222194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9" name="Picture 4"/>
          <p:cNvPicPr/>
          <p:nvPr/>
        </p:nvPicPr>
        <p:blipFill>
          <a:blip r:embed="rId3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0" t="24457" r="35127" b="24667"/>
          <a:stretch>
            <a:fillRect/>
          </a:stretch>
        </p:blipFill>
        <p:spPr bwMode="auto">
          <a:xfrm>
            <a:off x="3476572" y="1388519"/>
            <a:ext cx="2782826" cy="222194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0" name="Picture 3"/>
          <p:cNvPicPr/>
          <p:nvPr/>
        </p:nvPicPr>
        <p:blipFill>
          <a:blip r:embed="rId4" cstate="print">
            <a:lum brigh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t="8585" r="30748" b="13560"/>
          <a:stretch>
            <a:fillRect/>
          </a:stretch>
        </p:blipFill>
        <p:spPr bwMode="auto">
          <a:xfrm>
            <a:off x="6436586" y="1417631"/>
            <a:ext cx="2801681" cy="223996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1" name="Picture 3"/>
          <p:cNvPicPr/>
          <p:nvPr/>
        </p:nvPicPr>
        <p:blipFill>
          <a:blip r:embed="rId5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630" r="4495" b="12895"/>
          <a:stretch>
            <a:fillRect/>
          </a:stretch>
        </p:blipFill>
        <p:spPr bwMode="auto">
          <a:xfrm>
            <a:off x="348795" y="3930977"/>
            <a:ext cx="2913667" cy="2337847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3"/>
          <p:cNvPicPr/>
          <p:nvPr/>
        </p:nvPicPr>
        <p:blipFill>
          <a:blip r:embed="rId6" cstate="print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534" y="3949830"/>
            <a:ext cx="2770864" cy="2318994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4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9" t="24947" r="46509" b="43176"/>
          <a:stretch/>
        </p:blipFill>
        <p:spPr bwMode="auto">
          <a:xfrm>
            <a:off x="6568562" y="3949830"/>
            <a:ext cx="2669705" cy="231899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P102049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0" t="19713" r="15094" b="15770"/>
          <a:stretch>
            <a:fillRect/>
          </a:stretch>
        </p:blipFill>
        <p:spPr bwMode="auto">
          <a:xfrm>
            <a:off x="9456131" y="3949830"/>
            <a:ext cx="2262432" cy="2318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0" t="49959" r="42651"/>
          <a:stretch>
            <a:fillRect/>
          </a:stretch>
        </p:blipFill>
        <p:spPr bwMode="auto">
          <a:xfrm>
            <a:off x="9643707" y="1464767"/>
            <a:ext cx="1887281" cy="2145695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57635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beaver-dam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" t="10931" r="2581"/>
          <a:stretch/>
        </p:blipFill>
        <p:spPr bwMode="auto">
          <a:xfrm>
            <a:off x="591392" y="264193"/>
            <a:ext cx="4276486" cy="293253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C:\Documents and Settings\User\Рабочий стол\4d9a294991e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92" y="3271101"/>
            <a:ext cx="4351900" cy="324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2" descr="D:\Documents and Settings\Admin\Рабочий стол\Бобры\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146" b="11670"/>
          <a:stretch/>
        </p:blipFill>
        <p:spPr bwMode="auto">
          <a:xfrm>
            <a:off x="5448693" y="264193"/>
            <a:ext cx="3176832" cy="338633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D:\Documents and Settings\Admin\Рабочий стол\Бобры\138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354" y="339607"/>
            <a:ext cx="3044858" cy="332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42" y="3667026"/>
            <a:ext cx="3101418" cy="2489855"/>
          </a:xfrm>
          <a:prstGeom prst="rect">
            <a:avLst/>
          </a:prstGeom>
        </p:spPr>
      </p:pic>
      <p:pic>
        <p:nvPicPr>
          <p:cNvPr id="9" name="Picture 2" descr="C:\Documents and Settings\admin\Рабочий стол\Животные 2\Животные леса\8240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39809" y="3650529"/>
            <a:ext cx="3317947" cy="28681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541147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0240" y="413816"/>
            <a:ext cx="11399520" cy="2567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 и рекомендации.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Проведены исследования мы получили ответы на многие вопросы. Мы выяснили, что озёра, устье реки и пруды пригодны для отдыха, в них можно купаться, ловить рыбу, использовать воду для хозяйственных нужд. Но необходимы меры по сохранению экологии водоёмов.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Новая Россия должна быть страной не только демократической, но и экологически чистой: без варварской эксплуатации лесов и почв, с озерами и реками, не отравленными  неочищенными стоками. Лишь при восстановлении и сохранении природы возможен рост качества жизни.          Решить экологические проблемы одному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человеку, конечно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невозможно, но вместе мы сможем справиться с любыми трудностями. 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840" y="3056206"/>
            <a:ext cx="11704320" cy="3359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Наши предложения: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Запретить использование в прибрежной зоне ядохимикатов и удобрений.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Конечно, одними запретными мерами обойтись нельзя. Необходимы рекламные листовки, баннеры для информации населения о бережном отношении к водоёмам.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Уборка мусора после отдыха и весеннего половодья.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Жизнь водоёмов тесно взаимосвязана и напрямую зависит от традиций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водопользования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хозяйственной деятельности человека; организации быта;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285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Пусть на земле не умирают реки, </a:t>
            </a:r>
          </a:p>
          <a:p>
            <a:r>
              <a:rPr lang="ru-RU" dirty="0"/>
              <a:t>Пусть стороной обходит их беда</a:t>
            </a:r>
          </a:p>
          <a:p>
            <a:r>
              <a:rPr lang="ru-RU" dirty="0"/>
              <a:t>Пусть чистой остаётся в них навеки.    </a:t>
            </a:r>
            <a:endParaRPr lang="ru-RU" dirty="0" smtClean="0"/>
          </a:p>
          <a:p>
            <a:r>
              <a:rPr lang="ru-RU" dirty="0" smtClean="0"/>
              <a:t>  </a:t>
            </a:r>
            <a:r>
              <a:rPr lang="ru-RU" dirty="0"/>
              <a:t>Студёная и вкусная вода.</a:t>
            </a:r>
          </a:p>
          <a:p>
            <a:endParaRPr lang="ru-RU" dirty="0"/>
          </a:p>
        </p:txBody>
      </p:sp>
      <p:pic>
        <p:nvPicPr>
          <p:cNvPr id="4" name="Picture 7" descr="ВОДА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742" y="1208544"/>
            <a:ext cx="2300140" cy="296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18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1420" y="269708"/>
            <a:ext cx="10734660" cy="36825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44880" y="3798986"/>
            <a:ext cx="10647680" cy="282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Интернет-ресурсы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http://www.sci.aha.ru/ATL/ra21c.htm — биологическое разнообразие России.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http://www.wwf.ru — Всемирный фонд дикой природы (WWF).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http://edu.seu.ru/metodiques/samkova.htm —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интернетсайт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«Общественные ресурсы образования» /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Самкова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В.А. Открывая мир. Практические задания для учащихся.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http://www.kunzm.ru — кружок юных натуралистов зоологического музея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МГУ. http://www.ecosystema.ru — экологическое образование детей и изучение природы России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929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cf2.ppt-online.org/files2/slide/s/snFTUXIaCQqMiBJdmDAOPR5vW6YbhoK9LVHu0z/slide-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226" y="1"/>
            <a:ext cx="9275975" cy="66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4711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921" y="379013"/>
            <a:ext cx="9496703" cy="128089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исследования:</a:t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Половское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оз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Силище,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устье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Исток.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95" y="1461941"/>
            <a:ext cx="3299368" cy="293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647" y="1266169"/>
            <a:ext cx="3412503" cy="293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Фото 15.05.2013.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3" r="24837"/>
          <a:stretch/>
        </p:blipFill>
        <p:spPr bwMode="auto">
          <a:xfrm>
            <a:off x="8078771" y="1409765"/>
            <a:ext cx="3619893" cy="30585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fototerra.ru/photo/Russia/Panino/image5460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672" y="4308049"/>
            <a:ext cx="3627935" cy="2370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615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313026"/>
            <a:ext cx="8911687" cy="67678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каскад прудов «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Репеща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65" y="1348032"/>
            <a:ext cx="5429838" cy="4060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STH753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87" y="1348032"/>
            <a:ext cx="5901178" cy="4060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7367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5649" y="624110"/>
            <a:ext cx="3538963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Карта объектов</a:t>
            </a:r>
            <a:endParaRPr lang="ru-RU" dirty="0"/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>
          <a:xfrm>
            <a:off x="961534" y="273377"/>
            <a:ext cx="10765408" cy="6356011"/>
            <a:chOff x="-1468698" y="-476277"/>
            <a:chExt cx="13510757" cy="8626973"/>
          </a:xfrm>
        </p:grpSpPr>
        <p:pic>
          <p:nvPicPr>
            <p:cNvPr id="5" name="Picture 220"/>
            <p:cNvPicPr/>
            <p:nvPr/>
          </p:nvPicPr>
          <p:blipFill rotWithShape="1">
            <a:blip r:embed="rId2"/>
            <a:srcRect t="34712" r="29289" b="2487"/>
            <a:stretch/>
          </p:blipFill>
          <p:spPr>
            <a:xfrm>
              <a:off x="-1468698" y="-476277"/>
              <a:ext cx="6779041" cy="5348285"/>
            </a:xfrm>
            <a:prstGeom prst="rect">
              <a:avLst/>
            </a:prstGeom>
          </p:spPr>
        </p:pic>
        <p:pic>
          <p:nvPicPr>
            <p:cNvPr id="6" name="Picture 222"/>
            <p:cNvPicPr/>
            <p:nvPr/>
          </p:nvPicPr>
          <p:blipFill rotWithShape="1">
            <a:blip r:embed="rId3"/>
            <a:srcRect r="28630"/>
            <a:stretch/>
          </p:blipFill>
          <p:spPr>
            <a:xfrm>
              <a:off x="5635228" y="2419645"/>
              <a:ext cx="6406831" cy="5731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1160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Экспериментальная работа:</a:t>
            </a:r>
            <a:endParaRPr lang="ru-RU" dirty="0"/>
          </a:p>
        </p:txBody>
      </p:sp>
      <p:pic>
        <p:nvPicPr>
          <p:cNvPr id="5" name="Рисунок 4" descr="https://cf2.ppt-online.org/files2/slide/s/snFTUXIaCQqMiBJdmDAOPR5vW6YbhoK9LVHu0z/slide-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5" t="37819" r="34354" b="9222"/>
          <a:stretch/>
        </p:blipFill>
        <p:spPr bwMode="auto">
          <a:xfrm>
            <a:off x="1791551" y="1356012"/>
            <a:ext cx="3016119" cy="26292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18756" y="1979629"/>
            <a:ext cx="4298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Образцы воды из 4х источников.</a:t>
            </a:r>
            <a:endParaRPr lang="ru-RU" dirty="0"/>
          </a:p>
        </p:txBody>
      </p:sp>
      <p:pic>
        <p:nvPicPr>
          <p:cNvPr id="8" name="Рисунок 7" descr="C:\Users\Администратор\Desktop\панино\9 класс\20231026_10325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t="8490"/>
          <a:stretch/>
        </p:blipFill>
        <p:spPr bwMode="auto">
          <a:xfrm>
            <a:off x="5618375" y="2616185"/>
            <a:ext cx="3044857" cy="27382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124"/>
          <p:cNvPicPr/>
          <p:nvPr/>
        </p:nvPicPr>
        <p:blipFill rotWithShape="1">
          <a:blip r:embed="rId4"/>
          <a:srcRect l="13414" t="38931" r="34825" b="1"/>
          <a:stretch/>
        </p:blipFill>
        <p:spPr bwMode="auto">
          <a:xfrm>
            <a:off x="2023816" y="4381590"/>
            <a:ext cx="2585892" cy="19456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Администратор\Desktop\панино\9 класс\20231026_09245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9" t="17611" r="34588" b="25081"/>
          <a:stretch/>
        </p:blipFill>
        <p:spPr bwMode="auto">
          <a:xfrm rot="10800000">
            <a:off x="9209987" y="1356012"/>
            <a:ext cx="2605709" cy="20093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8386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cf2.ppt-online.org/files2/slide/s/snFTUXIaCQqMiBJdmDAOPR5vW6YbhoK9LVHu0z/slide-4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3711" t="6196" r="3500" b="9221"/>
          <a:stretch/>
        </p:blipFill>
        <p:spPr bwMode="auto">
          <a:xfrm>
            <a:off x="1225485" y="122548"/>
            <a:ext cx="9096865" cy="64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276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965"/>
          <a:stretch/>
        </p:blipFill>
        <p:spPr>
          <a:xfrm>
            <a:off x="1998482" y="1998481"/>
            <a:ext cx="9125148" cy="4251489"/>
          </a:xfrm>
          <a:prstGeom prst="rect">
            <a:avLst/>
          </a:prstGeom>
        </p:spPr>
      </p:pic>
      <p:pic>
        <p:nvPicPr>
          <p:cNvPr id="8" name="Рисунок 7" descr="Оценка цветности воды."/>
          <p:cNvPicPr/>
          <p:nvPr/>
        </p:nvPicPr>
        <p:blipFill rotWithShape="1">
          <a:blip r:embed="rId3" cstate="print"/>
          <a:srcRect l="4707" t="4995" r="11950" b="76452"/>
          <a:stretch/>
        </p:blipFill>
        <p:spPr bwMode="auto">
          <a:xfrm>
            <a:off x="1329179" y="461839"/>
            <a:ext cx="9605914" cy="1519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Определение мутности воды."/>
          <p:cNvPicPr/>
          <p:nvPr/>
        </p:nvPicPr>
        <p:blipFill rotWithShape="1">
          <a:blip r:embed="rId4" cstate="print"/>
          <a:srcRect l="2570" t="3711" r="58092" b="87723"/>
          <a:stretch/>
        </p:blipFill>
        <p:spPr bwMode="auto">
          <a:xfrm>
            <a:off x="4862267" y="461838"/>
            <a:ext cx="4291160" cy="7165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92341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cf2.ppt-online.org/files2/slide/s/snFTUXIaCQqMiBJdmDAOPR5vW6YbhoK9LVHu0z/slide-6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2243" t="3630" r="2141" b="70274"/>
          <a:stretch/>
        </p:blipFill>
        <p:spPr bwMode="auto">
          <a:xfrm>
            <a:off x="1753386" y="0"/>
            <a:ext cx="8842342" cy="185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3" descr="https://cf2.ppt-online.org/files2/slide/s/snFTUXIaCQqMiBJdmDAOPR5vW6YbhoK9LVHu0z/slide-7.jpg"/>
          <p:cNvPicPr>
            <a:picLocks/>
          </p:cNvPicPr>
          <p:nvPr/>
        </p:nvPicPr>
        <p:blipFill rotWithShape="1">
          <a:blip r:embed="rId3" cstate="print"/>
          <a:srcRect l="5976" t="9421" r="5366" b="5428"/>
          <a:stretch/>
        </p:blipFill>
        <p:spPr bwMode="auto">
          <a:xfrm>
            <a:off x="2309567" y="1857081"/>
            <a:ext cx="7739405" cy="487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16"/>
          <p:cNvPicPr/>
          <p:nvPr/>
        </p:nvPicPr>
        <p:blipFill rotWithShape="1">
          <a:blip r:embed="rId4"/>
          <a:srcRect l="20476" b="21939"/>
          <a:stretch/>
        </p:blipFill>
        <p:spPr bwMode="auto">
          <a:xfrm>
            <a:off x="8878757" y="3340624"/>
            <a:ext cx="2849481" cy="25228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80"/>
          <p:cNvPicPr/>
          <p:nvPr/>
        </p:nvPicPr>
        <p:blipFill rotWithShape="1">
          <a:blip r:embed="rId5"/>
          <a:srcRect r="18206" b="48836"/>
          <a:stretch/>
        </p:blipFill>
        <p:spPr bwMode="auto">
          <a:xfrm>
            <a:off x="395924" y="4364610"/>
            <a:ext cx="3007152" cy="2149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03828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255</Words>
  <Application>Microsoft Office PowerPoint</Application>
  <PresentationFormat>Широкоэкранный</PresentationFormat>
  <Paragraphs>32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Объекты исследования: оз. Половское,               оз. Силище,                    устье р. Исток.  </vt:lpstr>
      <vt:lpstr>каскад прудов «Репеща»,</vt:lpstr>
      <vt:lpstr>Карта объектов</vt:lpstr>
      <vt:lpstr>Экспериментальная работа: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Биоиндикаторв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образования и молодежной политики администрации муниципального образования – Спасский муниципальный район     этап Российского открытого молодежного водного конкурса-2024</dc:title>
  <dc:creator>комп</dc:creator>
  <cp:lastModifiedBy>комп</cp:lastModifiedBy>
  <cp:revision>9</cp:revision>
  <dcterms:created xsi:type="dcterms:W3CDTF">2024-01-28T16:56:03Z</dcterms:created>
  <dcterms:modified xsi:type="dcterms:W3CDTF">2025-10-26T09:26:54Z</dcterms:modified>
</cp:coreProperties>
</file>