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75" r:id="rId6"/>
    <p:sldId id="267" r:id="rId7"/>
    <p:sldId id="266" r:id="rId8"/>
    <p:sldId id="264" r:id="rId9"/>
    <p:sldId id="262" r:id="rId10"/>
    <p:sldId id="263" r:id="rId11"/>
    <p:sldId id="269" r:id="rId12"/>
    <p:sldId id="276" r:id="rId13"/>
    <p:sldId id="271" r:id="rId14"/>
    <p:sldId id="274" r:id="rId15"/>
    <p:sldId id="277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102677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Русский язык</a:t>
            </a:r>
            <a:endParaRPr lang="ru-RU" b="1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1012" y="2581102"/>
            <a:ext cx="8689976" cy="602673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класс</a:t>
            </a:r>
          </a:p>
          <a:p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учитель начальных классов </a:t>
            </a:r>
          </a:p>
          <a:p>
            <a:pPr algn="r"/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Ягодина Наталья Васильевна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060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0" name="WordArt 10"/>
          <p:cNvSpPr>
            <a:spLocks noChangeArrowheads="1" noChangeShapeType="1" noTextEdit="1"/>
          </p:cNvSpPr>
          <p:nvPr/>
        </p:nvSpPr>
        <p:spPr bwMode="auto">
          <a:xfrm>
            <a:off x="2629247" y="1697773"/>
            <a:ext cx="641985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9525">
                <a:solidFill>
                  <a:srgbClr val="FF99CC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8473" y="914400"/>
            <a:ext cx="9567949" cy="4622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Подберите пары слов, противоположных по значению. Запишите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8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грубость							старость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храбрость						мудрость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глупость 						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вежливость 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молодость 						трусость</a:t>
            </a:r>
            <a:endParaRPr lang="ru-RU" sz="36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8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84065" y="153382"/>
            <a:ext cx="65836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№ </a:t>
            </a:r>
            <a:r>
              <a:rPr lang="ru-RU" alt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страница </a:t>
            </a:r>
            <a:r>
              <a:rPr lang="ru-RU" alt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132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105275" y="2790825"/>
            <a:ext cx="2638425" cy="1276350"/>
          </a:xfrm>
          <a:prstGeom prst="straightConnector1">
            <a:avLst/>
          </a:prstGeom>
          <a:ln w="444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352925" y="3429000"/>
            <a:ext cx="2422971" cy="1190625"/>
          </a:xfrm>
          <a:prstGeom prst="straightConnector1">
            <a:avLst/>
          </a:prstGeom>
          <a:ln w="444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4105274" y="3429000"/>
            <a:ext cx="2771776" cy="652469"/>
          </a:xfrm>
          <a:prstGeom prst="straightConnector1">
            <a:avLst/>
          </a:prstGeom>
          <a:ln w="444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4376737" y="2790825"/>
            <a:ext cx="2500313" cy="1914525"/>
          </a:xfrm>
          <a:prstGeom prst="straightConnector1">
            <a:avLst/>
          </a:prstGeom>
          <a:ln w="444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Группа 12"/>
          <p:cNvGrpSpPr/>
          <p:nvPr/>
        </p:nvGrpSpPr>
        <p:grpSpPr>
          <a:xfrm>
            <a:off x="3180311" y="2517818"/>
            <a:ext cx="820189" cy="173610"/>
            <a:chOff x="4229100" y="4172989"/>
            <a:chExt cx="1133475" cy="608561"/>
          </a:xfrm>
        </p:grpSpPr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4229100" y="4172989"/>
              <a:ext cx="590550" cy="608561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H="1" flipV="1">
              <a:off x="4819650" y="4172989"/>
              <a:ext cx="542925" cy="608561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Группа 30"/>
          <p:cNvGrpSpPr/>
          <p:nvPr/>
        </p:nvGrpSpPr>
        <p:grpSpPr>
          <a:xfrm>
            <a:off x="3426271" y="3148628"/>
            <a:ext cx="820189" cy="173610"/>
            <a:chOff x="4229100" y="4172989"/>
            <a:chExt cx="1133475" cy="608561"/>
          </a:xfrm>
        </p:grpSpPr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4229100" y="4172989"/>
              <a:ext cx="590550" cy="608561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flipH="1" flipV="1">
              <a:off x="4819650" y="4172989"/>
              <a:ext cx="542925" cy="608561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Группа 33"/>
          <p:cNvGrpSpPr/>
          <p:nvPr/>
        </p:nvGrpSpPr>
        <p:grpSpPr>
          <a:xfrm>
            <a:off x="7712391" y="4417836"/>
            <a:ext cx="820189" cy="173610"/>
            <a:chOff x="4229100" y="4172989"/>
            <a:chExt cx="1133475" cy="608561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flipV="1">
              <a:off x="4229100" y="4172989"/>
              <a:ext cx="590550" cy="608561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flipH="1" flipV="1">
              <a:off x="4819650" y="4172989"/>
              <a:ext cx="542925" cy="608561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Группа 36"/>
          <p:cNvGrpSpPr/>
          <p:nvPr/>
        </p:nvGrpSpPr>
        <p:grpSpPr>
          <a:xfrm>
            <a:off x="8318918" y="3787108"/>
            <a:ext cx="820189" cy="173610"/>
            <a:chOff x="4229100" y="4172989"/>
            <a:chExt cx="1133475" cy="608561"/>
          </a:xfrm>
        </p:grpSpPr>
        <p:cxnSp>
          <p:nvCxnSpPr>
            <p:cNvPr id="38" name="Прямая соединительная линия 37"/>
            <p:cNvCxnSpPr/>
            <p:nvPr/>
          </p:nvCxnSpPr>
          <p:spPr>
            <a:xfrm flipV="1">
              <a:off x="4229100" y="4172989"/>
              <a:ext cx="590550" cy="608561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flipH="1" flipV="1">
              <a:off x="4819650" y="4172989"/>
              <a:ext cx="542925" cy="608561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Группа 39"/>
          <p:cNvGrpSpPr/>
          <p:nvPr/>
        </p:nvGrpSpPr>
        <p:grpSpPr>
          <a:xfrm>
            <a:off x="7809461" y="3148628"/>
            <a:ext cx="820189" cy="173610"/>
            <a:chOff x="4229100" y="4172989"/>
            <a:chExt cx="1133475" cy="608561"/>
          </a:xfrm>
        </p:grpSpPr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4229100" y="4172989"/>
              <a:ext cx="590550" cy="608561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 flipH="1" flipV="1">
              <a:off x="4819650" y="4172989"/>
              <a:ext cx="542925" cy="608561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Группа 42"/>
          <p:cNvGrpSpPr/>
          <p:nvPr/>
        </p:nvGrpSpPr>
        <p:grpSpPr>
          <a:xfrm>
            <a:off x="7695161" y="2500906"/>
            <a:ext cx="820189" cy="173610"/>
            <a:chOff x="4229100" y="4172989"/>
            <a:chExt cx="1133475" cy="608561"/>
          </a:xfrm>
        </p:grpSpPr>
        <p:cxnSp>
          <p:nvCxnSpPr>
            <p:cNvPr id="44" name="Прямая соединительная линия 43"/>
            <p:cNvCxnSpPr/>
            <p:nvPr/>
          </p:nvCxnSpPr>
          <p:spPr>
            <a:xfrm flipV="1">
              <a:off x="4229100" y="4172989"/>
              <a:ext cx="590550" cy="608561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 flipH="1" flipV="1">
              <a:off x="4819650" y="4172989"/>
              <a:ext cx="542925" cy="608561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Группа 45"/>
          <p:cNvGrpSpPr/>
          <p:nvPr/>
        </p:nvGrpSpPr>
        <p:grpSpPr>
          <a:xfrm>
            <a:off x="3491409" y="4416638"/>
            <a:ext cx="820189" cy="173610"/>
            <a:chOff x="4229100" y="4172989"/>
            <a:chExt cx="1133475" cy="608561"/>
          </a:xfrm>
        </p:grpSpPr>
        <p:cxnSp>
          <p:nvCxnSpPr>
            <p:cNvPr id="47" name="Прямая соединительная линия 46"/>
            <p:cNvCxnSpPr/>
            <p:nvPr/>
          </p:nvCxnSpPr>
          <p:spPr>
            <a:xfrm flipV="1">
              <a:off x="4229100" y="4172989"/>
              <a:ext cx="590550" cy="608561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 flipH="1" flipV="1">
              <a:off x="4819650" y="4172989"/>
              <a:ext cx="542925" cy="608561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Группа 48"/>
          <p:cNvGrpSpPr/>
          <p:nvPr/>
        </p:nvGrpSpPr>
        <p:grpSpPr>
          <a:xfrm>
            <a:off x="3160740" y="3787108"/>
            <a:ext cx="820189" cy="173610"/>
            <a:chOff x="4229100" y="4172989"/>
            <a:chExt cx="1133475" cy="608561"/>
          </a:xfrm>
        </p:grpSpPr>
        <p:cxnSp>
          <p:nvCxnSpPr>
            <p:cNvPr id="50" name="Прямая соединительная линия 49"/>
            <p:cNvCxnSpPr/>
            <p:nvPr/>
          </p:nvCxnSpPr>
          <p:spPr>
            <a:xfrm flipV="1">
              <a:off x="4229100" y="4172989"/>
              <a:ext cx="590550" cy="608561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 flipH="1" flipV="1">
              <a:off x="4819650" y="4172989"/>
              <a:ext cx="542925" cy="608561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Дуга 11"/>
          <p:cNvSpPr/>
          <p:nvPr/>
        </p:nvSpPr>
        <p:spPr>
          <a:xfrm rot="18803451">
            <a:off x="2014990" y="2478526"/>
            <a:ext cx="1404753" cy="1363966"/>
          </a:xfrm>
          <a:prstGeom prst="arc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Дуга 52"/>
          <p:cNvSpPr/>
          <p:nvPr/>
        </p:nvSpPr>
        <p:spPr>
          <a:xfrm rot="18803451">
            <a:off x="2077217" y="3083417"/>
            <a:ext cx="1538393" cy="1496945"/>
          </a:xfrm>
          <a:prstGeom prst="arc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Дуга 53"/>
          <p:cNvSpPr/>
          <p:nvPr/>
        </p:nvSpPr>
        <p:spPr>
          <a:xfrm rot="18803451">
            <a:off x="1987929" y="3746909"/>
            <a:ext cx="1404753" cy="1363966"/>
          </a:xfrm>
          <a:prstGeom prst="arc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Дуга 54"/>
          <p:cNvSpPr/>
          <p:nvPr/>
        </p:nvSpPr>
        <p:spPr>
          <a:xfrm rot="19074146">
            <a:off x="1981046" y="4319632"/>
            <a:ext cx="1681985" cy="1553054"/>
          </a:xfrm>
          <a:prstGeom prst="arc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Дуга 55"/>
          <p:cNvSpPr/>
          <p:nvPr/>
        </p:nvSpPr>
        <p:spPr>
          <a:xfrm rot="18803451">
            <a:off x="6549828" y="2528385"/>
            <a:ext cx="1404753" cy="1363966"/>
          </a:xfrm>
          <a:prstGeom prst="arc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Дуга 56"/>
          <p:cNvSpPr/>
          <p:nvPr/>
        </p:nvSpPr>
        <p:spPr>
          <a:xfrm rot="18803451">
            <a:off x="6635203" y="3112577"/>
            <a:ext cx="1404753" cy="1363966"/>
          </a:xfrm>
          <a:prstGeom prst="arc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Дуга 57"/>
          <p:cNvSpPr/>
          <p:nvPr/>
        </p:nvSpPr>
        <p:spPr>
          <a:xfrm rot="19226382">
            <a:off x="6416779" y="3689842"/>
            <a:ext cx="2087098" cy="1755683"/>
          </a:xfrm>
          <a:prstGeom prst="arc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Дуга 58"/>
          <p:cNvSpPr/>
          <p:nvPr/>
        </p:nvSpPr>
        <p:spPr>
          <a:xfrm rot="18803451">
            <a:off x="6559932" y="4355509"/>
            <a:ext cx="1404753" cy="1363966"/>
          </a:xfrm>
          <a:prstGeom prst="arc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97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2" descr="1279430923_Ramka_dlya_foto_Pomoshniki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9" name="WordArt 13"/>
          <p:cNvSpPr>
            <a:spLocks noChangeArrowheads="1" noChangeShapeType="1" noTextEdit="1"/>
          </p:cNvSpPr>
          <p:nvPr/>
        </p:nvSpPr>
        <p:spPr bwMode="auto">
          <a:xfrm rot="21352591">
            <a:off x="6167439" y="2276475"/>
            <a:ext cx="3457575" cy="2736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33FF"/>
                    </a:gs>
                    <a:gs pos="50000">
                      <a:srgbClr val="6DB6FF"/>
                    </a:gs>
                    <a:gs pos="100000">
                      <a:srgbClr val="3333FF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Ну, что, </a:t>
            </a:r>
          </a:p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33FF"/>
                    </a:gs>
                    <a:gs pos="50000">
                      <a:srgbClr val="6DB6FF"/>
                    </a:gs>
                    <a:gs pos="100000">
                      <a:srgbClr val="3333FF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ребята! </a:t>
            </a:r>
          </a:p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33FF"/>
                    </a:gs>
                    <a:gs pos="50000">
                      <a:srgbClr val="6DB6FF"/>
                    </a:gs>
                    <a:gs pos="100000">
                      <a:srgbClr val="3333FF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Проверим </a:t>
            </a:r>
          </a:p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33FF"/>
                    </a:gs>
                    <a:gs pos="50000">
                      <a:srgbClr val="6DB6FF"/>
                    </a:gs>
                    <a:gs pos="100000">
                      <a:srgbClr val="3333FF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наши </a:t>
            </a:r>
          </a:p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33FF"/>
                    </a:gs>
                    <a:gs pos="50000">
                      <a:srgbClr val="6DB6FF"/>
                    </a:gs>
                    <a:gs pos="100000">
                      <a:srgbClr val="3333FF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знания!</a:t>
            </a:r>
          </a:p>
        </p:txBody>
      </p:sp>
    </p:spTree>
    <p:extLst>
      <p:ext uri="{BB962C8B-B14F-4D97-AF65-F5344CB8AC3E}">
        <p14:creationId xmlns:p14="http://schemas.microsoft.com/office/powerpoint/2010/main" val="7116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855586" y="0"/>
            <a:ext cx="10364451" cy="877774"/>
          </a:xfrm>
        </p:spPr>
        <p:txBody>
          <a:bodyPr/>
          <a:lstStyle/>
          <a:p>
            <a:r>
              <a:rPr lang="ru-RU" altLang="ru-RU" b="1" dirty="0" smtClean="0">
                <a:solidFill>
                  <a:srgbClr val="0070C0"/>
                </a:solidFill>
                <a:latin typeface="Garamond" panose="02020404030301010803" pitchFamily="18" charset="0"/>
              </a:rPr>
              <a:t>Цель урока: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4294967295"/>
          </p:nvPr>
        </p:nvSpPr>
        <p:spPr>
          <a:xfrm>
            <a:off x="390072" y="1627260"/>
            <a:ext cx="11522065" cy="254572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образованием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 при помощи суффикса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-ость-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отработать правописание слов с этим суффиксом.</a:t>
            </a:r>
          </a:p>
        </p:txBody>
      </p:sp>
      <p:pic>
        <p:nvPicPr>
          <p:cNvPr id="26628" name="Рисунок 3" descr="Рисунок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032" y="3471863"/>
            <a:ext cx="4056611" cy="338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5752061" y="2266950"/>
            <a:ext cx="1153564" cy="276660"/>
            <a:chOff x="4229100" y="4172989"/>
            <a:chExt cx="1133475" cy="608561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V="1">
              <a:off x="4229100" y="4172989"/>
              <a:ext cx="590550" cy="608561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flipH="1" flipV="1">
              <a:off x="4819650" y="4172989"/>
              <a:ext cx="542925" cy="608561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735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593579"/>
            <a:ext cx="10364451" cy="1596177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pbs.twimg.com/media/CstB171WEAQGpJ8.jpg:la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41" y="1793514"/>
            <a:ext cx="3913460" cy="4075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g2.pngindir.com/20180503/rwq/kisspng-smiley-emoticon-computer-icons-emoji-5aeaa19fa0bfe1.034715981525326239658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687" y="1903615"/>
            <a:ext cx="4067290" cy="3965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128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7397" y="202880"/>
            <a:ext cx="10364451" cy="1596177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97397" y="2296300"/>
            <a:ext cx="9925396" cy="316516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С. 131 знать правило,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Упражнение № 3, с. 132</a:t>
            </a:r>
          </a:p>
        </p:txBody>
      </p:sp>
      <p:pic>
        <p:nvPicPr>
          <p:cNvPr id="5" name="Picture 14" descr="dfa1d067dfee[1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347" y="4120603"/>
            <a:ext cx="1606550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168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149" y="0"/>
            <a:ext cx="10364451" cy="1596177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урок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http://i1.ytimg.com/vi/RF4F3raO2hw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693" y="1750260"/>
            <a:ext cx="7567757" cy="4883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982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0895" y="0"/>
            <a:ext cx="10364451" cy="685152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Словарный диктант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http://img-3.photosight.ru/2bd/4114069_larg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400" y="769819"/>
            <a:ext cx="2421467" cy="1886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s://prosad.ru/wp-content/uploads/2018/12/Depositphotos_8320745_l-2015-1024x68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36203" y="-836962"/>
            <a:ext cx="162098" cy="189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get.pxhere.com/photo/puppy-dog-animal-pet-mammal-nose-golden-retriever-snout-vertebrate-labrador-retriever-labrador-dog-breed-dog-head-retriever-purebred-dog-light-brown-in-the-free-hundeportrait-dog-like-mammal-carnivoran-nova-scotia-duck-tolling-retriever-broholmer-65229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12" y="2803206"/>
            <a:ext cx="1981202" cy="1954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 descr="https://prosad.ru/wp-content/uploads/2018/12/Depositphotos_8320745_l-2015-1024x68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379" y="769819"/>
            <a:ext cx="2330088" cy="1801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https://cdn1.ozone.ru/multimedia/1016263424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680" y="2758411"/>
            <a:ext cx="2226387" cy="1999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https://madeheart.com/media/productphoto/341/64587180/1_118_801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0652" y="2758411"/>
            <a:ext cx="2458009" cy="1999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http://cofelab.ru/wp-content/uploads/2018/05/10b66e3ef3e0cd91b57f9a0f0f8254eb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19" y="4932818"/>
            <a:ext cx="1974568" cy="1756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https://avatars.mds.yandex.net/get-zen_doc/175604/pub_5c45824468735700ac740688_5c458252f6cfb300af1c278a/scale_1200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12" y="4922699"/>
            <a:ext cx="2088198" cy="176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https://fsin-shop.ru/upload/iblock/1b1/1b1fce22e32fbd2f97d6911b8e01b570.jpg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680" y="4904292"/>
            <a:ext cx="2284781" cy="1784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Объект 21" descr="https://dorozhniki150.ru/wp-content/uploads/2017/05/Sovremennaya.jpg"/>
          <p:cNvPicPr>
            <a:picLocks noGrp="1"/>
          </p:cNvPicPr>
          <p:nvPr>
            <p:ph sz="quarter" idx="13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0534" y="4904292"/>
            <a:ext cx="2518128" cy="171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https://i.sunhome.ru/magic/39/k-chemu-cheshetsya-yazik-primeti.768.orig.jpg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4735" y="4904292"/>
            <a:ext cx="2088198" cy="17195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2511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38959" y="1336314"/>
            <a:ext cx="10363826" cy="3424107"/>
          </a:xfrm>
        </p:spPr>
        <p:txBody>
          <a:bodyPr>
            <a:normAutofit/>
          </a:bodyPr>
          <a:lstStyle/>
          <a:p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евн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евич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овн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ич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иничн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ушк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юшк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чик   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еньк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230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2459" y="1158845"/>
            <a:ext cx="10364451" cy="561890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ru-RU" b="1" dirty="0" smtClean="0">
                <a:solidFill>
                  <a:srgbClr val="0070C0"/>
                </a:solidFill>
                <a:latin typeface="Garamond" panose="02020404030301010803" pitchFamily="18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Garamond" panose="02020404030301010803" pitchFamily="18" charset="0"/>
              </a:rPr>
            </a:br>
            <a:r>
              <a:rPr lang="ru-RU" b="1" dirty="0">
                <a:solidFill>
                  <a:srgbClr val="0070C0"/>
                </a:solidFill>
                <a:latin typeface="Garamond" panose="02020404030301010803" pitchFamily="18" charset="0"/>
              </a:rPr>
              <a:t/>
            </a:r>
            <a:br>
              <a:rPr lang="ru-RU" b="1" dirty="0">
                <a:solidFill>
                  <a:srgbClr val="0070C0"/>
                </a:solidFill>
                <a:latin typeface="Garamond" panose="02020404030301010803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Garamond" panose="02020404030301010803" pitchFamily="18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Garamond" panose="02020404030301010803" pitchFamily="18" charset="0"/>
              </a:rPr>
            </a:br>
            <a:r>
              <a:rPr lang="ru-RU" b="1" dirty="0">
                <a:solidFill>
                  <a:srgbClr val="0070C0"/>
                </a:solidFill>
                <a:latin typeface="Garamond" panose="02020404030301010803" pitchFamily="18" charset="0"/>
              </a:rPr>
              <a:t/>
            </a:r>
            <a:br>
              <a:rPr lang="ru-RU" b="1" dirty="0">
                <a:solidFill>
                  <a:srgbClr val="0070C0"/>
                </a:solidFill>
                <a:latin typeface="Garamond" panose="02020404030301010803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Garamond" panose="02020404030301010803" pitchFamily="18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Garamond" panose="02020404030301010803" pitchFamily="18" charset="0"/>
              </a:rPr>
            </a:br>
            <a:r>
              <a:rPr lang="ru-RU" b="1" dirty="0">
                <a:solidFill>
                  <a:srgbClr val="0070C0"/>
                </a:solidFill>
                <a:latin typeface="Garamond" panose="02020404030301010803" pitchFamily="18" charset="0"/>
              </a:rPr>
              <a:t/>
            </a:r>
            <a:br>
              <a:rPr lang="ru-RU" b="1" dirty="0">
                <a:solidFill>
                  <a:srgbClr val="0070C0"/>
                </a:solidFill>
                <a:latin typeface="Garamond" panose="02020404030301010803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Злость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глупость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гордость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молодость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мудрость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робость,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слабость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старость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строгость,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хитрость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храбрость,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юность,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ясность,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щедрость. </a:t>
            </a:r>
            <a:r>
              <a:rPr lang="ru-RU" dirty="0"/>
              <a:t/>
            </a:r>
            <a:br>
              <a:rPr lang="ru-RU" dirty="0"/>
            </a:br>
            <a:endParaRPr lang="ru-RU" b="1" dirty="0">
              <a:solidFill>
                <a:srgbClr val="0070C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5" y="103128"/>
            <a:ext cx="10363826" cy="75308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rgbClr val="0070C0"/>
                </a:solidFill>
                <a:latin typeface="Garamond" panose="02020404030301010803" pitchFamily="18" charset="0"/>
              </a:rPr>
              <a:t>Карточка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4" descr="dfa1d067dfee[1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3978" y="3904472"/>
            <a:ext cx="1606550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9110749" y="2435629"/>
            <a:ext cx="174567" cy="302639"/>
          </a:xfrm>
          <a:prstGeom prst="line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6550083" y="2434845"/>
            <a:ext cx="174567" cy="302639"/>
          </a:xfrm>
          <a:prstGeom prst="line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3902133" y="2425320"/>
            <a:ext cx="174567" cy="302639"/>
          </a:xfrm>
          <a:prstGeom prst="line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1444683" y="2425320"/>
            <a:ext cx="174567" cy="302639"/>
          </a:xfrm>
          <a:prstGeom prst="line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8485530" y="1699500"/>
            <a:ext cx="174567" cy="302639"/>
          </a:xfrm>
          <a:prstGeom prst="line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5777000" y="1678265"/>
            <a:ext cx="174567" cy="302639"/>
          </a:xfrm>
          <a:prstGeom prst="line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3483033" y="1720735"/>
            <a:ext cx="174567" cy="302639"/>
          </a:xfrm>
          <a:prstGeom prst="line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4178358" y="3163080"/>
            <a:ext cx="174567" cy="302639"/>
          </a:xfrm>
          <a:prstGeom prst="line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1863783" y="3168535"/>
            <a:ext cx="174567" cy="302639"/>
          </a:xfrm>
          <a:prstGeom prst="line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3308466" y="3904472"/>
            <a:ext cx="174567" cy="302639"/>
          </a:xfrm>
          <a:prstGeom prst="line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1149408" y="3908546"/>
            <a:ext cx="174567" cy="302639"/>
          </a:xfrm>
          <a:prstGeom prst="line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6950133" y="3163080"/>
            <a:ext cx="174567" cy="302639"/>
          </a:xfrm>
          <a:prstGeom prst="line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6038538" y="3915886"/>
            <a:ext cx="174567" cy="302639"/>
          </a:xfrm>
          <a:prstGeom prst="line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6793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476289"/>
          </a:xfrm>
        </p:spPr>
        <p:txBody>
          <a:bodyPr/>
          <a:lstStyle/>
          <a:p>
            <a:r>
              <a:rPr lang="ru-RU" altLang="ru-RU" b="1" dirty="0" smtClean="0">
                <a:solidFill>
                  <a:srgbClr val="0070C0"/>
                </a:solidFill>
                <a:latin typeface="Garamond" panose="02020404030301010803" pitchFamily="18" charset="0"/>
              </a:rPr>
              <a:t>Тема урока: </a:t>
            </a:r>
            <a:br>
              <a:rPr lang="ru-RU" altLang="ru-RU" b="1" dirty="0" smtClean="0">
                <a:solidFill>
                  <a:srgbClr val="0070C0"/>
                </a:solidFill>
                <a:latin typeface="Garamond" panose="02020404030301010803" pitchFamily="18" charset="0"/>
              </a:rPr>
            </a:br>
            <a:r>
              <a:rPr lang="ru-RU" altLang="ru-RU" b="1" dirty="0" smtClean="0">
                <a:solidFill>
                  <a:srgbClr val="0070C0"/>
                </a:solidFill>
                <a:latin typeface="Garamond" panose="02020404030301010803" pitchFamily="18" charset="0"/>
              </a:rPr>
              <a:t>«Учимся писать суффикс –ость-»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altLang="ru-RU" sz="3200" dirty="0" smtClean="0"/>
              <a:t>      </a:t>
            </a:r>
          </a:p>
          <a:p>
            <a:pPr marL="0" indent="0">
              <a:buNone/>
            </a:pPr>
            <a:r>
              <a:rPr lang="ru-RU" altLang="ru-RU" sz="3200" dirty="0" smtClean="0"/>
              <a:t>               </a:t>
            </a:r>
            <a:endParaRPr lang="ru-RU" altLang="ru-RU" sz="32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altLang="ru-RU" sz="3200" dirty="0"/>
          </a:p>
          <a:p>
            <a:pPr marL="0" indent="0">
              <a:buNone/>
            </a:pPr>
            <a:endParaRPr lang="ru-RU" altLang="ru-RU" sz="3200" dirty="0"/>
          </a:p>
          <a:p>
            <a:endParaRPr lang="ru-RU" altLang="ru-RU" sz="3200" dirty="0"/>
          </a:p>
        </p:txBody>
      </p:sp>
      <p:pic>
        <p:nvPicPr>
          <p:cNvPr id="26628" name="Рисунок 3" descr="Рисунок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488" y="2405063"/>
            <a:ext cx="5688013" cy="338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213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855586" y="0"/>
            <a:ext cx="10364451" cy="877774"/>
          </a:xfrm>
        </p:spPr>
        <p:txBody>
          <a:bodyPr/>
          <a:lstStyle/>
          <a:p>
            <a:r>
              <a:rPr lang="ru-RU" altLang="ru-RU" b="1" dirty="0" smtClean="0">
                <a:solidFill>
                  <a:srgbClr val="0070C0"/>
                </a:solidFill>
                <a:latin typeface="Garamond" panose="02020404030301010803" pitchFamily="18" charset="0"/>
              </a:rPr>
              <a:t>Цель урока: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4294967295"/>
          </p:nvPr>
        </p:nvSpPr>
        <p:spPr>
          <a:xfrm>
            <a:off x="390072" y="1627260"/>
            <a:ext cx="11522065" cy="254572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образованием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 при помощи суффикса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-ость-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отработать правописание слов с этим суффиксом.</a:t>
            </a:r>
          </a:p>
        </p:txBody>
      </p:sp>
      <p:pic>
        <p:nvPicPr>
          <p:cNvPr id="26628" name="Рисунок 3" descr="Рисунок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032" y="3471863"/>
            <a:ext cx="4056611" cy="338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5742536" y="2257425"/>
            <a:ext cx="1153564" cy="276660"/>
            <a:chOff x="4229100" y="4172989"/>
            <a:chExt cx="1133475" cy="608561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 flipV="1">
              <a:off x="4229100" y="4172989"/>
              <a:ext cx="590550" cy="608561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 flipV="1">
              <a:off x="4819650" y="4172989"/>
              <a:ext cx="542925" cy="608561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7632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2194214" y="490451"/>
            <a:ext cx="8229600" cy="820882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73578" y="2057114"/>
            <a:ext cx="10457411" cy="384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Суффикс 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ость </a:t>
            </a: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ударном и безударном положении пишется </a:t>
            </a:r>
            <a:r>
              <a:rPr lang="ru-RU" sz="8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одинаково</a:t>
            </a:r>
            <a:endParaRPr lang="ru-RU" sz="80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44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4856711" y="2124075"/>
            <a:ext cx="1153564" cy="276660"/>
            <a:chOff x="4229100" y="4172989"/>
            <a:chExt cx="1133475" cy="608561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 flipV="1">
              <a:off x="4229100" y="4172989"/>
              <a:ext cx="590550" cy="608561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 flipH="1" flipV="1">
              <a:off x="4819650" y="4172989"/>
              <a:ext cx="542925" cy="608561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9902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476289"/>
          </a:xfrm>
        </p:spPr>
        <p:txBody>
          <a:bodyPr/>
          <a:lstStyle/>
          <a:p>
            <a:r>
              <a:rPr lang="ru-RU" altLang="ru-RU" b="1" dirty="0" smtClean="0">
                <a:solidFill>
                  <a:srgbClr val="0070C0"/>
                </a:solidFill>
                <a:latin typeface="Garamond" panose="02020404030301010803" pitchFamily="18" charset="0"/>
              </a:rPr>
              <a:t>Упражнение № 1 страница 131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altLang="ru-RU" sz="3200" dirty="0" smtClean="0"/>
              <a:t>      </a:t>
            </a:r>
          </a:p>
          <a:p>
            <a:pPr marL="0" indent="0">
              <a:buNone/>
            </a:pPr>
            <a:r>
              <a:rPr lang="ru-RU" altLang="ru-RU" sz="3200" dirty="0" smtClean="0"/>
              <a:t>               </a:t>
            </a:r>
            <a:endParaRPr lang="ru-RU" altLang="ru-RU" sz="32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altLang="ru-RU" sz="3200" dirty="0"/>
          </a:p>
          <a:p>
            <a:pPr marL="0" indent="0">
              <a:buNone/>
            </a:pPr>
            <a:endParaRPr lang="ru-RU" altLang="ru-RU" sz="3200" dirty="0"/>
          </a:p>
          <a:p>
            <a:endParaRPr lang="ru-RU" altLang="ru-RU" sz="3200" dirty="0"/>
          </a:p>
        </p:txBody>
      </p:sp>
      <p:pic>
        <p:nvPicPr>
          <p:cNvPr id="26628" name="Рисунок 3" descr="Рисунок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663" y="2367093"/>
            <a:ext cx="5688013" cy="338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6624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2" name="WordArt 8"/>
          <p:cNvSpPr>
            <a:spLocks noChangeArrowheads="1" noChangeShapeType="1" noTextEdit="1"/>
          </p:cNvSpPr>
          <p:nvPr/>
        </p:nvSpPr>
        <p:spPr bwMode="auto">
          <a:xfrm>
            <a:off x="2782889" y="2997201"/>
            <a:ext cx="1728787" cy="1046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9525">
                <a:solidFill>
                  <a:srgbClr val="99CCFF"/>
                </a:solidFill>
                <a:round/>
                <a:headEnd/>
                <a:tailEnd/>
              </a:ln>
              <a:solidFill>
                <a:srgbClr val="0000D2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110" name="WordArt 6"/>
          <p:cNvSpPr>
            <a:spLocks noChangeArrowheads="1" noChangeShapeType="1" noTextEdit="1"/>
          </p:cNvSpPr>
          <p:nvPr/>
        </p:nvSpPr>
        <p:spPr bwMode="auto">
          <a:xfrm>
            <a:off x="7896225" y="3068638"/>
            <a:ext cx="1728788" cy="1046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 dirty="0">
              <a:ln w="9525">
                <a:solidFill>
                  <a:srgbClr val="99CCFF"/>
                </a:solidFill>
                <a:round/>
                <a:headEnd/>
                <a:tailEnd/>
              </a:ln>
              <a:solidFill>
                <a:srgbClr val="0000D2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95468" y="193563"/>
            <a:ext cx="50749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36072" y="1244115"/>
            <a:ext cx="7342909" cy="405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Руки в боки, руки – шире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Раз, два, три, четыре.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Сейчас попрыгать мы решили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Раз, два, три, четыре.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Потянулись - выше, выше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Теперь присядем – ниже, ниже.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Встали – присели, встали – присели…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теперь за парты сели.</a:t>
            </a:r>
            <a:endParaRPr lang="ru-RU" sz="280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http://mdou9-nov.ucoz.ru/foto/f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097" y="1600835"/>
            <a:ext cx="4358727" cy="37858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976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301</TotalTime>
  <Words>189</Words>
  <Application>Microsoft Office PowerPoint</Application>
  <PresentationFormat>Широкоэкранный</PresentationFormat>
  <Paragraphs>51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Garamond</vt:lpstr>
      <vt:lpstr>Georgia</vt:lpstr>
      <vt:lpstr>Times New Roman</vt:lpstr>
      <vt:lpstr>Tw Cen MT</vt:lpstr>
      <vt:lpstr>Капля</vt:lpstr>
      <vt:lpstr>Русский язык</vt:lpstr>
      <vt:lpstr>Словарный диктант</vt:lpstr>
      <vt:lpstr>Презентация PowerPoint</vt:lpstr>
      <vt:lpstr>      Злость,  глупость,  гордость,  молодость, мудрость,  робость,  слабость,  старость, строгость,  хитрость,  храбрость,  юность,  ясность,  щедрость.  </vt:lpstr>
      <vt:lpstr>Тема урока:  «Учимся писать суффикс –ость-»</vt:lpstr>
      <vt:lpstr>Цель урока:</vt:lpstr>
      <vt:lpstr>Правило</vt:lpstr>
      <vt:lpstr>Упражнение № 1 страница 131</vt:lpstr>
      <vt:lpstr>Презентация PowerPoint</vt:lpstr>
      <vt:lpstr>Презентация PowerPoint</vt:lpstr>
      <vt:lpstr>Презентация PowerPoint</vt:lpstr>
      <vt:lpstr>Цель урока:</vt:lpstr>
      <vt:lpstr>Рефлексия</vt:lpstr>
      <vt:lpstr>Домашнее задание</vt:lpstr>
      <vt:lpstr>Благодарю за урок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Русский язык</dc:title>
  <dc:creator>klop</dc:creator>
  <cp:lastModifiedBy>klop</cp:lastModifiedBy>
  <cp:revision>38</cp:revision>
  <dcterms:created xsi:type="dcterms:W3CDTF">2019-10-19T08:15:20Z</dcterms:created>
  <dcterms:modified xsi:type="dcterms:W3CDTF">2020-12-06T12:39:20Z</dcterms:modified>
</cp:coreProperties>
</file>