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4" r:id="rId4"/>
    <p:sldId id="260" r:id="rId5"/>
    <p:sldId id="271" r:id="rId6"/>
    <p:sldId id="272" r:id="rId7"/>
    <p:sldId id="262" r:id="rId8"/>
    <p:sldId id="275" r:id="rId9"/>
    <p:sldId id="264" r:id="rId10"/>
    <p:sldId id="276" r:id="rId11"/>
    <p:sldId id="266" r:id="rId12"/>
    <p:sldId id="278" r:id="rId13"/>
    <p:sldId id="279" r:id="rId14"/>
    <p:sldId id="280" r:id="rId15"/>
    <p:sldId id="282" r:id="rId16"/>
    <p:sldId id="289" r:id="rId17"/>
    <p:sldId id="290" r:id="rId18"/>
    <p:sldId id="284" r:id="rId19"/>
    <p:sldId id="286" r:id="rId20"/>
    <p:sldId id="287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34" autoAdjust="0"/>
    <p:restoredTop sz="94645" autoAdjust="0"/>
  </p:normalViewPr>
  <p:slideViewPr>
    <p:cSldViewPr>
      <p:cViewPr varScale="1">
        <p:scale>
          <a:sx n="73" d="100"/>
          <a:sy n="73" d="100"/>
        </p:scale>
        <p:origin x="91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9B607A-9017-47C8-8909-1D682CA48D2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C140EB-7B6E-4AE0-89FB-57EA35053C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092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9074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7119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14B35-9C99-4268-95B6-F9D128031166}" type="datetimeFigureOut">
              <a:rPr lang="en-US"/>
              <a:pPr>
                <a:defRPr/>
              </a:pPr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E8444-44CF-41AF-8ECA-B5B1257137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1BDC9-7516-46A7-8DF7-496422439A95}" type="datetimeFigureOut">
              <a:rPr lang="en-US"/>
              <a:pPr>
                <a:defRPr/>
              </a:pPr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FD570-9FFD-41F5-8499-FFDB72B6F7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4B1F3-B904-4E0C-80FA-2D0F51607C4C}" type="datetimeFigureOut">
              <a:rPr lang="en-US"/>
              <a:pPr>
                <a:defRPr/>
              </a:pPr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55DBC-689B-4FD7-8D59-E6B5A93FF7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AF9BA-3E0D-436D-A3D5-61AEEDF6D559}" type="datetimeFigureOut">
              <a:rPr lang="en-US"/>
              <a:pPr>
                <a:defRPr/>
              </a:pPr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51761-6BEA-420E-976B-329E1951EC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AE63C-BDA7-445C-977E-01813F392CA5}" type="datetimeFigureOut">
              <a:rPr lang="en-US"/>
              <a:pPr>
                <a:defRPr/>
              </a:pPr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A4582-CD37-4247-9AB8-3BA34874F9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7EC5F-261A-43C9-985C-699694F8D775}" type="datetimeFigureOut">
              <a:rPr lang="en-US"/>
              <a:pPr>
                <a:defRPr/>
              </a:pPr>
              <a:t>11/9/2023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39DFD-032C-4D78-A57E-324C85E88C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5D99F-7571-430B-8206-D861C746184A}" type="datetimeFigureOut">
              <a:rPr lang="en-US"/>
              <a:pPr>
                <a:defRPr/>
              </a:pPr>
              <a:t>11/9/2023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E3B3A-7822-4984-95A3-F253ECC1D0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CD4BC-CC5B-4219-BB9C-08B3E24D3A1A}" type="datetimeFigureOut">
              <a:rPr lang="en-US"/>
              <a:pPr>
                <a:defRPr/>
              </a:pPr>
              <a:t>11/9/2023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AEE48-A3E5-4B30-9CFE-25BD00B5CE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1FAC3-20F5-4EC4-A990-DE1561D9869C}" type="datetimeFigureOut">
              <a:rPr lang="en-US"/>
              <a:pPr>
                <a:defRPr/>
              </a:pPr>
              <a:t>11/9/2023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5CBF9-53A5-4FE7-A6C0-C21144C8A5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3E85C-E8EB-470A-82FB-4B78988F2019}" type="datetimeFigureOut">
              <a:rPr lang="en-US"/>
              <a:pPr>
                <a:defRPr/>
              </a:pPr>
              <a:t>11/9/2023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6B0D2-2B5F-4875-8900-2E29EAB5F2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6E04F-096E-499D-9B2F-A6056F128F58}" type="datetimeFigureOut">
              <a:rPr lang="en-US"/>
              <a:pPr>
                <a:defRPr/>
              </a:pPr>
              <a:t>11/9/2023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3A4FF-5907-4311-82FC-BDB27A798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9F1FD06-7640-466E-8D45-473AF7CD01DE}" type="datetimeFigureOut">
              <a:rPr lang="en-US"/>
              <a:pPr>
                <a:defRPr/>
              </a:pPr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8A6992-D63A-4B49-8A99-4E69C97C2F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Desktop\ФОН\всякое\пер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29038"/>
            <a:ext cx="2971800" cy="312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 descr="C:\Users\Елена\Desktop\ФОН\всякое\ancient-books-spine-vector-material_15-80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84638" y="0"/>
            <a:ext cx="480218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4"/>
          <a:srcRect/>
          <a:stretch>
            <a:fillRect/>
          </a:stretch>
        </p:blipFill>
        <p:spPr>
          <a:xfrm>
            <a:off x="85725" y="-6350"/>
            <a:ext cx="5851525" cy="4054475"/>
          </a:xfr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38400" y="4876800"/>
            <a:ext cx="6400800" cy="1752600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cap="all" dirty="0"/>
              <a:t>The beauty of poetry is the beauty of language</a:t>
            </a:r>
            <a:endParaRPr lang="ru-RU" b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Подготовила учитель английского      языка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Уткина Т.И.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НАРЦИССЫ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14400"/>
            <a:ext cx="8222974" cy="459484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Как облако, парящее высоко,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Я брел один среди равнин пустых.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И вдруг увидел сразу много-много -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Скопление нарциссов золотых.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За озером, блаженствуя в тени,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Качались с ветром ласковым они.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Как звёзды, что не устают мерцать 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Вдоль млечного пути сплошной чредой.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берегу залива без конца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 тянулся пояс золотой.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Там тысячи цветов, казалось мне,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Головками качали в тишине.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88129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Picture 2" descr="E:\Users\Анна\Desktop\4740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Заголово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250" y="4565650"/>
            <a:ext cx="4279900" cy="2073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В ГОРАХ МОЕ СЕРДЦЕ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горах мое сердце… Доныне я там.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 следу оленя лечу по скалам.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Гоню я оленя, пугаю козу.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В горах мое сердце, а сам я внизу.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Прощай, моя родина! Север, прощай,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Отечество славы и доблести край.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 белому свету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судьбою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гоним,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Навеки останусь я сыном твоим!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8391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Старая дружба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9831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Забыть ли старую любовь</a:t>
            </a:r>
          </a:p>
          <a:p>
            <a:pPr marL="0" indent="0" algn="ct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И не грустить о ней?</a:t>
            </a:r>
          </a:p>
          <a:p>
            <a:pPr marL="0" indent="0" algn="ct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Забыть ли старую любовь</a:t>
            </a:r>
          </a:p>
          <a:p>
            <a:pPr marL="0" indent="0" algn="ct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И дружбу прежних дней?</a:t>
            </a:r>
          </a:p>
          <a:p>
            <a:pPr marL="0" indent="0" algn="ct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С тобой топтали мы вдвоём</a:t>
            </a:r>
          </a:p>
          <a:p>
            <a:pPr marL="0" indent="0" algn="ct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Траву родных полей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Но не один крутой подъём</a:t>
            </a:r>
          </a:p>
          <a:p>
            <a:pPr marL="0" indent="0" algn="ct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Мы взяли с юных дней.</a:t>
            </a:r>
          </a:p>
          <a:p>
            <a:pPr marL="0" indent="0" algn="ct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Переплывали мы не раз</a:t>
            </a:r>
          </a:p>
          <a:p>
            <a:pPr marL="0" indent="0" algn="ct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 тобой через ручей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Но море разделило нас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Товарищ юных дней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2908668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dirty="0"/>
              <a:t>Любовь моя, как роза красная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914400"/>
            <a:ext cx="8077200" cy="495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моя, как роза красная,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Цветёт в моём саду.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моя – как песенка,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которой в путь иду.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Сильнее красоты твоей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любовь одна.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с тобой пока моря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высохнут до дна. 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высохнут моря, мой друг,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рушится гранит,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остановится песок,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он, как жизнь, бежит.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Будь счастлива, любовь моя.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Прощай и не грусти.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Вернусь к тебе, хоть целый свет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Пришлось бы мне пройти</a:t>
            </a:r>
            <a:r>
              <a:rPr lang="ru-RU" sz="2000" dirty="0"/>
              <a:t>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05229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Eliza Lee </a:t>
            </a:r>
            <a:r>
              <a:rPr lang="en-US" dirty="0" err="1"/>
              <a:t>Follen</a:t>
            </a:r>
            <a:r>
              <a:rPr lang="en-US" dirty="0"/>
              <a:t> 1787-1860</a:t>
            </a:r>
            <a:endParaRPr lang="ru-RU" dirty="0"/>
          </a:p>
        </p:txBody>
      </p:sp>
      <p:pic>
        <p:nvPicPr>
          <p:cNvPr id="4" name="Содержимое 3" descr="http://www.spartacus.schoolnet.co.uk/PRshelley1.jpg"/>
          <p:cNvPicPr>
            <a:picLocks noGrp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83278" y="1600200"/>
            <a:ext cx="317744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69050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ru-RU" dirty="0"/>
              <a:t>Перчатки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066800"/>
            <a:ext cx="8325118" cy="5638800"/>
          </a:xfrm>
        </p:spPr>
        <p:txBody>
          <a:bodyPr numCol="3"/>
          <a:lstStyle/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Потеряли котятки                                                                                                  </a:t>
            </a:r>
          </a:p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дороге перчатки</a:t>
            </a:r>
          </a:p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слезах прибежали домой:</a:t>
            </a:r>
          </a:p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Мама, мама, прости,</a:t>
            </a:r>
          </a:p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не можем найти,</a:t>
            </a:r>
          </a:p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не можем найти</a:t>
            </a:r>
          </a:p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Перчатки!</a:t>
            </a:r>
            <a:r>
              <a:rPr lang="ru-RU" sz="1800" dirty="0"/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Потеряли перчатки?</a:t>
            </a:r>
          </a:p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дурные котятки!</a:t>
            </a:r>
          </a:p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вам нынче не дам пирога.</a:t>
            </a:r>
          </a:p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Мяу-мяу, не дам,</a:t>
            </a:r>
          </a:p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Мяу-мяу, не дам,</a:t>
            </a:r>
          </a:p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вам нынче не дам пирога! </a:t>
            </a:r>
          </a:p>
          <a:p>
            <a:pPr marL="0" indent="0" algn="ctr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/>
          </a:p>
          <a:p>
            <a:endParaRPr lang="ru-RU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5014009" y="1143000"/>
            <a:ext cx="3703066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Побежали котятки,</a:t>
            </a:r>
          </a:p>
          <a:p>
            <a:pPr marL="0" indent="0" algn="ctr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Отыскали перчатки</a:t>
            </a:r>
          </a:p>
          <a:p>
            <a:pPr marL="0" indent="0" algn="ctr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И, смеясь, прибежали домой;</a:t>
            </a:r>
          </a:p>
          <a:p>
            <a:pPr marL="0" indent="0" algn="ctr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Мама, мама, не злись,</a:t>
            </a:r>
          </a:p>
          <a:p>
            <a:pPr marL="0" indent="0" algn="ctr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Потому что нашлись,</a:t>
            </a:r>
          </a:p>
          <a:p>
            <a:pPr marL="0" indent="0" algn="ctr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Потому что нашлись</a:t>
            </a:r>
          </a:p>
          <a:p>
            <a:pPr marL="0" indent="0" algn="ctr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Перчатки!</a:t>
            </a:r>
          </a:p>
          <a:p>
            <a:pPr marL="0" indent="0" algn="ctr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Отыскали перчатки?</a:t>
            </a:r>
          </a:p>
          <a:p>
            <a:pPr marL="0" indent="0" algn="ctr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спасибо, котятки!</a:t>
            </a:r>
          </a:p>
          <a:p>
            <a:pPr marL="0" indent="0" algn="ctr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за это вам дам пирога.</a:t>
            </a:r>
          </a:p>
          <a:p>
            <a:pPr marL="0" indent="0" algn="ctr">
              <a:buNone/>
            </a:pP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Мур-мур-мур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пирога,</a:t>
            </a:r>
          </a:p>
          <a:p>
            <a:pPr marL="0" indent="0" algn="ctr">
              <a:buNone/>
            </a:pP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Мур-мур-мур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пирога,</a:t>
            </a:r>
          </a:p>
          <a:p>
            <a:pPr marL="0" indent="0" algn="ctr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за это вам дам пирога!</a:t>
            </a: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3333915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subTitle" idx="1"/>
          </p:nvPr>
        </p:nvSpPr>
        <p:spPr>
          <a:xfrm>
            <a:off x="298450" y="1878025"/>
            <a:ext cx="3426600" cy="4056600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" sz="2800" b="1" dirty="0">
                <a:solidFill>
                  <a:srgbClr val="303030"/>
                </a:solidFill>
                <a:highlight>
                  <a:srgbClr val="FFFFFF"/>
                </a:highlight>
              </a:rPr>
              <a:t>William Shakespeare </a:t>
            </a:r>
            <a:r>
              <a:rPr lang="ru" sz="2400" dirty="0">
                <a:solidFill>
                  <a:srgbClr val="303030"/>
                </a:solidFill>
                <a:highlight>
                  <a:srgbClr val="FFFFFF"/>
                </a:highlight>
              </a:rPr>
              <a:t>is often called the world's greatest playwright. He wrote comedies, tragedies and historical plays in England in the last part of the 16th and the early 17th century.</a:t>
            </a:r>
            <a:endParaRPr sz="2400" dirty="0"/>
          </a:p>
        </p:txBody>
      </p:sp>
      <p:pic>
        <p:nvPicPr>
          <p:cNvPr id="55" name="Shape 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62376" y="1400763"/>
            <a:ext cx="4997700" cy="4056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43479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/>
        </p:nvSpPr>
        <p:spPr>
          <a:xfrm>
            <a:off x="304900" y="735066"/>
            <a:ext cx="3857700" cy="43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0800" marR="5080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400" dirty="0">
                <a:latin typeface="Verdana"/>
                <a:ea typeface="Verdana"/>
                <a:cs typeface="Verdana"/>
                <a:sym typeface="Verdana"/>
              </a:rPr>
              <a:t>В нём женщины, мужчины — все актеры.</a:t>
            </a:r>
            <a:endParaRPr sz="1400" dirty="0">
              <a:latin typeface="Verdana"/>
              <a:ea typeface="Verdana"/>
              <a:cs typeface="Verdana"/>
              <a:sym typeface="Verdana"/>
            </a:endParaRPr>
          </a:p>
          <a:p>
            <a:pPr marL="50800" marR="5080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400" dirty="0">
                <a:latin typeface="Verdana"/>
                <a:ea typeface="Verdana"/>
                <a:cs typeface="Verdana"/>
                <a:sym typeface="Verdana"/>
              </a:rPr>
              <a:t>У них свои есть выходы, уходы,</a:t>
            </a:r>
            <a:endParaRPr sz="1400" dirty="0">
              <a:latin typeface="Verdana"/>
              <a:ea typeface="Verdana"/>
              <a:cs typeface="Verdana"/>
              <a:sym typeface="Verdana"/>
            </a:endParaRPr>
          </a:p>
          <a:p>
            <a:pPr marL="50800" marR="5080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400" dirty="0">
                <a:latin typeface="Verdana"/>
                <a:ea typeface="Verdana"/>
                <a:cs typeface="Verdana"/>
                <a:sym typeface="Verdana"/>
              </a:rPr>
              <a:t>И каждый не одну играет роль.</a:t>
            </a:r>
            <a:endParaRPr sz="1400" dirty="0">
              <a:latin typeface="Verdana"/>
              <a:ea typeface="Verdana"/>
              <a:cs typeface="Verdana"/>
              <a:sym typeface="Verdana"/>
            </a:endParaRPr>
          </a:p>
          <a:p>
            <a:pPr marL="50800" marR="5080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400" dirty="0">
                <a:latin typeface="Verdana"/>
                <a:ea typeface="Verdana"/>
                <a:cs typeface="Verdana"/>
                <a:sym typeface="Verdana"/>
              </a:rPr>
              <a:t>Семь действий в пьесе той. Сперва младенец,</a:t>
            </a:r>
            <a:endParaRPr sz="1400" dirty="0">
              <a:latin typeface="Verdana"/>
              <a:ea typeface="Verdana"/>
              <a:cs typeface="Verdana"/>
              <a:sym typeface="Verdana"/>
            </a:endParaRPr>
          </a:p>
          <a:p>
            <a:pPr marL="50800" marR="5080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400" dirty="0">
                <a:latin typeface="Verdana"/>
                <a:ea typeface="Verdana"/>
                <a:cs typeface="Verdana"/>
                <a:sym typeface="Verdana"/>
              </a:rPr>
              <a:t>Ревущий громко на руках у мамки...</a:t>
            </a:r>
            <a:endParaRPr sz="1400" dirty="0">
              <a:latin typeface="Verdana"/>
              <a:ea typeface="Verdana"/>
              <a:cs typeface="Verdana"/>
              <a:sym typeface="Verdana"/>
            </a:endParaRPr>
          </a:p>
          <a:p>
            <a:pPr marL="50800" marR="5080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400" dirty="0">
                <a:latin typeface="Verdana"/>
                <a:ea typeface="Verdana"/>
                <a:cs typeface="Verdana"/>
                <a:sym typeface="Verdana"/>
              </a:rPr>
              <a:t>Потом плаксивый школьник с книжкой сумкой,</a:t>
            </a:r>
            <a:endParaRPr sz="1400" dirty="0">
              <a:latin typeface="Verdana"/>
              <a:ea typeface="Verdana"/>
              <a:cs typeface="Verdana"/>
              <a:sym typeface="Verdana"/>
            </a:endParaRPr>
          </a:p>
          <a:p>
            <a:pPr marL="50800" marR="5080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400" dirty="0">
                <a:latin typeface="Verdana"/>
                <a:ea typeface="Verdana"/>
                <a:cs typeface="Verdana"/>
                <a:sym typeface="Verdana"/>
              </a:rPr>
              <a:t>С лицом румяным, нехотя, улиткой</a:t>
            </a:r>
            <a:endParaRPr sz="1400" dirty="0">
              <a:latin typeface="Verdana"/>
              <a:ea typeface="Verdana"/>
              <a:cs typeface="Verdana"/>
              <a:sym typeface="Verdana"/>
            </a:endParaRPr>
          </a:p>
          <a:p>
            <a:pPr marL="50800" marR="5080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400" dirty="0">
                <a:latin typeface="Verdana"/>
                <a:ea typeface="Verdana"/>
                <a:cs typeface="Verdana"/>
                <a:sym typeface="Verdana"/>
              </a:rPr>
              <a:t>Ползущий в школу. А затем любовник,</a:t>
            </a:r>
            <a:endParaRPr sz="1400" dirty="0">
              <a:latin typeface="Verdana"/>
              <a:ea typeface="Verdana"/>
              <a:cs typeface="Verdana"/>
              <a:sym typeface="Verdana"/>
            </a:endParaRPr>
          </a:p>
          <a:p>
            <a:pPr marL="50800" marR="5080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400" dirty="0">
                <a:latin typeface="Verdana"/>
                <a:ea typeface="Verdana"/>
                <a:cs typeface="Verdana"/>
                <a:sym typeface="Verdana"/>
              </a:rPr>
              <a:t>Вздыхающий, как печь, с балладой грустной</a:t>
            </a:r>
            <a:endParaRPr sz="1400" dirty="0">
              <a:latin typeface="Verdana"/>
              <a:ea typeface="Verdana"/>
              <a:cs typeface="Verdana"/>
              <a:sym typeface="Verdana"/>
            </a:endParaRPr>
          </a:p>
          <a:p>
            <a:pPr marL="50800" marR="5080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400" dirty="0">
                <a:latin typeface="Verdana"/>
                <a:ea typeface="Verdana"/>
                <a:cs typeface="Verdana"/>
                <a:sym typeface="Verdana"/>
              </a:rPr>
              <a:t>В честь брови милой. А затем солдат,</a:t>
            </a:r>
            <a:endParaRPr sz="1400" dirty="0">
              <a:latin typeface="Verdana"/>
              <a:ea typeface="Verdana"/>
              <a:cs typeface="Verdana"/>
              <a:sym typeface="Verdana"/>
            </a:endParaRPr>
          </a:p>
          <a:p>
            <a:pPr marL="50800" marR="5080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400" dirty="0">
                <a:latin typeface="Verdana"/>
                <a:ea typeface="Verdana"/>
                <a:cs typeface="Verdana"/>
                <a:sym typeface="Verdana"/>
              </a:rPr>
              <a:t>Чья речь всегда проклятьями полна,</a:t>
            </a:r>
            <a:endParaRPr sz="1400" dirty="0">
              <a:latin typeface="Verdana"/>
              <a:ea typeface="Verdana"/>
              <a:cs typeface="Verdana"/>
              <a:sym typeface="Verdana"/>
            </a:endParaRPr>
          </a:p>
          <a:p>
            <a:pPr marL="50800" marR="5080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400" dirty="0">
                <a:latin typeface="Verdana"/>
                <a:ea typeface="Verdana"/>
                <a:cs typeface="Verdana"/>
                <a:sym typeface="Verdana"/>
              </a:rPr>
              <a:t>Обросший бородой, как леопард,</a:t>
            </a:r>
            <a:endParaRPr sz="1400" dirty="0">
              <a:latin typeface="Verdana"/>
              <a:ea typeface="Verdana"/>
              <a:cs typeface="Verdana"/>
              <a:sym typeface="Verdana"/>
            </a:endParaRPr>
          </a:p>
          <a:p>
            <a:pPr marL="50800" marR="5080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400" dirty="0">
                <a:latin typeface="Verdana"/>
                <a:ea typeface="Verdana"/>
                <a:cs typeface="Verdana"/>
                <a:sym typeface="Verdana"/>
              </a:rPr>
              <a:t>Ревнивый к чести, забияка в ссоре,</a:t>
            </a:r>
            <a:endParaRPr sz="1400" dirty="0">
              <a:latin typeface="Verdana"/>
              <a:ea typeface="Verdana"/>
              <a:cs typeface="Verdana"/>
              <a:sym typeface="Verdana"/>
            </a:endParaRPr>
          </a:p>
          <a:p>
            <a:pPr marL="50800" marR="5080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400" dirty="0">
                <a:latin typeface="Verdana"/>
                <a:ea typeface="Verdana"/>
                <a:cs typeface="Verdana"/>
                <a:sym typeface="Verdana"/>
              </a:rPr>
              <a:t>Готовый славу бренную искать</a:t>
            </a:r>
            <a:endParaRPr sz="1400" dirty="0">
              <a:latin typeface="Verdana"/>
              <a:ea typeface="Verdana"/>
              <a:cs typeface="Verdana"/>
              <a:sym typeface="Verdana"/>
            </a:endParaRPr>
          </a:p>
          <a:p>
            <a:pPr marL="50800" marR="5080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400" dirty="0">
                <a:latin typeface="Verdana"/>
                <a:ea typeface="Verdana"/>
                <a:cs typeface="Verdana"/>
                <a:sym typeface="Verdana"/>
              </a:rPr>
              <a:t>Хоть в пушечном жерле. Затем судья</a:t>
            </a:r>
            <a:endParaRPr sz="1400" dirty="0">
              <a:latin typeface="Verdana"/>
              <a:ea typeface="Verdana"/>
              <a:cs typeface="Verdana"/>
              <a:sym typeface="Verdana"/>
            </a:endParaRPr>
          </a:p>
          <a:p>
            <a:pPr>
              <a:spcBef>
                <a:spcPts val="400"/>
              </a:spcBef>
              <a:spcAft>
                <a:spcPts val="0"/>
              </a:spcAft>
            </a:pPr>
            <a:endParaRPr dirty="0"/>
          </a:p>
        </p:txBody>
      </p:sp>
      <p:sp>
        <p:nvSpPr>
          <p:cNvPr id="61" name="Shape 61"/>
          <p:cNvSpPr txBox="1"/>
          <p:nvPr/>
        </p:nvSpPr>
        <p:spPr>
          <a:xfrm>
            <a:off x="4640289" y="914400"/>
            <a:ext cx="3804600" cy="43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300" dirty="0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С брюшком округлым, где каплун запрятан,</a:t>
            </a:r>
            <a:endParaRPr sz="1300" dirty="0"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300" dirty="0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Со строгим взором, стриженой бородкой,</a:t>
            </a:r>
            <a:endParaRPr sz="1300" dirty="0"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300" dirty="0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Шаблонных правил и сентенций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300" dirty="0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кладезь,—</a:t>
            </a:r>
            <a:endParaRPr sz="1300" dirty="0"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300" dirty="0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Так он играет роль. Шестой же возраст—</a:t>
            </a:r>
            <a:endParaRPr sz="1300" dirty="0"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300" dirty="0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Уж это будет тощий Панталоне,</a:t>
            </a:r>
            <a:endParaRPr sz="1300" dirty="0"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300" dirty="0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В очках, в туфлях, у пояса — кошель,</a:t>
            </a:r>
            <a:endParaRPr sz="1300" dirty="0"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300" dirty="0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В штанах, что с </a:t>
            </a:r>
            <a:r>
              <a:rPr lang="ru" sz="1100" dirty="0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юности</a:t>
            </a:r>
            <a:r>
              <a:rPr lang="ru" sz="1300" dirty="0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 берег, широких</a:t>
            </a:r>
            <a:endParaRPr sz="1300" dirty="0"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300" dirty="0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Для ног иссохших; мужественный голос</a:t>
            </a:r>
            <a:endParaRPr sz="1300" dirty="0"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300" dirty="0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Сменяется опять дискантом детским:</a:t>
            </a:r>
            <a:endParaRPr sz="1300" dirty="0"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300" dirty="0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Пищит, как флейта... А последний акт,</a:t>
            </a:r>
            <a:endParaRPr sz="1300" dirty="0"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300" dirty="0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Конец всей этой странной, сложной пьесы —</a:t>
            </a:r>
            <a:endParaRPr sz="1300" dirty="0"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ru" sz="1300" dirty="0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Второе детство, полузабытье:</a:t>
            </a:r>
            <a:endParaRPr sz="1300" dirty="0"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" sz="1300" dirty="0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Без глаз, без чувств, без вкуса, без всего.</a:t>
            </a:r>
            <a:endParaRPr sz="1300" dirty="0"/>
          </a:p>
        </p:txBody>
      </p:sp>
      <p:sp>
        <p:nvSpPr>
          <p:cNvPr id="2" name="TextBox 1"/>
          <p:cNvSpPr txBox="1"/>
          <p:nvPr/>
        </p:nvSpPr>
        <p:spPr>
          <a:xfrm>
            <a:off x="2445463" y="11968"/>
            <a:ext cx="43965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ea typeface="Verdana"/>
                <a:cs typeface="Times New Roman" panose="02020603050405020304" pitchFamily="18" charset="0"/>
                <a:sym typeface="Verdana"/>
              </a:rPr>
              <a:t>Весь мир — театр.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384423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9910" y="2275609"/>
            <a:ext cx="5769193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Марта ветер весельчак;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10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любит пошутить и поиграть.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Он поворачивает зонтики наизнанку.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541297" y="533400"/>
            <a:ext cx="448642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Мартовский ветер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005336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 eaLnBrk="1" hangingPunct="1"/>
            <a:r>
              <a:rPr lang="en-US" b="1">
                <a:latin typeface="Batang"/>
                <a:ea typeface="Batang"/>
                <a:cs typeface="Batang"/>
              </a:rPr>
              <a:t>Henry Wadsworth Longfellow</a:t>
            </a:r>
            <a:br>
              <a:rPr lang="ru-RU" b="1">
                <a:latin typeface="Batang"/>
                <a:ea typeface="Batang"/>
                <a:cs typeface="Batang"/>
              </a:rPr>
            </a:br>
            <a:r>
              <a:rPr lang="ru-RU" b="1">
                <a:latin typeface="Batang"/>
                <a:ea typeface="Batang"/>
                <a:cs typeface="Batang"/>
              </a:rPr>
              <a:t>1807 – 1882</a:t>
            </a:r>
            <a:br>
              <a:rPr lang="ru-RU" b="1">
                <a:latin typeface="Batang"/>
                <a:ea typeface="Batang"/>
                <a:cs typeface="Batang"/>
              </a:rPr>
            </a:br>
            <a:endParaRPr lang="ru-RU">
              <a:latin typeface="Batang"/>
              <a:ea typeface="Batang"/>
              <a:cs typeface="Batang"/>
            </a:endParaRP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457200" y="2667000"/>
            <a:ext cx="8229600" cy="3459163"/>
          </a:xfrm>
        </p:spPr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14339" name="Picture 2" descr="C:\Users\Елена\Desktop\ФОН\всякое\gxd0307ly46h6wu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4267200"/>
            <a:ext cx="3284538" cy="231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K:\henr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600200"/>
            <a:ext cx="4648200" cy="492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562600" y="2438400"/>
            <a:ext cx="3048000" cy="1600200"/>
          </a:xfrm>
          <a:prstGeom prst="rect">
            <a:avLst/>
          </a:prstGeom>
        </p:spPr>
        <p:txBody>
          <a:bodyPr anchor="ctr">
            <a:normAutofit fontScale="92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+mj-cs"/>
              </a:rPr>
              <a:t>Henry with his family</a:t>
            </a:r>
            <a:endParaRPr lang="ru-RU" sz="4400" dirty="0">
              <a:solidFill>
                <a:schemeClr val="accent6">
                  <a:lumMod val="75000"/>
                </a:schemeClr>
              </a:solidFill>
              <a:latin typeface="Batang" pitchFamily="18" charset="-127"/>
              <a:ea typeface="Batang" pitchFamily="18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Елена\Desktop\ФОН\всякое\26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4948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СУМЕРКИ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Печальный и пасмурный вечер,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Стать бурей ветер готов...                  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Мелькают, как крылья чаек,                 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Белесые гребни валов.                                      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У моря в рыбачьей избушке                  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Мерцает в окне огонек.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И долго на берег смотрит                  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Пытливый детский глазок.         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К стеклу лицо прижато,                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Как будто ребенка взгляд                  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Хочет сквозь мглу увидеть                  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Того, кто спешит назад.</a:t>
            </a:r>
          </a:p>
        </p:txBody>
      </p:sp>
    </p:spTree>
    <p:extLst>
      <p:ext uri="{BB962C8B-B14F-4D97-AF65-F5344CB8AC3E}">
        <p14:creationId xmlns:p14="http://schemas.microsoft.com/office/powerpoint/2010/main" val="2154889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Елена\Desktop\ФОН\всякое\image9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46563" y="0"/>
            <a:ext cx="48974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Title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5102225" y="-66675"/>
            <a:ext cx="4048125" cy="2286000"/>
          </a:xfrm>
        </p:spPr>
      </p:pic>
      <p:pic>
        <p:nvPicPr>
          <p:cNvPr id="5" name="Picture 4" descr="byron brown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11113"/>
            <a:ext cx="4724400" cy="6846887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14400"/>
            <a:ext cx="8458200" cy="5486400"/>
          </a:xfrm>
        </p:spPr>
        <p:txBody>
          <a:bodyPr/>
          <a:lstStyle/>
          <a:p>
            <a:pPr marL="0" indent="0" algn="ctr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волшебной красотой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Чарует словно ночью звезды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яркий свет с кромешной тьмой,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глазах ее сливаясь в слезы,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нежен, но сей блеск святой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Солнцем растворится в грезы.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тени гуще, свет темнее,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во всем мире благодать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Коснется  всякого пигмея. 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может все тепло являть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Ее лицо, что всех милее,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мысли будет просветлять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душу грешную согреет.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Тысячи радостных мгновений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Запечатлят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ее черты.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Истины прошлых поколений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Взбурлят вдруг в молодой крови: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ум в сто крат презреннее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Сердца полного любви.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3464"/>
            <a:ext cx="8229600" cy="1143000"/>
          </a:xfrm>
        </p:spPr>
        <p:txBody>
          <a:bodyPr/>
          <a:lstStyle/>
          <a:p>
            <a:r>
              <a:rPr lang="ru-RU" dirty="0"/>
              <a:t>Она идет во всей красе</a:t>
            </a:r>
          </a:p>
        </p:txBody>
      </p:sp>
    </p:spTree>
    <p:extLst>
      <p:ext uri="{BB962C8B-B14F-4D97-AF65-F5344CB8AC3E}">
        <p14:creationId xmlns:p14="http://schemas.microsoft.com/office/powerpoint/2010/main" val="4009643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Лорд Джордж Байрон</a:t>
            </a:r>
            <a:br>
              <a:rPr lang="ru-RU" b="1" dirty="0"/>
            </a:br>
            <a:r>
              <a:rPr lang="ru-RU" b="1" dirty="0"/>
              <a:t>«Томасу Муру»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958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и лодка у причала,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 в море кораблю.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 в море, но сначала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Тому Муру привет  шлю.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Вздох я шлю друзьям сердечным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усмешку - злым врагам.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согнусь под ветром встречным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бою нигде не сдам.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волна ревет в пучине,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легко над ней пройду.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Заблужусь ли я в пустыне,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родник в песках найду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3098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Елена\Desktop\ФОН\всякое\alam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1263" y="0"/>
            <a:ext cx="53927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4800" y="152400"/>
            <a:ext cx="4724400" cy="1143000"/>
          </a:xfrm>
        </p:spPr>
        <p:txBody>
          <a:bodyPr/>
          <a:lstStyle/>
          <a:p>
            <a:pPr eaLnBrk="1" hangingPunct="1"/>
            <a:r>
              <a:rPr lang="en-US" b="1">
                <a:latin typeface="Batang"/>
                <a:ea typeface="Batang"/>
                <a:cs typeface="Batang"/>
              </a:rPr>
              <a:t>Rudyard  Kipling</a:t>
            </a:r>
            <a:br>
              <a:rPr lang="en-US" b="1">
                <a:latin typeface="Batang"/>
                <a:ea typeface="Batang"/>
                <a:cs typeface="Batang"/>
              </a:rPr>
            </a:br>
            <a:r>
              <a:rPr lang="en-US" b="1">
                <a:latin typeface="Batang"/>
                <a:ea typeface="Batang"/>
                <a:cs typeface="Batang"/>
              </a:rPr>
              <a:t>1865 - 1936 </a:t>
            </a:r>
            <a:endParaRPr lang="ru-RU">
              <a:latin typeface="Batang"/>
              <a:ea typeface="Batang"/>
              <a:cs typeface="Batang"/>
            </a:endParaRPr>
          </a:p>
        </p:txBody>
      </p:sp>
      <p:pic>
        <p:nvPicPr>
          <p:cNvPr id="19459" name="Picture 3" descr="C:\Users\Елена\Desktop\ФОН\всякое\ONlcubsfLQ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54438"/>
            <a:ext cx="3810000" cy="310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1" name="Picture 1" descr="C:\Users\Елена\Desktop\709_rudyardkipling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lum bright="10000"/>
          </a:blip>
          <a:srcRect/>
          <a:stretch>
            <a:fillRect/>
          </a:stretch>
        </p:blipFill>
        <p:spPr>
          <a:xfrm>
            <a:off x="0" y="685800"/>
            <a:ext cx="3810000" cy="2540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ru-RU" dirty="0"/>
              <a:t>   ЕСЛИ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533400"/>
            <a:ext cx="8229600" cy="51816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О, если ты спокоен, не растерян,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Когда теряют головы вокруг,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И если ты себе остался верен,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Когда в тебя не верит лучший друг,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И если ждать умеешь без волненья,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Не станешь ложью отвечать на ложь,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Не будешь злобен, став для всех мишенью,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Но и святым себя не назовешь, -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И если ты своей владеешь страстью,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А не тобою властвует она,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И будешь тверд в удаче и в несчастье,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Которым в сущности цена одна.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024084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C:\Users\Елена\Desktop\ФОН\всякое\130205r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603250" y="311150"/>
            <a:ext cx="4279900" cy="2212975"/>
          </a:xfrm>
        </p:spPr>
      </p:pic>
      <p:pic>
        <p:nvPicPr>
          <p:cNvPr id="4" name="Picture 2" descr="D:\на английский\William_Wordsworth_at_28_by_William_Shuter2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559425" y="2432050"/>
            <a:ext cx="3346450" cy="42068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1133</Words>
  <Application>Microsoft Office PowerPoint</Application>
  <PresentationFormat>Экран (4:3)</PresentationFormat>
  <Paragraphs>158</Paragraphs>
  <Slides>20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Batang</vt:lpstr>
      <vt:lpstr>Arial</vt:lpstr>
      <vt:lpstr>Calibri</vt:lpstr>
      <vt:lpstr>Times New Roman</vt:lpstr>
      <vt:lpstr>Verdana</vt:lpstr>
      <vt:lpstr>Office Theme</vt:lpstr>
      <vt:lpstr>Презентация PowerPoint</vt:lpstr>
      <vt:lpstr>Henry Wadsworth Longfellow 1807 – 1882 </vt:lpstr>
      <vt:lpstr>СУМЕРКИ </vt:lpstr>
      <vt:lpstr>Презентация PowerPoint</vt:lpstr>
      <vt:lpstr>Она идет во всей красе</vt:lpstr>
      <vt:lpstr>Лорд Джордж Байрон «Томасу Муру»</vt:lpstr>
      <vt:lpstr>Rudyard  Kipling 1865 - 1936 </vt:lpstr>
      <vt:lpstr>   ЕСЛИ</vt:lpstr>
      <vt:lpstr>Презентация PowerPoint</vt:lpstr>
      <vt:lpstr>НАРЦИССЫ  </vt:lpstr>
      <vt:lpstr>Презентация PowerPoint</vt:lpstr>
      <vt:lpstr>В ГОРАХ МОЕ СЕРДЦЕ</vt:lpstr>
      <vt:lpstr>Старая дружба </vt:lpstr>
      <vt:lpstr>Любовь моя, как роза красная</vt:lpstr>
      <vt:lpstr>Eliza Lee Follen 1787-1860</vt:lpstr>
      <vt:lpstr>Перчатки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ЧТЕЦОВ АНГЛИЙСКОЙ ПОЭЗИИ</dc:title>
  <dc:creator>Елена</dc:creator>
  <cp:lastModifiedBy>МКОУ СОШ №2</cp:lastModifiedBy>
  <cp:revision>52</cp:revision>
  <dcterms:created xsi:type="dcterms:W3CDTF">2013-09-13T11:43:47Z</dcterms:created>
  <dcterms:modified xsi:type="dcterms:W3CDTF">2023-11-09T06:28:58Z</dcterms:modified>
</cp:coreProperties>
</file>