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74" autoAdjust="0"/>
  </p:normalViewPr>
  <p:slideViewPr>
    <p:cSldViewPr>
      <p:cViewPr varScale="1">
        <p:scale>
          <a:sx n="66" d="100"/>
          <a:sy n="66" d="100"/>
        </p:scale>
        <p:origin x="-14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3.gi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7.png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zvukipro.com/1667-zvuki-belki.html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0.gi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8092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Презентация по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экологическому воспитанию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80528" y="2996952"/>
            <a:ext cx="9324528" cy="63976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Знакомство с дикими животными России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2771800" y="5589240"/>
            <a:ext cx="3960440" cy="869323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b="1" dirty="0" smtClean="0"/>
              <a:t>Сыктывкар, 2021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0" y="332656"/>
            <a:ext cx="9144000" cy="63976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Муниципальное бюджетное дошкольное </a:t>
            </a:r>
            <a:r>
              <a:rPr lang="ru-RU" sz="1600" dirty="0" smtClean="0">
                <a:solidFill>
                  <a:srgbClr val="002060"/>
                </a:solidFill>
              </a:rPr>
              <a:t>образовательное учреждение   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r>
              <a:rPr lang="ru-RU" sz="1600" dirty="0" smtClean="0">
                <a:solidFill>
                  <a:srgbClr val="002060"/>
                </a:solidFill>
              </a:rPr>
              <a:t>Детский сад № 120» г. Сыктывкара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9552" y="3861048"/>
            <a:ext cx="8604448" cy="108534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Автор: воспитатель Подтемкина Алена Сергеевна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5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1844824"/>
            <a:ext cx="4104456" cy="151956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Он зимой в берлоге спит, Летом улья ворошит, Бурый мех. Идет неспешно. А еще он — сладкоежка!</a:t>
            </a:r>
          </a:p>
        </p:txBody>
      </p:sp>
      <p:pic>
        <p:nvPicPr>
          <p:cNvPr id="5" name="2_-z_uki-med_ed-med_e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57600" y="5589240"/>
            <a:ext cx="609600" cy="609600"/>
          </a:xfrm>
          <a:prstGeom prst="rect">
            <a:avLst/>
          </a:prstGeom>
        </p:spPr>
      </p:pic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pic>
        <p:nvPicPr>
          <p:cNvPr id="5124" name="Picture 4" descr="C:\Users\Asus\OneDrive\Рабочий стол\1438793532_11206618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7" y="1052736"/>
            <a:ext cx="459181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48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4424" y="620688"/>
            <a:ext cx="3300984" cy="216024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Чаще всего медведь устраивает берлогу на склоне холма, берегу реки 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ручья. В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берлоге проведет он всю долгую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зиму.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3464530"/>
            <a:ext cx="3672408" cy="183667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sz="2200" b="1" dirty="0" smtClean="0">
                <a:solidFill>
                  <a:srgbClr val="C00000"/>
                </a:solidFill>
              </a:rPr>
              <a:t>Питаются медведи ягодами, орехами, корнями,  </a:t>
            </a:r>
            <a:r>
              <a:rPr lang="ru-RU" sz="2200" b="1" dirty="0">
                <a:solidFill>
                  <a:srgbClr val="C00000"/>
                </a:solidFill>
              </a:rPr>
              <a:t>различных растений. Кроме этого, медведи употребляют в пищу насекомых, в виде муравьев, червей, ящериц, лягушек, полевых и лесных грызунов.</a:t>
            </a:r>
          </a:p>
          <a:p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6147" name="Picture 3" descr="C:\Users\Asus\OneDrive\Рабочий стол\26936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3888432" cy="291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sus\OneDrive\Рабочий стол\im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434789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87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124744"/>
            <a:ext cx="3816424" cy="22071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С ветки прыгает на ветку </a:t>
            </a:r>
            <a:r>
              <a:rPr lang="ru-RU" b="1" dirty="0" smtClean="0">
                <a:solidFill>
                  <a:srgbClr val="0070C0"/>
                </a:solidFill>
              </a:rPr>
              <a:t>рыжая </a:t>
            </a:r>
            <a:r>
              <a:rPr lang="ru-RU" b="1" dirty="0">
                <a:solidFill>
                  <a:srgbClr val="0070C0"/>
                </a:solidFill>
              </a:rPr>
              <a:t>красавица. Шишки, желуди, орехи Запасает на зиму.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sus\OneDrive\Рабочий стол\531641_origina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7738"/>
            <a:ext cx="4572000" cy="463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ersian-squirrel-call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9188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7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54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20688"/>
            <a:ext cx="3744416" cy="259228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Гнездо белки называется «</a:t>
            </a:r>
            <a:r>
              <a:rPr lang="ru-RU" sz="2000" b="1" dirty="0" err="1" smtClean="0">
                <a:solidFill>
                  <a:srgbClr val="FF0000"/>
                </a:solidFill>
              </a:rPr>
              <a:t>гайно</a:t>
            </a:r>
            <a:r>
              <a:rPr lang="ru-RU" sz="2000" b="1" dirty="0" smtClean="0">
                <a:solidFill>
                  <a:srgbClr val="FF0000"/>
                </a:solidFill>
              </a:rPr>
              <a:t>», Чаще </a:t>
            </a:r>
            <a:r>
              <a:rPr lang="ru-RU" sz="2000" b="1" dirty="0">
                <a:solidFill>
                  <a:srgbClr val="FF0000"/>
                </a:solidFill>
              </a:rPr>
              <a:t>всего </a:t>
            </a:r>
            <a:r>
              <a:rPr lang="ru-RU" sz="2000" b="1" dirty="0" smtClean="0">
                <a:solidFill>
                  <a:srgbClr val="FF0000"/>
                </a:solidFill>
              </a:rPr>
              <a:t>белка обустраивает его в </a:t>
            </a:r>
            <a:r>
              <a:rPr lang="ru-RU" sz="2000" b="1" dirty="0">
                <a:solidFill>
                  <a:srgbClr val="FF0000"/>
                </a:solidFill>
              </a:rPr>
              <a:t>дупле </a:t>
            </a:r>
            <a:r>
              <a:rPr lang="ru-RU" sz="2000" b="1" dirty="0" smtClean="0">
                <a:solidFill>
                  <a:srgbClr val="FF0000"/>
                </a:solidFill>
              </a:rPr>
              <a:t>дерева или между веток дерева,  </a:t>
            </a:r>
            <a:r>
              <a:rPr lang="ru-RU" sz="2000" b="1" dirty="0">
                <a:solidFill>
                  <a:srgbClr val="FF0000"/>
                </a:solidFill>
              </a:rPr>
              <a:t>выстилая все внутри сухими листьями, стебельками, мхом, перьями. 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86088" y="3817853"/>
            <a:ext cx="3658320" cy="220343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Белка в основном  ест семена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хвойных деревьев: ели, обыкновенной сосны, сибирского кедра, пихты,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лиственницы, а также грибы, ягоды и орехи.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 descr="C:\Users\Asus\OneDrive\Рабочий стол\Новорожденный-бельчонок-и-белка-самка-1024x7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4"/>
            <a:ext cx="2904228" cy="220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sus\OneDrive\Рабочий стол\85b9487f75fb9f6bddb6533427f4e1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591875"/>
            <a:ext cx="2534369" cy="32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sus\OneDrive\Рабочий стол\img3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49078"/>
            <a:ext cx="4064480" cy="282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32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sus\OneDrive\Рабочий стол\1618824327_10-phonoteka_org-p-fon-ekologicheskii-dlya-detei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77380"/>
            <a:ext cx="7528800" cy="3303240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Берегите, природу люди.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Берегите </a:t>
            </a:r>
            <a:r>
              <a:rPr lang="ru-RU" b="1" dirty="0">
                <a:solidFill>
                  <a:srgbClr val="00B050"/>
                </a:solidFill>
              </a:rPr>
              <a:t>леса, и поля,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Ведь </a:t>
            </a:r>
            <a:r>
              <a:rPr lang="ru-RU" b="1" dirty="0">
                <a:solidFill>
                  <a:srgbClr val="00B050"/>
                </a:solidFill>
              </a:rPr>
              <a:t>природа, одна такая.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И </a:t>
            </a:r>
            <a:r>
              <a:rPr lang="ru-RU" b="1" dirty="0">
                <a:solidFill>
                  <a:srgbClr val="00B050"/>
                </a:solidFill>
              </a:rPr>
              <a:t>ее заменить, нельзя. 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3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sus\OneDrive\Рабочий стол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2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848872" cy="36004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источников:</a:t>
            </a:r>
            <a:b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1. Википедия</a:t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2. </a:t>
            </a:r>
            <a:r>
              <a:rPr lang="en-US" sz="2400" b="1" i="1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en-US" sz="2400" b="1" i="1" dirty="0" smtClean="0">
                <a:solidFill>
                  <a:schemeClr val="tx1"/>
                </a:solidFill>
                <a:hlinkClick r:id="rId2"/>
              </a:rPr>
              <a:t>zvukipro.com/1667-zvuki-belki.html</a:t>
            </a:r>
            <a:r>
              <a:rPr lang="ru-RU" sz="2400" b="1" i="1" dirty="0" smtClean="0">
                <a:solidFill>
                  <a:schemeClr val="tx1"/>
                </a:solidFill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3. Занимательный атлас. Дикие животные Бенуа Гренье, Лор Де Латур, изд. Атлас, 2007., 21 стр.</a:t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4. Занимательный атлас. Лес. Винсент Тардье изд. Атлас 2007., 21 стр.</a:t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endParaRPr lang="ru-RU" sz="24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26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3"/>
            <a:ext cx="8280920" cy="122413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Презентация предназначена для детей </a:t>
            </a:r>
            <a:r>
              <a:rPr lang="ru-RU" sz="3200" b="1" dirty="0" smtClean="0">
                <a:solidFill>
                  <a:srgbClr val="FF0000"/>
                </a:solidFill>
              </a:rPr>
              <a:t>среднего </a:t>
            </a:r>
            <a:r>
              <a:rPr lang="ru-RU" sz="3200" b="1" dirty="0" smtClean="0">
                <a:solidFill>
                  <a:srgbClr val="FF0000"/>
                </a:solidFill>
              </a:rPr>
              <a:t>дошкольного возраста.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420888"/>
            <a:ext cx="7848872" cy="3078693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 целью </a:t>
            </a:r>
            <a:r>
              <a:rPr lang="ru-RU" sz="2800" b="1" dirty="0" smtClean="0">
                <a:solidFill>
                  <a:srgbClr val="0070C0"/>
                </a:solidFill>
              </a:rPr>
              <a:t>закрепления знаний </a:t>
            </a:r>
            <a:r>
              <a:rPr lang="ru-RU" sz="2800" b="1" dirty="0" smtClean="0">
                <a:solidFill>
                  <a:srgbClr val="0070C0"/>
                </a:solidFill>
              </a:rPr>
              <a:t>детей </a:t>
            </a:r>
            <a:r>
              <a:rPr lang="ru-RU" sz="2800" b="1" dirty="0" smtClean="0">
                <a:solidFill>
                  <a:srgbClr val="0070C0"/>
                </a:solidFill>
              </a:rPr>
              <a:t>о </a:t>
            </a:r>
            <a:r>
              <a:rPr lang="ru-RU" sz="2800" b="1" dirty="0" smtClean="0">
                <a:solidFill>
                  <a:srgbClr val="0070C0"/>
                </a:solidFill>
              </a:rPr>
              <a:t>некоторых животных 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smtClean="0">
                <a:solidFill>
                  <a:srgbClr val="0070C0"/>
                </a:solidFill>
              </a:rPr>
              <a:t>обитающих </a:t>
            </a:r>
            <a:r>
              <a:rPr lang="ru-RU" sz="2800" b="1" dirty="0" smtClean="0">
                <a:solidFill>
                  <a:srgbClr val="0070C0"/>
                </a:solidFill>
              </a:rPr>
              <a:t>в </a:t>
            </a:r>
            <a:r>
              <a:rPr lang="ru-RU" sz="2800" b="1" dirty="0">
                <a:solidFill>
                  <a:srgbClr val="0070C0"/>
                </a:solidFill>
              </a:rPr>
              <a:t>наших </a:t>
            </a:r>
            <a:r>
              <a:rPr lang="ru-RU" sz="2800" b="1" dirty="0" smtClean="0">
                <a:solidFill>
                  <a:srgbClr val="0070C0"/>
                </a:solidFill>
              </a:rPr>
              <a:t>лесах; как </a:t>
            </a:r>
            <a:r>
              <a:rPr lang="ru-RU" sz="2800" b="1" dirty="0">
                <a:solidFill>
                  <a:srgbClr val="0070C0"/>
                </a:solidFill>
              </a:rPr>
              <a:t>выглядят эти </a:t>
            </a:r>
            <a:r>
              <a:rPr lang="ru-RU" sz="2800" b="1" dirty="0" smtClean="0">
                <a:solidFill>
                  <a:srgbClr val="0070C0"/>
                </a:solidFill>
              </a:rPr>
              <a:t>дикие животные</a:t>
            </a:r>
            <a:r>
              <a:rPr lang="ru-RU" sz="2800" b="1" dirty="0">
                <a:solidFill>
                  <a:srgbClr val="0070C0"/>
                </a:solidFill>
              </a:rPr>
              <a:t>, чем питаются и где </a:t>
            </a:r>
            <a:r>
              <a:rPr lang="ru-RU" sz="2800" b="1" dirty="0" smtClean="0">
                <a:solidFill>
                  <a:srgbClr val="0070C0"/>
                </a:solidFill>
              </a:rPr>
              <a:t>живут. Может быть использована как часть образовательной деятельности или беседы для знакомства или закрепления данной темы.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4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8280920" cy="9361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такие дикие животные?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8496944" cy="259228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Дикие животные — это те, которые живут в лесах, на лугах, в водоемах. О них никто не заботится, они не зависят от человека, а сами добывают себе пищу, строят жилища, выводят потомство, заботятся о себе и своих детенышах.</a:t>
            </a:r>
          </a:p>
        </p:txBody>
      </p:sp>
      <p:pic>
        <p:nvPicPr>
          <p:cNvPr id="1026" name="Picture 2" descr="C:\Users\Asus\OneDrive\Рабочий стол\Вол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4"/>
            <a:ext cx="1800200" cy="125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sus\OneDrive\Рабочий стол\zayats-morda-ushi-lap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05064"/>
            <a:ext cx="1951853" cy="121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sus\OneDrive\Рабочий стол\vnimatelnyj-vzgljad-ryzhej-plutov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64080"/>
            <a:ext cx="1800200" cy="108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sus\OneDrive\Рабочий стол\medved-bear-l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65102"/>
            <a:ext cx="2760434" cy="142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sus\OneDrive\Рабочий стол\Squirrels_Glance_513831_3840x24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24972"/>
            <a:ext cx="1951853" cy="112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39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0"/>
            <a:ext cx="4644008" cy="146304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загадку?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99992" y="2348880"/>
            <a:ext cx="3744416" cy="1519561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Длинноухий очень ловко по утрам грызет морковку, он от волка и лисы  быстро прячется в кусты…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6" name="lyuboznayki_-z_uki-zhi_otnyh-krik-zayc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250" y="5805264"/>
            <a:ext cx="609600" cy="609600"/>
          </a:xfrm>
          <a:prstGeom prst="rect">
            <a:avLst/>
          </a:prstGeom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 descr="C:\Users\Asus\OneDrive\Рабочий стол\1502322193_1568-zayac-est-travu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05" y="620688"/>
            <a:ext cx="409709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06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7112"/>
            <a:ext cx="4309096" cy="227887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Лежка — так называется зимнее (да и летнее) логово, где живет заяц в </a:t>
            </a:r>
            <a:r>
              <a:rPr lang="ru-RU" b="1" dirty="0" smtClean="0">
                <a:solidFill>
                  <a:srgbClr val="00B050"/>
                </a:solidFill>
              </a:rPr>
              <a:t>лесу.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2541645"/>
            <a:ext cx="4572000" cy="151956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Питается различными растительными веществами: травой, хлебными растениями, овощами, древесной корой, </a:t>
            </a:r>
            <a:r>
              <a:rPr lang="ru-RU" sz="2800" b="1" dirty="0" smtClean="0">
                <a:solidFill>
                  <a:srgbClr val="7030A0"/>
                </a:solidFill>
              </a:rPr>
              <a:t>особенно </a:t>
            </a:r>
            <a:r>
              <a:rPr lang="ru-RU" sz="2800" b="1" dirty="0">
                <a:solidFill>
                  <a:srgbClr val="7030A0"/>
                </a:solidFill>
              </a:rPr>
              <a:t>любит петрушку, репу и т. д.</a:t>
            </a:r>
          </a:p>
        </p:txBody>
      </p:sp>
      <p:pic>
        <p:nvPicPr>
          <p:cNvPr id="2050" name="Picture 2" descr="C:\Users\Asus\OneDrive\Рабочий стол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3960440" cy="226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sus\OneDrive\Рабочий стол\тра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93" y="2541645"/>
            <a:ext cx="1654337" cy="110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sus\OneDrive\Рабочий стол\kakzashitityabloniotzaytsevsovetinachina_EFB8F4D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08" y="2541644"/>
            <a:ext cx="1629628" cy="110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sus\OneDrive\Рабочий стол\1509a240a22b542dbcb1c17f01a34f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08" y="3672207"/>
            <a:ext cx="1629628" cy="98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sus\OneDrive\Рабочий стол\CSIRO_ScienceImage_385_Ears_of_Whea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92" y="3644535"/>
            <a:ext cx="1654337" cy="101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sus\OneDrive\Рабочий стол\repa-pelage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7" y="4710765"/>
            <a:ext cx="1623186" cy="195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sus\OneDrive\Рабочий стол\Morkov-1-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357" y="4735877"/>
            <a:ext cx="1348535" cy="193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56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4032447" cy="51125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2060848"/>
            <a:ext cx="3960440" cy="158417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3"/>
                </a:solidFill>
              </a:rPr>
              <a:t>Всех зверей она хитрей</a:t>
            </a:r>
            <a:r>
              <a:rPr lang="ru-RU" sz="2000" b="1" dirty="0" smtClean="0">
                <a:solidFill>
                  <a:schemeClr val="accent3"/>
                </a:solidFill>
              </a:rPr>
              <a:t>, Шубка </a:t>
            </a:r>
            <a:r>
              <a:rPr lang="ru-RU" sz="2000" b="1" dirty="0">
                <a:solidFill>
                  <a:schemeClr val="accent3"/>
                </a:solidFill>
              </a:rPr>
              <a:t>рыжая на ней</a:t>
            </a:r>
            <a:r>
              <a:rPr lang="ru-RU" sz="2000" b="1" dirty="0" smtClean="0">
                <a:solidFill>
                  <a:schemeClr val="accent3"/>
                </a:solidFill>
              </a:rPr>
              <a:t>. Пышный </a:t>
            </a:r>
            <a:r>
              <a:rPr lang="ru-RU" sz="2000" b="1" dirty="0">
                <a:solidFill>
                  <a:schemeClr val="accent3"/>
                </a:solidFill>
              </a:rPr>
              <a:t>хвост — ее краса</a:t>
            </a:r>
            <a:r>
              <a:rPr lang="ru-RU" sz="2000" b="1" dirty="0" smtClean="0">
                <a:solidFill>
                  <a:schemeClr val="accent3"/>
                </a:solidFill>
              </a:rPr>
              <a:t>. </a:t>
            </a:r>
            <a:br>
              <a:rPr lang="ru-RU" sz="2000" b="1" dirty="0" smtClean="0">
                <a:solidFill>
                  <a:schemeClr val="accent3"/>
                </a:solidFill>
              </a:rPr>
            </a:br>
            <a:r>
              <a:rPr lang="ru-RU" sz="2000" b="1" dirty="0" smtClean="0">
                <a:solidFill>
                  <a:schemeClr val="accent3"/>
                </a:solidFill>
              </a:rPr>
              <a:t>Этот </a:t>
            </a:r>
            <a:r>
              <a:rPr lang="ru-RU" sz="2000" b="1" dirty="0">
                <a:solidFill>
                  <a:schemeClr val="accent3"/>
                </a:solidFill>
              </a:rPr>
              <a:t>зверь </a:t>
            </a:r>
            <a:r>
              <a:rPr lang="ru-RU" sz="2000" b="1" dirty="0" smtClean="0">
                <a:solidFill>
                  <a:schemeClr val="accent3"/>
                </a:solidFill>
              </a:rPr>
              <a:t>лесной -…</a:t>
            </a:r>
            <a:endParaRPr lang="ru-RU" sz="2000" b="1" dirty="0"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6016" y="4437112"/>
            <a:ext cx="3298784" cy="15179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17999_146427220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73241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3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4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404664"/>
            <a:ext cx="3600400" cy="232724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/>
                </a:solidFill>
              </a:rPr>
              <a:t>Жилище лисы называется норой. Лисицы устраивают свои норы на склоне ручьев, рек или под корнями больших деревьев. </a:t>
            </a:r>
            <a:endParaRPr lang="ru-RU" sz="2000" b="1" dirty="0"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6016" y="3645024"/>
            <a:ext cx="3600400" cy="151790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Лиса питается </a:t>
            </a:r>
            <a:r>
              <a:rPr lang="ru-RU" sz="2000" b="1" dirty="0" smtClean="0">
                <a:solidFill>
                  <a:srgbClr val="7030A0"/>
                </a:solidFill>
              </a:rPr>
              <a:t> мышами</a:t>
            </a:r>
            <a:r>
              <a:rPr lang="ru-RU" sz="2000" b="1" dirty="0">
                <a:solidFill>
                  <a:srgbClr val="7030A0"/>
                </a:solidFill>
              </a:rPr>
              <a:t>, </a:t>
            </a: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>
                <a:solidFill>
                  <a:srgbClr val="7030A0"/>
                </a:solidFill>
              </a:rPr>
              <a:t>птицами, рыбой, насекомыми, </a:t>
            </a:r>
            <a:r>
              <a:rPr lang="ru-RU" sz="2000" b="1" dirty="0" smtClean="0">
                <a:solidFill>
                  <a:srgbClr val="7030A0"/>
                </a:solidFill>
              </a:rPr>
              <a:t>лягушками, </a:t>
            </a:r>
            <a:r>
              <a:rPr lang="ru-RU" sz="2000" b="1" dirty="0">
                <a:solidFill>
                  <a:srgbClr val="7030A0"/>
                </a:solidFill>
              </a:rPr>
              <a:t>яйцами </a:t>
            </a:r>
            <a:r>
              <a:rPr lang="ru-RU" sz="2000" b="1" dirty="0" smtClean="0">
                <a:solidFill>
                  <a:srgbClr val="7030A0"/>
                </a:solidFill>
              </a:rPr>
              <a:t>птиц. Так </a:t>
            </a:r>
            <a:r>
              <a:rPr lang="ru-RU" sz="2000" b="1" dirty="0">
                <a:solidFill>
                  <a:srgbClr val="7030A0"/>
                </a:solidFill>
              </a:rPr>
              <a:t>же любит грибы и ягоды.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Asus\OneDrive\Рабочий стол\zima-sneg-vetki-priroda-mordochka-lisa-ryzhaia-lisit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07" y="548680"/>
            <a:ext cx="394942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sus\OneDrive\Рабочий стол\img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07" y="3100727"/>
            <a:ext cx="3949426" cy="268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64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olf-howl-sound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5445224"/>
            <a:ext cx="609600" cy="609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6016" y="0"/>
            <a:ext cx="3304572" cy="14631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99992" y="2348880"/>
            <a:ext cx="4104456" cy="151790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>
                    <a:lumMod val="50000"/>
                  </a:schemeClr>
                </a:solidFill>
              </a:rPr>
              <a:t>Может скушать целый полк,</a:t>
            </a:r>
          </a:p>
          <a:p>
            <a:r>
              <a:rPr lang="ru-RU" sz="3600" b="1" dirty="0">
                <a:solidFill>
                  <a:schemeClr val="bg1">
                    <a:lumMod val="50000"/>
                  </a:schemeClr>
                </a:solidFill>
              </a:rPr>
              <a:t>Злой, голодный серый...</a:t>
            </a:r>
          </a:p>
        </p:txBody>
      </p:sp>
      <p:pic>
        <p:nvPicPr>
          <p:cNvPr id="3074" name="Picture 2" descr="C:\Users\Asus\OneDrive\Рабочий стол\волк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32688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52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764704"/>
            <a:ext cx="4248472" cy="2304256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Логово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жилище волков.</a:t>
            </a:r>
            <a:b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место, где волчья стая лежит: спит, дремлет или просто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отдыхает,  устраивают его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глухой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чаще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леса, где путь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человеку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преграждают буреломы и кучи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валежника. Оно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может находиться среди высохших кочек замерзшего </a:t>
            </a: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болота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34288" y="3429000"/>
            <a:ext cx="4032448" cy="230425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Волки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охотятся на сурков, зайцев, барсуков, лис, хорьков, сусликов, мышей, хомяков, полевок и других грызунов, а также на насекомоядных. </a:t>
            </a:r>
          </a:p>
        </p:txBody>
      </p:sp>
      <p:pic>
        <p:nvPicPr>
          <p:cNvPr id="4098" name="Picture 2" descr="C:\Users\Asus\OneDrive\Рабочий стол\wolf-pups-1024x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0648"/>
            <a:ext cx="453428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sus\OneDrive\Рабочий стол\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4984"/>
            <a:ext cx="3256080" cy="349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13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167</TotalTime>
  <Words>464</Words>
  <Application>Microsoft Office PowerPoint</Application>
  <PresentationFormat>Экран (4:3)</PresentationFormat>
  <Paragraphs>29</Paragraphs>
  <Slides>16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Остин</vt:lpstr>
      <vt:lpstr>Презентация по  экологическому воспитанию</vt:lpstr>
      <vt:lpstr>Презентация предназначена для детей среднего дошкольного возраста.</vt:lpstr>
      <vt:lpstr>Кто такие дикие животные?</vt:lpstr>
      <vt:lpstr>Отгадай загадку?</vt:lpstr>
      <vt:lpstr>Лежка — так называется зимнее (да и летнее) логово, где живет заяц в лесу.</vt:lpstr>
      <vt:lpstr>Всех зверей она хитрей, Шубка рыжая на ней. Пышный хвост — ее краса.  Этот зверь лесной -…</vt:lpstr>
      <vt:lpstr>Жилище лисы называется норой. Лисицы устраивают свои норы на склоне ручьев, рек или под корнями больших деревьев. </vt:lpstr>
      <vt:lpstr>Презентация PowerPoint</vt:lpstr>
      <vt:lpstr>Логово – жилище волков. - это место, где волчья стая лежит: спит, дремлет или просто отдыхает,  устраивают его в глухой чаще леса, где путь человеку преграждают буреломы и кучи валежника. Оно может находиться среди высохших кочек замерзшего болота.</vt:lpstr>
      <vt:lpstr>Презентация PowerPoint</vt:lpstr>
      <vt:lpstr>Чаще всего медведь устраивает берлогу на склоне холма, берегу реки и ручья. В берлоге проведет он всю долгую зиму.</vt:lpstr>
      <vt:lpstr>С ветки прыгает на ветку рыжая красавица. Шишки, желуди, орехи Запасает на зиму.</vt:lpstr>
      <vt:lpstr>Гнездо белки называется «гайно», Чаще всего белка обустраивает его в дупле дерева или между веток дерева,  выстилая все внутри сухими листьями, стебельками, мхом, перьями. </vt:lpstr>
      <vt:lpstr>Берегите, природу люди.  Берегите леса, и поля,  Ведь природа, одна такая.  И ее заменить, нельзя.  </vt:lpstr>
      <vt:lpstr>Презентация PowerPoint</vt:lpstr>
      <vt:lpstr>Список источников: 1. Википедия 2. https://zvukipro.com/1667-zvuki-belki.html 3. Занимательный атлас. Дикие животные Бенуа Гренье, Лор Де Латур, изд. Атлас, 2007., 21 стр. 4. Занимательный атлас. Лес. Винсент Тардье изд. Атлас 2007., 21 стр.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 экологическому воспитанию</dc:title>
  <dc:creator>Алена Подтемкина</dc:creator>
  <cp:lastModifiedBy>Asus</cp:lastModifiedBy>
  <cp:revision>18</cp:revision>
  <dcterms:created xsi:type="dcterms:W3CDTF">2021-10-03T10:15:18Z</dcterms:created>
  <dcterms:modified xsi:type="dcterms:W3CDTF">2021-10-03T18:15:21Z</dcterms:modified>
</cp:coreProperties>
</file>