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8288000" cy="10287000"/>
  <p:notesSz cx="6858000" cy="9144000"/>
  <p:embeddedFontLst>
    <p:embeddedFont>
      <p:font typeface="Arimo" panose="020B0604020202020204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Tex Gyre Adventor" panose="020B0604020202020204" charset="-52"/>
      <p:regular r:id="rId30"/>
    </p:embeddedFont>
    <p:embeddedFont>
      <p:font typeface="Tex Gyre Adventor Bold" panose="020B0604020202020204" charset="-52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11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503530" y="-228992"/>
            <a:ext cx="5013462" cy="4054005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3" name="Group 3"/>
          <p:cNvGrpSpPr/>
          <p:nvPr/>
        </p:nvGrpSpPr>
        <p:grpSpPr>
          <a:xfrm>
            <a:off x="12550435" y="2465664"/>
            <a:ext cx="2138011" cy="2138011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3561485" y="2251688"/>
            <a:ext cx="1494936" cy="1494936"/>
            <a:chOff x="-2540" y="-2540"/>
            <a:chExt cx="6355080" cy="6355080"/>
          </a:xfrm>
        </p:grpSpPr>
        <p:sp>
          <p:nvSpPr>
            <p:cNvPr id="6" name="Freeform 6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028700" y="2537394"/>
            <a:ext cx="10417289" cy="6720906"/>
            <a:chOff x="0" y="0"/>
            <a:chExt cx="13889718" cy="8961208"/>
          </a:xfrm>
        </p:grpSpPr>
        <p:sp>
          <p:nvSpPr>
            <p:cNvPr id="8" name="TextBox 8"/>
            <p:cNvSpPr txBox="1"/>
            <p:nvPr/>
          </p:nvSpPr>
          <p:spPr>
            <a:xfrm>
              <a:off x="0" y="-4022"/>
              <a:ext cx="13889718" cy="7090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24"/>
                </a:lnSpc>
              </a:pPr>
              <a:r>
                <a:rPr lang="en-US" sz="3500" spc="385">
                  <a:solidFill>
                    <a:srgbClr val="FDFDFD"/>
                  </a:solidFill>
                  <a:latin typeface="Tex Gyre Adventor Bold"/>
                </a:rPr>
                <a:t>ИННОВАЦИИ В ОБРАЗОВАНИИ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434746"/>
              <a:ext cx="13889718" cy="5933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312"/>
                </a:lnSpc>
              </a:pPr>
              <a:r>
                <a:rPr lang="en-US" sz="14925" spc="-149">
                  <a:solidFill>
                    <a:srgbClr val="FDFDFD"/>
                  </a:solidFill>
                  <a:latin typeface="CAT Neuzeit Italics"/>
                </a:rPr>
                <a:t>VR/AR-квантум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7798904"/>
              <a:ext cx="13889718" cy="1162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47"/>
                </a:lnSpc>
              </a:pPr>
              <a:r>
                <a:rPr lang="en-US" sz="3000" spc="210">
                  <a:solidFill>
                    <a:srgbClr val="FDFDFD"/>
                  </a:solidFill>
                  <a:latin typeface="Tex Gyre Adventor"/>
                </a:rPr>
                <a:t>Иванова Алена Аркадьевна</a:t>
              </a:r>
            </a:p>
            <a:p>
              <a:pPr>
                <a:lnSpc>
                  <a:spcPts val="3449"/>
                </a:lnSpc>
              </a:pPr>
              <a:r>
                <a:rPr lang="en-US" sz="3000" spc="210">
                  <a:solidFill>
                    <a:srgbClr val="FDFDFD"/>
                  </a:solidFill>
                  <a:latin typeface="Tex Gyre Adventor"/>
                </a:rPr>
                <a:t>педагог д.о МАОУДО "Северный Кванториум"</a:t>
              </a:r>
            </a:p>
          </p:txBody>
        </p:sp>
      </p:grpSp>
      <p:sp>
        <p:nvSpPr>
          <p:cNvPr id="11" name="AutoShape 11"/>
          <p:cNvSpPr/>
          <p:nvPr/>
        </p:nvSpPr>
        <p:spPr>
          <a:xfrm>
            <a:off x="17140215" y="2129838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12" name="AutoShape 12"/>
          <p:cNvSpPr/>
          <p:nvPr/>
        </p:nvSpPr>
        <p:spPr>
          <a:xfrm>
            <a:off x="-211377" y="-211377"/>
            <a:ext cx="1284046" cy="1950007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3" name="AutoShape 13"/>
          <p:cNvSpPr/>
          <p:nvPr/>
        </p:nvSpPr>
        <p:spPr>
          <a:xfrm>
            <a:off x="-203237" y="1028700"/>
            <a:ext cx="10869754" cy="125413"/>
          </a:xfrm>
          <a:prstGeom prst="rect">
            <a:avLst/>
          </a:prstGeom>
          <a:solidFill>
            <a:srgbClr val="318F9A"/>
          </a:solid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899638" y="333977"/>
            <a:ext cx="11535454" cy="2936358"/>
            <a:chOff x="0" y="0"/>
            <a:chExt cx="15380606" cy="3915145"/>
          </a:xfrm>
        </p:grpSpPr>
        <p:sp>
          <p:nvSpPr>
            <p:cNvPr id="3" name="TextBox 3"/>
            <p:cNvSpPr txBox="1"/>
            <p:nvPr/>
          </p:nvSpPr>
          <p:spPr>
            <a:xfrm>
              <a:off x="0" y="19050"/>
              <a:ext cx="15380606" cy="3021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7356"/>
                </a:lnSpc>
              </a:pPr>
              <a:r>
                <a:rPr lang="en-US" sz="14962" spc="-149">
                  <a:solidFill>
                    <a:srgbClr val="04383F"/>
                  </a:solidFill>
                  <a:latin typeface="CAT Neuzeit Italics"/>
                </a:rPr>
                <a:t>Задачи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194792"/>
              <a:ext cx="15380606" cy="7279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08"/>
                </a:lnSpc>
              </a:pPr>
              <a:r>
                <a:rPr lang="en-US" sz="3291" spc="493">
                  <a:solidFill>
                    <a:srgbClr val="04383F"/>
                  </a:solidFill>
                  <a:latin typeface="Tex Gyre Adventor"/>
                </a:rPr>
                <a:t>МЕТАПРЕДМЕТНЫЕ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622742" y="0"/>
            <a:ext cx="119085" cy="8229600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6" name="TextBox 6"/>
          <p:cNvSpPr txBox="1"/>
          <p:nvPr/>
        </p:nvSpPr>
        <p:spPr>
          <a:xfrm>
            <a:off x="3865525" y="4257675"/>
            <a:ext cx="11577319" cy="397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4К компетенции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Визуальное представление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Работа с информацией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Планирование</a:t>
            </a:r>
          </a:p>
        </p:txBody>
      </p:sp>
      <p:grpSp>
        <p:nvGrpSpPr>
          <p:cNvPr id="7" name="Group 7"/>
          <p:cNvGrpSpPr/>
          <p:nvPr/>
        </p:nvGrpSpPr>
        <p:grpSpPr>
          <a:xfrm rot="-8904737">
            <a:off x="17270210" y="5710328"/>
            <a:ext cx="1783652" cy="178365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8904737">
            <a:off x="16734533" y="6037049"/>
            <a:ext cx="1130209" cy="1130209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444285" y="4403779"/>
            <a:ext cx="603298" cy="603298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2729581" y="4343400"/>
            <a:ext cx="421837" cy="421837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444285" y="5435699"/>
            <a:ext cx="603298" cy="603298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729581" y="5375320"/>
            <a:ext cx="421837" cy="421837"/>
            <a:chOff x="-2540" y="-2540"/>
            <a:chExt cx="6355080" cy="6355080"/>
          </a:xfrm>
        </p:grpSpPr>
        <p:sp>
          <p:nvSpPr>
            <p:cNvPr id="18" name="Freeform 1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444285" y="6529796"/>
            <a:ext cx="603298" cy="603298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729581" y="6469417"/>
            <a:ext cx="421837" cy="421837"/>
            <a:chOff x="-2540" y="-2540"/>
            <a:chExt cx="6355080" cy="6355080"/>
          </a:xfrm>
        </p:grpSpPr>
        <p:sp>
          <p:nvSpPr>
            <p:cNvPr id="22" name="Freeform 22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444285" y="7626302"/>
            <a:ext cx="603298" cy="603298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2729581" y="7565923"/>
            <a:ext cx="421837" cy="421837"/>
            <a:chOff x="-2540" y="-2540"/>
            <a:chExt cx="6355080" cy="6355080"/>
          </a:xfrm>
        </p:grpSpPr>
        <p:sp>
          <p:nvSpPr>
            <p:cNvPr id="26" name="Freeform 26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899638" y="333977"/>
            <a:ext cx="11535454" cy="2932371"/>
            <a:chOff x="0" y="0"/>
            <a:chExt cx="15380606" cy="3909828"/>
          </a:xfrm>
        </p:grpSpPr>
        <p:sp>
          <p:nvSpPr>
            <p:cNvPr id="3" name="TextBox 3"/>
            <p:cNvSpPr txBox="1"/>
            <p:nvPr/>
          </p:nvSpPr>
          <p:spPr>
            <a:xfrm>
              <a:off x="0" y="19050"/>
              <a:ext cx="15380606" cy="30159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7356"/>
                </a:lnSpc>
              </a:pPr>
              <a:r>
                <a:rPr lang="en-US" sz="14962" spc="-149">
                  <a:solidFill>
                    <a:srgbClr val="FDFDFD"/>
                  </a:solidFill>
                  <a:latin typeface="CAT Neuzeit Italics"/>
                </a:rPr>
                <a:t>Задачи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189475"/>
              <a:ext cx="15380606" cy="7279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08"/>
                </a:lnSpc>
              </a:pPr>
              <a:r>
                <a:rPr lang="en-US" sz="3291" spc="493">
                  <a:solidFill>
                    <a:srgbClr val="FDFDFD"/>
                  </a:solidFill>
                  <a:latin typeface="Tex Gyre Adventor"/>
                </a:rPr>
                <a:t>ЛИЧНОСТНЫЕ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622742" y="0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TextBox 6"/>
          <p:cNvSpPr txBox="1"/>
          <p:nvPr/>
        </p:nvSpPr>
        <p:spPr>
          <a:xfrm>
            <a:off x="4529211" y="4810746"/>
            <a:ext cx="11577319" cy="2828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FDFDFD"/>
                </a:solidFill>
                <a:latin typeface="Tex Gyre Adventor"/>
              </a:rPr>
              <a:t>Этика групповой работы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FDFDFD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FDFDFD"/>
                </a:solidFill>
                <a:latin typeface="Tex Gyre Adventor"/>
              </a:rPr>
              <a:t>Взаимоуважение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FDFDFD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FDFDFD"/>
              </a:solidFill>
              <a:latin typeface="Tex Gyre Adventor"/>
            </a:endParaRPr>
          </a:p>
        </p:txBody>
      </p:sp>
      <p:grpSp>
        <p:nvGrpSpPr>
          <p:cNvPr id="7" name="Group 7"/>
          <p:cNvGrpSpPr/>
          <p:nvPr/>
        </p:nvGrpSpPr>
        <p:grpSpPr>
          <a:xfrm rot="-8904737">
            <a:off x="17270210" y="5710328"/>
            <a:ext cx="1783652" cy="178365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8904737">
            <a:off x="16734533" y="6037049"/>
            <a:ext cx="1130209" cy="1130209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3351323" y="4956851"/>
            <a:ext cx="603298" cy="603298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3636618" y="4896471"/>
            <a:ext cx="421837" cy="421837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351323" y="5988770"/>
            <a:ext cx="603298" cy="603298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3636618" y="5928391"/>
            <a:ext cx="421837" cy="421837"/>
            <a:chOff x="-2540" y="-2540"/>
            <a:chExt cx="6355080" cy="6355080"/>
          </a:xfrm>
        </p:grpSpPr>
        <p:sp>
          <p:nvSpPr>
            <p:cNvPr id="18" name="Freeform 1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923430" y="6461987"/>
            <a:ext cx="3611177" cy="408923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6546172" y="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>
            <a:off x="1028700" y="1028700"/>
            <a:ext cx="8463835" cy="2465273"/>
            <a:chOff x="0" y="0"/>
            <a:chExt cx="11285113" cy="3287031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285113" cy="827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АДРЕСАТ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229631"/>
              <a:ext cx="11285113" cy="18173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Дети с 11 до 17 лет. Группы формируются по возрасту: 11 – 13 лет  и 14 – 17 лет. Количество обучающихся в группе – 10-15 человек.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7069252"/>
            <a:ext cx="8463835" cy="2189048"/>
            <a:chOff x="0" y="0"/>
            <a:chExt cx="11285113" cy="2918731"/>
          </a:xfrm>
        </p:grpSpPr>
        <p:sp>
          <p:nvSpPr>
            <p:cNvPr id="8" name="TextBox 8"/>
            <p:cNvSpPr txBox="1"/>
            <p:nvPr/>
          </p:nvSpPr>
          <p:spPr>
            <a:xfrm>
              <a:off x="0" y="-77047"/>
              <a:ext cx="11285113" cy="17034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СРОКИ РЕАЛИЗАЦИИ ПРОГР</a:t>
              </a:r>
              <a:r>
                <a:rPr lang="en-US" sz="3700" spc="443">
                  <a:solidFill>
                    <a:srgbClr val="04383F"/>
                  </a:solidFill>
                  <a:latin typeface="CAT Neuzeit Italics"/>
                </a:rPr>
                <a:t>АММЫ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2345961"/>
              <a:ext cx="11285113" cy="5727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72 часа</a:t>
              </a:r>
            </a:p>
          </p:txBody>
        </p:sp>
      </p:grpSp>
      <p:sp>
        <p:nvSpPr>
          <p:cNvPr id="10" name="AutoShape 10"/>
          <p:cNvSpPr/>
          <p:nvPr/>
        </p:nvSpPr>
        <p:spPr>
          <a:xfrm>
            <a:off x="-1041301" y="5080794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11" name="Group 11"/>
          <p:cNvGrpSpPr/>
          <p:nvPr/>
        </p:nvGrpSpPr>
        <p:grpSpPr>
          <a:xfrm rot="1895262">
            <a:off x="9722611" y="4531012"/>
            <a:ext cx="1224976" cy="1224976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1895262">
            <a:off x="10516062" y="4745134"/>
            <a:ext cx="796731" cy="796731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8409129" y="6602527"/>
            <a:ext cx="8463835" cy="2655773"/>
            <a:chOff x="0" y="0"/>
            <a:chExt cx="11285113" cy="3541031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77047"/>
              <a:ext cx="11285113" cy="17034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ЭТАПЫ РЕАЛИЗАЦИИ ПРОГР</a:t>
              </a:r>
              <a:r>
                <a:rPr lang="en-US" sz="3700" spc="443">
                  <a:solidFill>
                    <a:srgbClr val="04383F"/>
                  </a:solidFill>
                  <a:latin typeface="CAT Neuzeit Italics"/>
                </a:rPr>
                <a:t>АММЫ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2345961"/>
              <a:ext cx="11285113" cy="11950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6 образовательных кейсов/</a:t>
              </a:r>
            </a:p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2 проекта 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588729" y="885825"/>
            <a:ext cx="9500475" cy="1044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544"/>
              </a:lnSpc>
            </a:pPr>
            <a:r>
              <a:rPr lang="en-US" sz="5975" spc="59">
                <a:solidFill>
                  <a:srgbClr val="FDFDFD"/>
                </a:solidFill>
                <a:latin typeface="CAT Neuzeit Italics"/>
              </a:rPr>
              <a:t>Ожидаемые результаты </a:t>
            </a:r>
          </a:p>
        </p:txBody>
      </p:sp>
      <p:sp>
        <p:nvSpPr>
          <p:cNvPr id="3" name="AutoShape 3"/>
          <p:cNvSpPr/>
          <p:nvPr/>
        </p:nvSpPr>
        <p:spPr>
          <a:xfrm>
            <a:off x="3572829" y="3549746"/>
            <a:ext cx="3886200" cy="5708554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4" name="Group 4"/>
          <p:cNvGrpSpPr/>
          <p:nvPr/>
        </p:nvGrpSpPr>
        <p:grpSpPr>
          <a:xfrm>
            <a:off x="4013800" y="4323704"/>
            <a:ext cx="3004258" cy="4157586"/>
            <a:chOff x="0" y="0"/>
            <a:chExt cx="4005677" cy="5543447"/>
          </a:xfrm>
        </p:grpSpPr>
        <p:sp>
          <p:nvSpPr>
            <p:cNvPr id="5" name="TextBox 5"/>
            <p:cNvSpPr txBox="1"/>
            <p:nvPr/>
          </p:nvSpPr>
          <p:spPr>
            <a:xfrm>
              <a:off x="0" y="-47625"/>
              <a:ext cx="4005677" cy="19704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90"/>
                </a:lnSpc>
              </a:pPr>
              <a:r>
                <a:rPr lang="en-US" sz="2850" spc="427">
                  <a:solidFill>
                    <a:srgbClr val="04383F"/>
                  </a:solidFill>
                  <a:latin typeface="Tex Gyre Adventor"/>
                </a:rPr>
                <a:t>ПРЕДМЕТНЫЕ (HARD SKILLS)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704997"/>
              <a:ext cx="4005677" cy="27927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Знания о VR/AR</a:t>
              </a:r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Принцип работы устройств</a:t>
              </a:r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Интерфейс и основы работы в ПО</a:t>
              </a:r>
            </a:p>
            <a:p>
              <a:pPr>
                <a:lnSpc>
                  <a:spcPts val="2850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 </a:t>
              </a:r>
            </a:p>
          </p:txBody>
        </p:sp>
      </p:grp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9" name="AutoShape 9"/>
          <p:cNvSpPr/>
          <p:nvPr/>
        </p:nvSpPr>
        <p:spPr>
          <a:xfrm>
            <a:off x="7687629" y="3549746"/>
            <a:ext cx="3886200" cy="5708554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0" name="Group 10"/>
          <p:cNvGrpSpPr/>
          <p:nvPr/>
        </p:nvGrpSpPr>
        <p:grpSpPr>
          <a:xfrm>
            <a:off x="8128600" y="4323704"/>
            <a:ext cx="3004258" cy="4061700"/>
            <a:chOff x="0" y="0"/>
            <a:chExt cx="4005677" cy="5415600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57150"/>
              <a:ext cx="4005677" cy="1943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2800" spc="420">
                  <a:solidFill>
                    <a:srgbClr val="04383F"/>
                  </a:solidFill>
                  <a:latin typeface="Tex Gyre Adventor"/>
                </a:rPr>
                <a:t>МЕТА</a:t>
              </a:r>
            </a:p>
            <a:p>
              <a:pPr>
                <a:lnSpc>
                  <a:spcPts val="3920"/>
                </a:lnSpc>
              </a:pPr>
              <a:r>
                <a:rPr lang="en-US" sz="2800" spc="420">
                  <a:solidFill>
                    <a:srgbClr val="04383F"/>
                  </a:solidFill>
                  <a:latin typeface="Tex Gyre Adventor"/>
                </a:rPr>
                <a:t>ПРЕДМЕТНЫЕ (SOFT SKILLS)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2577150"/>
              <a:ext cx="4005677" cy="27927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Ответственность</a:t>
              </a:r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Целостное мировоззрение</a:t>
              </a:r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Коммуникативные компетенции</a:t>
              </a:r>
            </a:p>
            <a:p>
              <a:pPr>
                <a:lnSpc>
                  <a:spcPts val="2850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Экологическая культура</a:t>
              </a:r>
            </a:p>
          </p:txBody>
        </p:sp>
      </p:grpSp>
      <p:sp>
        <p:nvSpPr>
          <p:cNvPr id="13" name="AutoShape 13"/>
          <p:cNvSpPr/>
          <p:nvPr/>
        </p:nvSpPr>
        <p:spPr>
          <a:xfrm>
            <a:off x="11802429" y="3549746"/>
            <a:ext cx="3886200" cy="5708554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4" name="Group 14"/>
          <p:cNvGrpSpPr/>
          <p:nvPr/>
        </p:nvGrpSpPr>
        <p:grpSpPr>
          <a:xfrm>
            <a:off x="12186250" y="4323704"/>
            <a:ext cx="3118558" cy="3793095"/>
            <a:chOff x="0" y="0"/>
            <a:chExt cx="4158077" cy="5057461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57150"/>
              <a:ext cx="4158077" cy="1283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2800" spc="420">
                  <a:solidFill>
                    <a:srgbClr val="04383F"/>
                  </a:solidFill>
                  <a:latin typeface="Tex Gyre Adventor"/>
                </a:rPr>
                <a:t>ЛИЧНОСТНЫЕ (SOFT SKILLS)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266510"/>
              <a:ext cx="4005677" cy="37452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endParaRPr/>
            </a:p>
            <a:p>
              <a:pPr>
                <a:lnSpc>
                  <a:spcPts val="2849"/>
                </a:lnSpc>
              </a:pPr>
              <a:endParaRPr/>
            </a:p>
            <a:p>
              <a:pPr>
                <a:lnSpc>
                  <a:spcPts val="2849"/>
                </a:lnSpc>
              </a:pPr>
              <a:endParaRPr/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Работа в группе и коллективе</a:t>
              </a:r>
            </a:p>
            <a:p>
              <a:pPr>
                <a:lnSpc>
                  <a:spcPts val="2849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Навыки презентации</a:t>
              </a:r>
            </a:p>
            <a:p>
              <a:pPr>
                <a:lnSpc>
                  <a:spcPts val="2850"/>
                </a:lnSpc>
              </a:pPr>
              <a:r>
                <a:rPr lang="en-US" sz="1899" spc="18">
                  <a:solidFill>
                    <a:srgbClr val="04383F"/>
                  </a:solidFill>
                  <a:latin typeface="Tex Gyre Adventor"/>
                </a:rPr>
                <a:t>Ориентация в системе знаний </a:t>
              </a:r>
            </a:p>
          </p:txBody>
        </p:sp>
      </p:grpSp>
      <p:sp>
        <p:nvSpPr>
          <p:cNvPr id="17" name="AutoShape 17"/>
          <p:cNvSpPr/>
          <p:nvPr/>
        </p:nvSpPr>
        <p:spPr>
          <a:xfrm>
            <a:off x="3572829" y="8997525"/>
            <a:ext cx="3886200" cy="26077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8" name="AutoShape 18"/>
          <p:cNvSpPr/>
          <p:nvPr/>
        </p:nvSpPr>
        <p:spPr>
          <a:xfrm>
            <a:off x="7687629" y="8997525"/>
            <a:ext cx="3886200" cy="26077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9" name="AutoShape 19"/>
          <p:cNvSpPr/>
          <p:nvPr/>
        </p:nvSpPr>
        <p:spPr>
          <a:xfrm>
            <a:off x="11802429" y="8997525"/>
            <a:ext cx="3886200" cy="260775"/>
          </a:xfrm>
          <a:prstGeom prst="rect">
            <a:avLst/>
          </a:prstGeom>
          <a:solidFill>
            <a:srgbClr val="FDFDFD"/>
          </a:solid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579991" y="-193763"/>
            <a:ext cx="3972231" cy="35964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7140215" y="2129838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>
            <a:off x="758962" y="4494900"/>
            <a:ext cx="3494028" cy="4597515"/>
            <a:chOff x="0" y="0"/>
            <a:chExt cx="4658704" cy="6130020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 rot="-5400000">
              <a:off x="864235" y="0"/>
              <a:ext cx="3794469" cy="3794469"/>
              <a:chOff x="-2540" y="-2540"/>
              <a:chExt cx="6355080" cy="635508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-2540" y="-2540"/>
                <a:ext cx="6355080" cy="6355080"/>
              </a:xfrm>
              <a:custGeom>
                <a:avLst/>
                <a:gdLst/>
                <a:ahLst/>
                <a:cxnLst/>
                <a:rect l="l" t="t" r="r" b="b"/>
                <a:pathLst>
                  <a:path w="6355080" h="6355080">
                    <a:moveTo>
                      <a:pt x="3177540" y="6355080"/>
                    </a:moveTo>
                    <a:cubicBezTo>
                      <a:pt x="2329180" y="6355080"/>
                      <a:pt x="1530350" y="6024880"/>
                      <a:pt x="930910" y="5424170"/>
                    </a:cubicBezTo>
                    <a:cubicBezTo>
                      <a:pt x="330200" y="4824730"/>
                      <a:pt x="0" y="4025900"/>
                      <a:pt x="0" y="3177540"/>
                    </a:cubicBezTo>
                    <a:cubicBezTo>
                      <a:pt x="0" y="2329180"/>
                      <a:pt x="330200" y="1530350"/>
                      <a:pt x="930910" y="930910"/>
                    </a:cubicBezTo>
                    <a:cubicBezTo>
                      <a:pt x="1530350" y="330200"/>
                      <a:pt x="2329180" y="0"/>
                      <a:pt x="3177540" y="0"/>
                    </a:cubicBezTo>
                    <a:cubicBezTo>
                      <a:pt x="4025900" y="0"/>
                      <a:pt x="4824730" y="330200"/>
                      <a:pt x="5424170" y="930910"/>
                    </a:cubicBezTo>
                    <a:cubicBezTo>
                      <a:pt x="6024880" y="1531620"/>
                      <a:pt x="6355080" y="2329180"/>
                      <a:pt x="6355080" y="3177540"/>
                    </a:cubicBezTo>
                    <a:cubicBezTo>
                      <a:pt x="6355080" y="4025900"/>
                      <a:pt x="6024880" y="4824730"/>
                      <a:pt x="5424170" y="5424170"/>
                    </a:cubicBezTo>
                    <a:cubicBezTo>
                      <a:pt x="4824730" y="6024880"/>
                      <a:pt x="4025900" y="6355080"/>
                      <a:pt x="3177540" y="6355080"/>
                    </a:cubicBezTo>
                    <a:close/>
                    <a:moveTo>
                      <a:pt x="3177540" y="190500"/>
                    </a:moveTo>
                    <a:cubicBezTo>
                      <a:pt x="2379980" y="190500"/>
                      <a:pt x="1629410" y="501650"/>
                      <a:pt x="1065530" y="1065530"/>
                    </a:cubicBezTo>
                    <a:cubicBezTo>
                      <a:pt x="501650" y="1629410"/>
                      <a:pt x="190500" y="2379980"/>
                      <a:pt x="190500" y="3177540"/>
                    </a:cubicBezTo>
                    <a:cubicBezTo>
                      <a:pt x="190500" y="3975100"/>
                      <a:pt x="501650" y="4725670"/>
                      <a:pt x="1065530" y="5289550"/>
                    </a:cubicBezTo>
                    <a:cubicBezTo>
                      <a:pt x="1629410" y="5853430"/>
                      <a:pt x="2379980" y="6164580"/>
                      <a:pt x="3177540" y="6164580"/>
                    </a:cubicBezTo>
                    <a:cubicBezTo>
                      <a:pt x="3975100" y="6164580"/>
                      <a:pt x="4725670" y="5853430"/>
                      <a:pt x="5289550" y="5289550"/>
                    </a:cubicBezTo>
                    <a:cubicBezTo>
                      <a:pt x="5853430" y="4725670"/>
                      <a:pt x="6164580" y="3975100"/>
                      <a:pt x="6164580" y="3177540"/>
                    </a:cubicBezTo>
                    <a:cubicBezTo>
                      <a:pt x="6164580" y="2379980"/>
                      <a:pt x="5853430" y="1629410"/>
                      <a:pt x="5289550" y="1065530"/>
                    </a:cubicBezTo>
                    <a:cubicBezTo>
                      <a:pt x="4725670" y="501650"/>
                      <a:pt x="3975100" y="190500"/>
                      <a:pt x="3177540" y="190500"/>
                    </a:cubicBezTo>
                    <a:close/>
                  </a:path>
                </a:pathLst>
              </a:custGeom>
              <a:solidFill>
                <a:srgbClr val="04383F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0" y="5254689"/>
              <a:ext cx="4497144" cy="8753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8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8700" y="1334957"/>
            <a:ext cx="15818291" cy="3456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40"/>
              </a:lnSpc>
            </a:pPr>
            <a:r>
              <a:rPr lang="en-US" sz="6100" spc="671">
                <a:solidFill>
                  <a:srgbClr val="04383F"/>
                </a:solidFill>
                <a:latin typeface="CAT Neuzeit Italics"/>
              </a:rPr>
              <a:t>ФОРМЫ ПОДВЕДЕНИЯ ИТОГОВ РЕАЛИЗАЦИИ ПРОГРАММЫ</a:t>
            </a:r>
          </a:p>
          <a:p>
            <a:pPr>
              <a:lnSpc>
                <a:spcPts val="10500"/>
              </a:lnSpc>
            </a:pPr>
            <a:endParaRPr lang="en-US" sz="6100" spc="671">
              <a:solidFill>
                <a:srgbClr val="04383F"/>
              </a:solidFill>
              <a:latin typeface="CAT Neuzeit Italics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-176148" y="-158533"/>
            <a:ext cx="1132906" cy="163636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0" name="AutoShape 10"/>
          <p:cNvSpPr/>
          <p:nvPr/>
        </p:nvSpPr>
        <p:spPr>
          <a:xfrm>
            <a:off x="-2928901" y="613504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11" name="TextBox 11"/>
          <p:cNvSpPr txBox="1"/>
          <p:nvPr/>
        </p:nvSpPr>
        <p:spPr>
          <a:xfrm>
            <a:off x="0" y="7701279"/>
            <a:ext cx="17875691" cy="1144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spc="495">
                <a:solidFill>
                  <a:srgbClr val="FDFDFD"/>
                </a:solidFill>
                <a:latin typeface="Tex Gyre Adventor"/>
              </a:rPr>
              <a:t>ПУБЛИЧНОЕ ПРЕДСТАВЛЕНИЕ УЧЕБНЫХ ИНЖЕНЕРНЫХ И ИССЛЕДОВАТЕЛЬСКИХ ПРОЕКТОВ ПЕРЕД ЭКСПЕРТАМИ</a:t>
            </a:r>
          </a:p>
        </p:txBody>
      </p:sp>
      <p:pic>
        <p:nvPicPr>
          <p:cNvPr id="5122" name="Picture 2" descr="https://sun9-22.userapi.com/impg/BNtjvsFoUHxCNTXpGLvu5rtHraurhGaTa8SjjA/-w9Mgr5H9xY.jpg?size=1920x1190&amp;quality=96&amp;sign=ea20e7dcc4a8a6f3a7f5c4a4bcd9c61f&amp;type=album">
            <a:extLst>
              <a:ext uri="{FF2B5EF4-FFF2-40B4-BE49-F238E27FC236}">
                <a16:creationId xmlns:a16="http://schemas.microsoft.com/office/drawing/2014/main" id="{D7391398-8EB8-4D50-9624-FCE4BCE31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23983"/>
            <a:ext cx="6853529" cy="424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519686" y="5278241"/>
            <a:ext cx="11695645" cy="3980059"/>
            <a:chOff x="0" y="0"/>
            <a:chExt cx="15594194" cy="5306745"/>
          </a:xfrm>
        </p:grpSpPr>
        <p:sp>
          <p:nvSpPr>
            <p:cNvPr id="3" name="TextBox 3"/>
            <p:cNvSpPr txBox="1"/>
            <p:nvPr/>
          </p:nvSpPr>
          <p:spPr>
            <a:xfrm>
              <a:off x="0" y="-161925"/>
              <a:ext cx="15594194" cy="3463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УЧЕБНЫЙ</a:t>
              </a:r>
            </a:p>
            <a:p>
              <a:pPr algn="r"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ПЛАН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522682" y="3905935"/>
              <a:ext cx="15071512" cy="14008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305"/>
                </a:lnSpc>
              </a:pPr>
              <a:r>
                <a:rPr lang="en-US" sz="3075" spc="461">
                  <a:solidFill>
                    <a:srgbClr val="FDFDFD"/>
                  </a:solidFill>
                  <a:latin typeface="Tex Gyre Adventor"/>
                </a:rPr>
                <a:t>ВВОДНЫЙ, УГЛУБЛЕННЫЙ, ПРОЕКТНЫЙ МОДУЛЬ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-211377" y="-211377"/>
            <a:ext cx="4461642" cy="421428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6" name="AutoShape 6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7" name="AutoShape 7"/>
          <p:cNvSpPr/>
          <p:nvPr/>
        </p:nvSpPr>
        <p:spPr>
          <a:xfrm>
            <a:off x="7418246" y="1793746"/>
            <a:ext cx="10869754" cy="125413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8" name="Group 8"/>
          <p:cNvGrpSpPr/>
          <p:nvPr/>
        </p:nvGrpSpPr>
        <p:grpSpPr>
          <a:xfrm rot="-10800000">
            <a:off x="15603795" y="1028700"/>
            <a:ext cx="1655505" cy="1655505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10800000">
            <a:off x="15477955" y="2055324"/>
            <a:ext cx="867784" cy="867784"/>
            <a:chOff x="-2540" y="-2540"/>
            <a:chExt cx="6355080" cy="6355080"/>
          </a:xfrm>
        </p:grpSpPr>
        <p:sp>
          <p:nvSpPr>
            <p:cNvPr id="11" name="Freeform 11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949587" y="8548370"/>
            <a:ext cx="2615871" cy="195000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3" name="AutoShape 3"/>
          <p:cNvSpPr/>
          <p:nvPr/>
        </p:nvSpPr>
        <p:spPr>
          <a:xfrm>
            <a:off x="17199757" y="514350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 rot="-10800000">
            <a:off x="16124643" y="1028700"/>
            <a:ext cx="1194200" cy="119420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5919108" y="1507411"/>
            <a:ext cx="835006" cy="835006"/>
            <a:chOff x="-2540" y="-254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1189729"/>
            <a:ext cx="12593949" cy="1747571"/>
            <a:chOff x="0" y="0"/>
            <a:chExt cx="16791932" cy="2330094"/>
          </a:xfrm>
        </p:grpSpPr>
        <p:sp>
          <p:nvSpPr>
            <p:cNvPr id="9" name="TextBox 9"/>
            <p:cNvSpPr txBox="1"/>
            <p:nvPr/>
          </p:nvSpPr>
          <p:spPr>
            <a:xfrm>
              <a:off x="0" y="-161925"/>
              <a:ext cx="16791932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7500" spc="825">
                  <a:solidFill>
                    <a:srgbClr val="04383F"/>
                  </a:solidFill>
                  <a:latin typeface="CAT Neuzeit Italics"/>
                </a:rPr>
                <a:t>ВВОДНЫЙ МОДУЛЬ</a:t>
              </a:r>
            </a:p>
          </p:txBody>
        </p:sp>
        <p:sp>
          <p:nvSpPr>
            <p:cNvPr id="10" name="AutoShape 10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04383F"/>
            </a:solidFill>
          </p:spPr>
        </p:sp>
      </p:grp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D2EADB9-99C5-46E2-A9CF-3C48D4505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241228"/>
              </p:ext>
            </p:extLst>
          </p:nvPr>
        </p:nvGraphicFramePr>
        <p:xfrm>
          <a:off x="1430650" y="3363194"/>
          <a:ext cx="12742550" cy="6231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3950">
                  <a:extLst>
                    <a:ext uri="{9D8B030D-6E8A-4147-A177-3AD203B41FA5}">
                      <a16:colId xmlns:a16="http://schemas.microsoft.com/office/drawing/2014/main" val="1586797355"/>
                    </a:ext>
                  </a:extLst>
                </a:gridCol>
                <a:gridCol w="6392880">
                  <a:extLst>
                    <a:ext uri="{9D8B030D-6E8A-4147-A177-3AD203B41FA5}">
                      <a16:colId xmlns:a16="http://schemas.microsoft.com/office/drawing/2014/main" val="1197771738"/>
                    </a:ext>
                  </a:extLst>
                </a:gridCol>
                <a:gridCol w="1755515">
                  <a:extLst>
                    <a:ext uri="{9D8B030D-6E8A-4147-A177-3AD203B41FA5}">
                      <a16:colId xmlns:a16="http://schemas.microsoft.com/office/drawing/2014/main" val="1501499058"/>
                    </a:ext>
                  </a:extLst>
                </a:gridCol>
                <a:gridCol w="1755515">
                  <a:extLst>
                    <a:ext uri="{9D8B030D-6E8A-4147-A177-3AD203B41FA5}">
                      <a16:colId xmlns:a16="http://schemas.microsoft.com/office/drawing/2014/main" val="634070794"/>
                    </a:ext>
                  </a:extLst>
                </a:gridCol>
                <a:gridCol w="1754690">
                  <a:extLst>
                    <a:ext uri="{9D8B030D-6E8A-4147-A177-3AD203B41FA5}">
                      <a16:colId xmlns:a16="http://schemas.microsoft.com/office/drawing/2014/main" val="2844567913"/>
                    </a:ext>
                  </a:extLst>
                </a:gridCol>
              </a:tblGrid>
              <a:tr h="7870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№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Название модуля, кейса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Количество часов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962658"/>
                  </a:ext>
                </a:extLst>
              </a:tr>
              <a:tr h="787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Всего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Теория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Практика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2917451165"/>
                  </a:ext>
                </a:extLst>
              </a:tr>
              <a:tr h="7112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ex Gyre Adventor" panose="020B0604020202020204" charset="-52"/>
                        </a:rPr>
                        <a:t>Кейс 1. «Создание очков виртуальной реальности»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1942290886"/>
                  </a:ext>
                </a:extLst>
              </a:tr>
              <a:tr h="5771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Кейс 2. «Видео 360. Экскурсия»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4266942110"/>
                  </a:ext>
                </a:extLst>
              </a:tr>
              <a:tr h="7112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3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ex Gyre Adventor" panose="020B0604020202020204" charset="-52"/>
                        </a:rPr>
                        <a:t>Кейс 3. «</a:t>
                      </a:r>
                      <a:r>
                        <a:rPr lang="en-US" sz="2400" kern="50" dirty="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400" kern="50" dirty="0">
                          <a:effectLst/>
                          <a:latin typeface="Tex Gyre Adventor" panose="020B0604020202020204" charset="-52"/>
                        </a:rPr>
                        <a:t> – экскурсия по городу с высоты крыш»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</a:rPr>
                        <a:t>6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433622828"/>
                  </a:ext>
                </a:extLst>
              </a:tr>
              <a:tr h="5771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Кейс 4. «</a:t>
                      </a:r>
                      <a:r>
                        <a:rPr lang="en-US" sz="2400" kern="50">
                          <a:effectLst/>
                          <a:latin typeface="Tex Gyre Adventor" panose="020B0604020202020204" charset="-52"/>
                        </a:rPr>
                        <a:t>AR-</a:t>
                      </a: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настольная игра»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8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843834037"/>
                  </a:ext>
                </a:extLst>
              </a:tr>
              <a:tr h="7112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5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Кейс 5. «</a:t>
                      </a:r>
                      <a:r>
                        <a:rPr lang="en-US" sz="2400" kern="5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/</a:t>
                      </a:r>
                      <a:r>
                        <a:rPr lang="en-US" sz="24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 симулятор оборудования на предприятии»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18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16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3960813511"/>
                  </a:ext>
                </a:extLst>
              </a:tr>
              <a:tr h="7112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6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Кейс 6. «</a:t>
                      </a:r>
                      <a:r>
                        <a:rPr lang="en-US" sz="2400" kern="5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/</a:t>
                      </a:r>
                      <a:r>
                        <a:rPr lang="en-US" sz="24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400" kern="50">
                          <a:effectLst/>
                          <a:latin typeface="Tex Gyre Adventor" panose="020B0604020202020204" charset="-52"/>
                        </a:rPr>
                        <a:t> приложение на социальную тему»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12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 dirty="0">
                          <a:effectLst/>
                          <a:latin typeface="Tex Gyre Adventor" panose="020B0604020202020204" charset="-52"/>
                        </a:rPr>
                        <a:t>8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679695341"/>
                  </a:ext>
                </a:extLst>
              </a:tr>
              <a:tr h="577198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Итого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0">
                          <a:effectLst/>
                          <a:latin typeface="Tex Gyre Adventor" panose="020B0604020202020204" charset="-52"/>
                        </a:rPr>
                        <a:t>72</a:t>
                      </a:r>
                      <a:endParaRPr lang="ru-RU" sz="24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4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568" marR="57568" marT="0" marB="0"/>
                </a:tc>
                <a:extLst>
                  <a:ext uri="{0D108BD9-81ED-4DB2-BD59-A6C34878D82A}">
                    <a16:rowId xmlns:a16="http://schemas.microsoft.com/office/drawing/2014/main" val="14597155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949587" y="8548370"/>
            <a:ext cx="2615871" cy="1950007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7199757" y="514350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 rot="-10800000">
            <a:off x="16124643" y="1028700"/>
            <a:ext cx="1194200" cy="119420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5919108" y="1507411"/>
            <a:ext cx="835006" cy="835006"/>
            <a:chOff x="-2540" y="-254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1068285"/>
            <a:ext cx="12593949" cy="2597944"/>
            <a:chOff x="0" y="-161925"/>
            <a:chExt cx="16791932" cy="3463925"/>
          </a:xfrm>
        </p:grpSpPr>
        <p:sp>
          <p:nvSpPr>
            <p:cNvPr id="9" name="TextBox 9"/>
            <p:cNvSpPr txBox="1"/>
            <p:nvPr/>
          </p:nvSpPr>
          <p:spPr>
            <a:xfrm>
              <a:off x="0" y="-161925"/>
              <a:ext cx="16791932" cy="3463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УГЛУБЛЕННЫЙ МОДУЛЬ</a:t>
              </a:r>
            </a:p>
          </p:txBody>
        </p:sp>
        <p:sp>
          <p:nvSpPr>
            <p:cNvPr id="10" name="AutoShape 10"/>
            <p:cNvSpPr/>
            <p:nvPr/>
          </p:nvSpPr>
          <p:spPr>
            <a:xfrm>
              <a:off x="0" y="2325295"/>
              <a:ext cx="16772573" cy="167217"/>
            </a:xfrm>
            <a:prstGeom prst="rect">
              <a:avLst/>
            </a:prstGeom>
            <a:solidFill>
              <a:srgbClr val="04383F"/>
            </a:solidFill>
          </p:spPr>
        </p:sp>
      </p:grp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FCDD530F-544F-445C-80F6-399432A9FE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798257"/>
              </p:ext>
            </p:extLst>
          </p:nvPr>
        </p:nvGraphicFramePr>
        <p:xfrm>
          <a:off x="1065710" y="3293847"/>
          <a:ext cx="14555290" cy="6539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4570">
                  <a:extLst>
                    <a:ext uri="{9D8B030D-6E8A-4147-A177-3AD203B41FA5}">
                      <a16:colId xmlns:a16="http://schemas.microsoft.com/office/drawing/2014/main" val="2415455819"/>
                    </a:ext>
                  </a:extLst>
                </a:gridCol>
                <a:gridCol w="8132652">
                  <a:extLst>
                    <a:ext uri="{9D8B030D-6E8A-4147-A177-3AD203B41FA5}">
                      <a16:colId xmlns:a16="http://schemas.microsoft.com/office/drawing/2014/main" val="1737472288"/>
                    </a:ext>
                  </a:extLst>
                </a:gridCol>
                <a:gridCol w="1906585">
                  <a:extLst>
                    <a:ext uri="{9D8B030D-6E8A-4147-A177-3AD203B41FA5}">
                      <a16:colId xmlns:a16="http://schemas.microsoft.com/office/drawing/2014/main" val="411910537"/>
                    </a:ext>
                  </a:extLst>
                </a:gridCol>
                <a:gridCol w="1648883">
                  <a:extLst>
                    <a:ext uri="{9D8B030D-6E8A-4147-A177-3AD203B41FA5}">
                      <a16:colId xmlns:a16="http://schemas.microsoft.com/office/drawing/2014/main" val="345464283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262296981"/>
                    </a:ext>
                  </a:extLst>
                </a:gridCol>
              </a:tblGrid>
              <a:tr h="7434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№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Название модуля, кейса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Количество часов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687529"/>
                  </a:ext>
                </a:extLst>
              </a:tr>
              <a:tr h="7434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Всего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Теория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Практика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0691983"/>
                  </a:ext>
                </a:extLst>
              </a:tr>
              <a:tr h="5452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1. «3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D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 очки с активными затворами»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kern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6326478"/>
                  </a:ext>
                </a:extLst>
              </a:tr>
              <a:tr h="6926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3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2. «Приложение с использованием системам трекинга»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10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3200958"/>
                  </a:ext>
                </a:extLst>
              </a:tr>
              <a:tr h="6926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3. «Приложение для распознавания объектов. 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-рулетка»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10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872713"/>
                  </a:ext>
                </a:extLst>
              </a:tr>
              <a:tr h="6926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5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4. «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/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 приложение по проблематике другого квантума»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3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11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0410149"/>
                  </a:ext>
                </a:extLst>
              </a:tr>
              <a:tr h="6926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7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5. «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/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 приложение по проблематике предприятия»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14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12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224963"/>
                  </a:ext>
                </a:extLst>
              </a:tr>
              <a:tr h="6926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 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Кейс 6. «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VR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/</a:t>
                      </a:r>
                      <a:r>
                        <a:rPr lang="en-US" sz="2600" kern="50">
                          <a:effectLst/>
                          <a:latin typeface="Tex Gyre Adventor" panose="020B0604020202020204" charset="-52"/>
                        </a:rPr>
                        <a:t>AR</a:t>
                      </a:r>
                      <a:r>
                        <a:rPr lang="ru-RU" sz="2600" kern="50">
                          <a:effectLst/>
                          <a:latin typeface="Tex Gyre Adventor" panose="020B0604020202020204" charset="-52"/>
                        </a:rPr>
                        <a:t> приложение на социальную тему»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en-US" sz="2600" kern="0" dirty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74873"/>
                  </a:ext>
                </a:extLst>
              </a:tr>
              <a:tr h="545207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Итого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72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600" kern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8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54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05994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949587" y="8548370"/>
            <a:ext cx="2615871" cy="195000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3" name="AutoShape 3"/>
          <p:cNvSpPr/>
          <p:nvPr/>
        </p:nvSpPr>
        <p:spPr>
          <a:xfrm>
            <a:off x="17199757" y="5143500"/>
            <a:ext cx="119085" cy="8229600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4" name="Group 4"/>
          <p:cNvGrpSpPr/>
          <p:nvPr/>
        </p:nvGrpSpPr>
        <p:grpSpPr>
          <a:xfrm rot="-10800000">
            <a:off x="16124643" y="1028700"/>
            <a:ext cx="1194200" cy="119420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5919108" y="1507411"/>
            <a:ext cx="835006" cy="835006"/>
            <a:chOff x="-2540" y="-254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1189729"/>
            <a:ext cx="12593949" cy="1747571"/>
            <a:chOff x="0" y="0"/>
            <a:chExt cx="16791932" cy="2330094"/>
          </a:xfrm>
        </p:grpSpPr>
        <p:sp>
          <p:nvSpPr>
            <p:cNvPr id="9" name="TextBox 9"/>
            <p:cNvSpPr txBox="1"/>
            <p:nvPr/>
          </p:nvSpPr>
          <p:spPr>
            <a:xfrm>
              <a:off x="0" y="-161925"/>
              <a:ext cx="16791932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ПРОЕКТНЫЙ МОДУЛЬ</a:t>
              </a:r>
            </a:p>
          </p:txBody>
        </p:sp>
        <p:sp>
          <p:nvSpPr>
            <p:cNvPr id="10" name="AutoShape 10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FDFDFD"/>
            </a:solidFill>
          </p:spPr>
        </p:sp>
      </p:grp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39E33685-AE8A-4BAF-8CDA-DBA1D6AC2E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902762"/>
              </p:ext>
            </p:extLst>
          </p:nvPr>
        </p:nvGraphicFramePr>
        <p:xfrm>
          <a:off x="2029640" y="4000500"/>
          <a:ext cx="12688571" cy="4663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6960">
                  <a:extLst>
                    <a:ext uri="{9D8B030D-6E8A-4147-A177-3AD203B41FA5}">
                      <a16:colId xmlns:a16="http://schemas.microsoft.com/office/drawing/2014/main" val="1712572987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471698494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997233713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1208601020"/>
                    </a:ext>
                  </a:extLst>
                </a:gridCol>
                <a:gridCol w="2145211">
                  <a:extLst>
                    <a:ext uri="{9D8B030D-6E8A-4147-A177-3AD203B41FA5}">
                      <a16:colId xmlns:a16="http://schemas.microsoft.com/office/drawing/2014/main" val="3636615254"/>
                    </a:ext>
                  </a:extLst>
                </a:gridCol>
              </a:tblGrid>
              <a:tr h="11583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№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Название модуля, кейса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Количество часов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411976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Всего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Теория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Практика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472554"/>
                  </a:ext>
                </a:extLst>
              </a:tr>
              <a:tr h="13494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6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Устройства смешанной реальности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18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14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5282540"/>
                  </a:ext>
                </a:extLst>
              </a:tr>
              <a:tr h="8799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600" kern="0" dirty="0">
                          <a:effectLst/>
                          <a:latin typeface="Tex Gyre Adventor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Проектная деятельность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54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8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46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4850388"/>
                  </a:ext>
                </a:extLst>
              </a:tr>
              <a:tr h="87991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600" kern="0">
                          <a:effectLst/>
                          <a:latin typeface="Tex Gyre Adventor" panose="020B0604020202020204" charset="-52"/>
                        </a:rPr>
                        <a:t>Итого</a:t>
                      </a:r>
                      <a:endParaRPr lang="ru-RU" sz="2600" kern="5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72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600" kern="0" dirty="0">
                          <a:effectLst/>
                          <a:latin typeface="Tex Gyre Adventor" panose="020B0604020202020204" charset="-52"/>
                        </a:rPr>
                        <a:t>1</a:t>
                      </a: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2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kern="0" dirty="0">
                          <a:effectLst/>
                          <a:latin typeface="Tex Gyre Adventor" panose="020B0604020202020204" charset="-52"/>
                        </a:rPr>
                        <a:t>60</a:t>
                      </a:r>
                      <a:endParaRPr lang="ru-RU" sz="2600" kern="50" dirty="0">
                        <a:effectLst/>
                        <a:latin typeface="Tex Gyre Adventor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8883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64222" y="-246607"/>
            <a:ext cx="5048692" cy="4071620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4" name="AutoShape 4"/>
          <p:cNvSpPr/>
          <p:nvPr/>
        </p:nvSpPr>
        <p:spPr>
          <a:xfrm>
            <a:off x="17215332" y="-176148"/>
            <a:ext cx="1284046" cy="1914778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5" name="AutoShape 5"/>
          <p:cNvSpPr/>
          <p:nvPr/>
        </p:nvSpPr>
        <p:spPr>
          <a:xfrm>
            <a:off x="7707632" y="1028700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6" name="Group 6"/>
          <p:cNvGrpSpPr/>
          <p:nvPr/>
        </p:nvGrpSpPr>
        <p:grpSpPr>
          <a:xfrm>
            <a:off x="2789841" y="1154113"/>
            <a:ext cx="14226385" cy="3018033"/>
            <a:chOff x="0" y="0"/>
            <a:chExt cx="18968513" cy="4024044"/>
          </a:xfrm>
        </p:grpSpPr>
        <p:sp>
          <p:nvSpPr>
            <p:cNvPr id="7" name="TextBox 7"/>
            <p:cNvSpPr txBox="1"/>
            <p:nvPr/>
          </p:nvSpPr>
          <p:spPr>
            <a:xfrm>
              <a:off x="0" y="107315"/>
              <a:ext cx="18968513" cy="264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085"/>
                </a:lnSpc>
              </a:pPr>
              <a:r>
                <a:rPr lang="en-US" sz="5775" spc="635">
                  <a:solidFill>
                    <a:srgbClr val="04383F"/>
                  </a:solidFill>
                  <a:latin typeface="CAT Neuzeit Italics"/>
                </a:rPr>
                <a:t>МАТЕРИАЛЬНО-ТЕХНИЧЕСКОЕ ОБЕСПЕЧЕНИЕ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26884" y="3294429"/>
              <a:ext cx="18941629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68726" y="4172145"/>
            <a:ext cx="15983701" cy="5486257"/>
            <a:chOff x="0" y="0"/>
            <a:chExt cx="21311601" cy="7315010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66675"/>
              <a:ext cx="21311601" cy="7189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45"/>
                </a:lnSpc>
              </a:pPr>
              <a:endParaRPr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275979"/>
              <a:ext cx="21311601" cy="5994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204"/>
                </a:lnSpc>
              </a:pPr>
              <a:r>
                <a:rPr lang="en-US" sz="3469" spc="34">
                  <a:solidFill>
                    <a:srgbClr val="04383F"/>
                  </a:solidFill>
                  <a:latin typeface="Tex Gyre Adventor"/>
                </a:rPr>
                <a:t>Кабинет с 14 рабочими местами для обучающихся, 1 рабочим местом преподавателя;</a:t>
              </a:r>
            </a:p>
            <a:p>
              <a:pPr>
                <a:lnSpc>
                  <a:spcPts val="5204"/>
                </a:lnSpc>
              </a:pPr>
              <a:r>
                <a:rPr lang="en-US" sz="1499" spc="14">
                  <a:solidFill>
                    <a:srgbClr val="04383F"/>
                  </a:solidFill>
                  <a:latin typeface="Arimo"/>
                </a:rPr>
                <a:t>МФУ формата А4;</a:t>
              </a:r>
            </a:p>
            <a:p>
              <a:pPr>
                <a:lnSpc>
                  <a:spcPts val="5204"/>
                </a:lnSpc>
              </a:pPr>
              <a:r>
                <a:rPr lang="en-US" sz="3469" spc="34">
                  <a:solidFill>
                    <a:srgbClr val="04383F"/>
                  </a:solidFill>
                  <a:latin typeface="Tex Gyre Adventor"/>
                </a:rPr>
                <a:t>Камеры для панорамных съемок (3 вида); </a:t>
              </a:r>
            </a:p>
            <a:p>
              <a:pPr>
                <a:lnSpc>
                  <a:spcPts val="5204"/>
                </a:lnSpc>
              </a:pPr>
              <a:r>
                <a:rPr lang="en-US" sz="3469" spc="34">
                  <a:solidFill>
                    <a:srgbClr val="04383F"/>
                  </a:solidFill>
                  <a:latin typeface="Tex Gyre Adventor"/>
                </a:rPr>
                <a:t>Смартфоны на платформах Android;</a:t>
              </a:r>
            </a:p>
            <a:p>
              <a:pPr>
                <a:lnSpc>
                  <a:spcPts val="5204"/>
                </a:lnSpc>
              </a:pPr>
              <a:r>
                <a:rPr lang="en-US" sz="3469" spc="34">
                  <a:solidFill>
                    <a:srgbClr val="04383F"/>
                  </a:solidFill>
                  <a:latin typeface="Tex Gyre Adventor"/>
                </a:rPr>
                <a:t>Веб-камеры;</a:t>
              </a:r>
            </a:p>
            <a:p>
              <a:pPr>
                <a:lnSpc>
                  <a:spcPts val="4754"/>
                </a:lnSpc>
              </a:pPr>
              <a:endParaRPr lang="en-US" sz="3469" spc="34">
                <a:solidFill>
                  <a:srgbClr val="04383F"/>
                </a:solidFill>
                <a:latin typeface="Tex Gyre Adventor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0964" y="3011983"/>
            <a:ext cx="13706072" cy="4263033"/>
            <a:chOff x="0" y="0"/>
            <a:chExt cx="18274762" cy="5684044"/>
          </a:xfrm>
        </p:grpSpPr>
        <p:sp>
          <p:nvSpPr>
            <p:cNvPr id="3" name="TextBox 3"/>
            <p:cNvSpPr txBox="1"/>
            <p:nvPr/>
          </p:nvSpPr>
          <p:spPr>
            <a:xfrm>
              <a:off x="0" y="810070"/>
              <a:ext cx="18274762" cy="26650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15"/>
                </a:lnSpc>
              </a:pPr>
              <a:r>
                <a:rPr lang="en-US" sz="5675" spc="56">
                  <a:solidFill>
                    <a:srgbClr val="04383F"/>
                  </a:solidFill>
                  <a:latin typeface="CAT Neuzeit Italics"/>
                </a:rPr>
                <a:t>Любая достаточно развитая технология неотличима от магии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45931" y="4958239"/>
              <a:ext cx="17582899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АРТУР КЛАРК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7121639" y="-174768"/>
            <a:ext cx="1352222" cy="1879548"/>
          </a:xfrm>
          <a:prstGeom prst="rect">
            <a:avLst/>
          </a:prstGeom>
          <a:solidFill>
            <a:srgbClr val="FDFDF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16503582" y="1318310"/>
            <a:ext cx="1120203" cy="77294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417722" y="604079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8" name="AutoShape 8"/>
          <p:cNvSpPr/>
          <p:nvPr/>
        </p:nvSpPr>
        <p:spPr>
          <a:xfrm>
            <a:off x="-211377" y="8548370"/>
            <a:ext cx="1457911" cy="1950007"/>
          </a:xfrm>
          <a:prstGeom prst="rect">
            <a:avLst/>
          </a:prstGeom>
          <a:solidFill>
            <a:srgbClr val="FDFDFD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44387" y="8161900"/>
            <a:ext cx="1120203" cy="77294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-954368" y="9582038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11" name="Group 11"/>
          <p:cNvGrpSpPr/>
          <p:nvPr/>
        </p:nvGrpSpPr>
        <p:grpSpPr>
          <a:xfrm rot="-6582049">
            <a:off x="16874388" y="8718296"/>
            <a:ext cx="1075468" cy="1075468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-6582049">
            <a:off x="16692811" y="8654176"/>
            <a:ext cx="677655" cy="677655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5" name="Group 15"/>
          <p:cNvGrpSpPr/>
          <p:nvPr/>
        </p:nvGrpSpPr>
        <p:grpSpPr>
          <a:xfrm rot="3994440">
            <a:off x="635435" y="957320"/>
            <a:ext cx="1075468" cy="1075468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3994440">
            <a:off x="1231110" y="1393976"/>
            <a:ext cx="677655" cy="677655"/>
            <a:chOff x="-2540" y="-2540"/>
            <a:chExt cx="6355080" cy="6355080"/>
          </a:xfrm>
        </p:grpSpPr>
        <p:sp>
          <p:nvSpPr>
            <p:cNvPr id="18" name="Freeform 1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64222" y="-246607"/>
            <a:ext cx="5048692" cy="4071620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4" name="AutoShape 4"/>
          <p:cNvSpPr/>
          <p:nvPr/>
        </p:nvSpPr>
        <p:spPr>
          <a:xfrm>
            <a:off x="17215332" y="-176148"/>
            <a:ext cx="1284046" cy="1914778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5" name="AutoShape 5"/>
          <p:cNvSpPr/>
          <p:nvPr/>
        </p:nvSpPr>
        <p:spPr>
          <a:xfrm>
            <a:off x="7707632" y="1028700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6" name="Group 6"/>
          <p:cNvGrpSpPr/>
          <p:nvPr/>
        </p:nvGrpSpPr>
        <p:grpSpPr>
          <a:xfrm>
            <a:off x="2789841" y="1154113"/>
            <a:ext cx="14226385" cy="3018033"/>
            <a:chOff x="0" y="0"/>
            <a:chExt cx="18968513" cy="4024044"/>
          </a:xfrm>
        </p:grpSpPr>
        <p:sp>
          <p:nvSpPr>
            <p:cNvPr id="7" name="TextBox 7"/>
            <p:cNvSpPr txBox="1"/>
            <p:nvPr/>
          </p:nvSpPr>
          <p:spPr>
            <a:xfrm>
              <a:off x="0" y="107315"/>
              <a:ext cx="18968513" cy="264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085"/>
                </a:lnSpc>
              </a:pPr>
              <a:r>
                <a:rPr lang="en-US" sz="5775" spc="635">
                  <a:solidFill>
                    <a:srgbClr val="04383F"/>
                  </a:solidFill>
                  <a:latin typeface="CAT Neuzeit Italics"/>
                </a:rPr>
                <a:t>МАТЕРИАЛЬНО-ТЕХНИЧЕСКОЕ ОБЕСПЕЧЕНИЕ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26884" y="3294429"/>
              <a:ext cx="18941629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98459" y="3024557"/>
            <a:ext cx="16558895" cy="7812262"/>
            <a:chOff x="0" y="0"/>
            <a:chExt cx="22078527" cy="10416350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66675"/>
              <a:ext cx="22078527" cy="7189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45"/>
                </a:lnSpc>
              </a:pPr>
              <a:endParaRPr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285504"/>
              <a:ext cx="22078527" cy="90858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Системы виртуальной реальность  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Системы смешанной реальности 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Графические планшеты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Ноутбуки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Квадрокоптер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Датчики отслеживания движения</a:t>
              </a:r>
            </a:p>
            <a:p>
              <a:pPr>
                <a:lnSpc>
                  <a:spcPts val="5054"/>
                </a:lnSpc>
              </a:pPr>
              <a:r>
                <a:rPr lang="en-US" sz="3369" spc="33">
                  <a:solidFill>
                    <a:srgbClr val="04383F"/>
                  </a:solidFill>
                  <a:latin typeface="Tex Gyre Adventor"/>
                </a:rPr>
                <a:t>и пр.</a:t>
              </a:r>
            </a:p>
            <a:p>
              <a:pPr>
                <a:lnSpc>
                  <a:spcPts val="4754"/>
                </a:lnSpc>
              </a:pPr>
              <a:endParaRPr lang="en-US" sz="3369" spc="33">
                <a:solidFill>
                  <a:srgbClr val="04383F"/>
                </a:solidFill>
                <a:latin typeface="Tex Gyre Adventor"/>
              </a:endParaRPr>
            </a:p>
            <a:p>
              <a:pPr>
                <a:lnSpc>
                  <a:spcPts val="4754"/>
                </a:lnSpc>
              </a:pPr>
              <a:endParaRPr lang="en-US" sz="3369" spc="33">
                <a:solidFill>
                  <a:srgbClr val="04383F"/>
                </a:solidFill>
                <a:latin typeface="Tex Gyre Adventor"/>
              </a:endParaRPr>
            </a:p>
            <a:p>
              <a:pPr>
                <a:lnSpc>
                  <a:spcPts val="4754"/>
                </a:lnSpc>
              </a:pPr>
              <a:endParaRPr lang="en-US" sz="3369" spc="33">
                <a:solidFill>
                  <a:srgbClr val="04383F"/>
                </a:solidFill>
                <a:latin typeface="Tex Gyre Adventor"/>
              </a:endParaRPr>
            </a:p>
            <a:p>
              <a:pPr>
                <a:lnSpc>
                  <a:spcPts val="4754"/>
                </a:lnSpc>
              </a:pPr>
              <a:endParaRPr lang="en-US" sz="3369" spc="33">
                <a:solidFill>
                  <a:srgbClr val="04383F"/>
                </a:solidFill>
                <a:latin typeface="Tex Gyre Adventor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5277" r="38005"/>
          <a:stretch>
            <a:fillRect/>
          </a:stretch>
        </p:blipFill>
        <p:spPr>
          <a:xfrm>
            <a:off x="-246607" y="-296328"/>
            <a:ext cx="4218457" cy="1075635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739641" y="8548370"/>
            <a:ext cx="2492568" cy="1985237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4" name="AutoShape 4"/>
          <p:cNvSpPr/>
          <p:nvPr/>
        </p:nvSpPr>
        <p:spPr>
          <a:xfrm>
            <a:off x="1926383" y="514350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5" name="Group 5"/>
          <p:cNvGrpSpPr/>
          <p:nvPr/>
        </p:nvGrpSpPr>
        <p:grpSpPr>
          <a:xfrm rot="5400000">
            <a:off x="1329066" y="1202618"/>
            <a:ext cx="1194200" cy="119420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807778" y="1767347"/>
            <a:ext cx="835006" cy="835006"/>
            <a:chOff x="-2540" y="-2540"/>
            <a:chExt cx="6355080" cy="6355080"/>
          </a:xfrm>
        </p:grpSpPr>
        <p:sp>
          <p:nvSpPr>
            <p:cNvPr id="8" name="Freeform 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665351" y="1028700"/>
            <a:ext cx="12593949" cy="1747571"/>
            <a:chOff x="0" y="0"/>
            <a:chExt cx="16791932" cy="2330094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161925"/>
              <a:ext cx="16791932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0500"/>
                </a:lnSpc>
              </a:pPr>
              <a:r>
                <a:rPr lang="en-US" sz="7500" spc="825">
                  <a:solidFill>
                    <a:srgbClr val="04383F"/>
                  </a:solidFill>
                  <a:latin typeface="CAT Neuzeit Italics"/>
                </a:rPr>
                <a:t>ПРОЕКТЫ</a:t>
              </a:r>
            </a:p>
          </p:txBody>
        </p:sp>
        <p:sp>
          <p:nvSpPr>
            <p:cNvPr id="11" name="AutoShape 11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04383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620946" y="3041098"/>
            <a:ext cx="12682758" cy="6836642"/>
            <a:chOff x="0" y="0"/>
            <a:chExt cx="16910344" cy="9115523"/>
          </a:xfrm>
        </p:grpSpPr>
        <p:sp>
          <p:nvSpPr>
            <p:cNvPr id="13" name="TextBox 13"/>
            <p:cNvSpPr txBox="1"/>
            <p:nvPr/>
          </p:nvSpPr>
          <p:spPr>
            <a:xfrm>
              <a:off x="0" y="6081842"/>
              <a:ext cx="16910344" cy="15043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/>
            </a:p>
            <a:p>
              <a:pPr algn="r"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WATERWAY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15910" y="7555328"/>
              <a:ext cx="16794433" cy="15601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/>
            </a:p>
            <a:p>
              <a:pPr algn="r">
                <a:lnSpc>
                  <a:spcPts val="3150"/>
                </a:lnSpc>
              </a:pPr>
              <a:r>
                <a:rPr lang="en-US" sz="2100" spc="21">
                  <a:solidFill>
                    <a:srgbClr val="04383F"/>
                  </a:solidFill>
                  <a:latin typeface="Tex Gyre Adventor"/>
                </a:rPr>
                <a:t>VR-симулятор капитанского мостика. Призеры муниципального мероприятия по проектной деятельности «Проектная ярмарка»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2349723"/>
              <a:ext cx="16910344" cy="15043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/>
            </a:p>
            <a:p>
              <a:pPr algn="r"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РЕАБИЛИТАЦИЯ ПАЦИЕНТОВ VR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15910" y="3823210"/>
              <a:ext cx="16794433" cy="15601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/>
            </a:p>
            <a:p>
              <a:pPr algn="r">
                <a:lnSpc>
                  <a:spcPts val="3150"/>
                </a:lnSpc>
              </a:pPr>
              <a:r>
                <a:rPr lang="en-US" sz="2100" spc="21">
                  <a:solidFill>
                    <a:srgbClr val="04383F"/>
                  </a:solidFill>
                  <a:latin typeface="Tex Gyre Adventor"/>
                </a:rPr>
                <a:t>VR приложение, которое поможет пациенту реабилитироваться после перенесенной болезни/травмы.  3 место в Областном открытом хакатоне «VRAR Planet 2021» 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74295"/>
              <a:ext cx="16910344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ENDLESS ANTARCTICA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15910" y="624491"/>
              <a:ext cx="16794433" cy="10267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/>
            </a:p>
            <a:p>
              <a:pPr algn="r">
                <a:lnSpc>
                  <a:spcPts val="3150"/>
                </a:lnSpc>
              </a:pPr>
              <a:r>
                <a:rPr lang="en-US" sz="2100" spc="21">
                  <a:solidFill>
                    <a:srgbClr val="04383F"/>
                  </a:solidFill>
                  <a:latin typeface="Tex Gyre Adventor"/>
                </a:rPr>
                <a:t>Мобильная игра, доступная для скачивания в PlayMarket</a:t>
              </a:r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69BEE83-7175-4E64-B629-B1130C9E5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787" y="2684521"/>
            <a:ext cx="4629150" cy="36596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5277" r="38005"/>
          <a:stretch>
            <a:fillRect/>
          </a:stretch>
        </p:blipFill>
        <p:spPr>
          <a:xfrm>
            <a:off x="-246607" y="-296328"/>
            <a:ext cx="4218457" cy="1075635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739641" y="8548370"/>
            <a:ext cx="2492568" cy="1985237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4" name="AutoShape 4"/>
          <p:cNvSpPr/>
          <p:nvPr/>
        </p:nvSpPr>
        <p:spPr>
          <a:xfrm>
            <a:off x="1926383" y="5143500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5" name="Group 5"/>
          <p:cNvGrpSpPr/>
          <p:nvPr/>
        </p:nvGrpSpPr>
        <p:grpSpPr>
          <a:xfrm rot="5400000">
            <a:off x="1329066" y="1202618"/>
            <a:ext cx="1194200" cy="119420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807778" y="1767347"/>
            <a:ext cx="835006" cy="835006"/>
            <a:chOff x="-2540" y="-2540"/>
            <a:chExt cx="6355080" cy="6355080"/>
          </a:xfrm>
        </p:grpSpPr>
        <p:sp>
          <p:nvSpPr>
            <p:cNvPr id="8" name="Freeform 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665351" y="1028700"/>
            <a:ext cx="12593949" cy="1747571"/>
            <a:chOff x="0" y="0"/>
            <a:chExt cx="16791932" cy="2330094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161925"/>
              <a:ext cx="16791932" cy="1685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0500"/>
                </a:lnSpc>
              </a:pPr>
              <a:r>
                <a:rPr lang="en-US" sz="7500" spc="825">
                  <a:solidFill>
                    <a:srgbClr val="04383F"/>
                  </a:solidFill>
                  <a:latin typeface="CAT Neuzeit Italics"/>
                </a:rPr>
                <a:t>ПРОЕКТЫ</a:t>
              </a:r>
            </a:p>
          </p:txBody>
        </p:sp>
        <p:sp>
          <p:nvSpPr>
            <p:cNvPr id="11" name="AutoShape 11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04383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620946" y="2970304"/>
            <a:ext cx="12638354" cy="7316696"/>
            <a:chOff x="0" y="-74295"/>
            <a:chExt cx="16851138" cy="9755596"/>
          </a:xfrm>
        </p:grpSpPr>
        <p:sp>
          <p:nvSpPr>
            <p:cNvPr id="13" name="TextBox 13"/>
            <p:cNvSpPr txBox="1"/>
            <p:nvPr/>
          </p:nvSpPr>
          <p:spPr>
            <a:xfrm>
              <a:off x="0" y="6615242"/>
              <a:ext cx="16851138" cy="15043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 dirty="0"/>
            </a:p>
            <a:p>
              <a:pPr>
                <a:lnSpc>
                  <a:spcPts val="4620"/>
                </a:lnSpc>
              </a:pPr>
              <a:r>
                <a:rPr lang="en-US" sz="3300" spc="495" dirty="0">
                  <a:solidFill>
                    <a:srgbClr val="04383F"/>
                  </a:solidFill>
                  <a:latin typeface="Tex Gyre Adventor"/>
                </a:rPr>
                <a:t>AR-ЗНАКИ ДОРОЖНОГО ДВИЖЕНИЯ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15504" y="8088728"/>
              <a:ext cx="16735634" cy="15925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 dirty="0"/>
            </a:p>
            <a:p>
              <a:pPr>
                <a:lnSpc>
                  <a:spcPts val="3150"/>
                </a:lnSpc>
              </a:pP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Позволяет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эффективнее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учить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и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запоминатьзнаки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дорожного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движения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</a:p>
            <a:p>
              <a:pPr algn="r">
                <a:lnSpc>
                  <a:spcPts val="3150"/>
                </a:lnSpc>
              </a:pPr>
              <a:endParaRPr lang="en-US" sz="2100" spc="21" dirty="0">
                <a:solidFill>
                  <a:srgbClr val="04383F"/>
                </a:solidFill>
                <a:latin typeface="Tex Gyre Adventor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2883123"/>
              <a:ext cx="16851138" cy="15043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20"/>
                </a:lnSpc>
              </a:pPr>
              <a:endParaRPr dirty="0"/>
            </a:p>
            <a:p>
              <a:pPr>
                <a:lnSpc>
                  <a:spcPts val="4620"/>
                </a:lnSpc>
              </a:pPr>
              <a:r>
                <a:rPr lang="en-US" sz="3300" spc="495" dirty="0">
                  <a:solidFill>
                    <a:srgbClr val="04383F"/>
                  </a:solidFill>
                  <a:latin typeface="Tex Gyre Adventor"/>
                </a:rPr>
                <a:t>VR ПЛАНЕТАРИЙ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15504" y="4356609"/>
              <a:ext cx="16735634" cy="15925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 dirty="0"/>
            </a:p>
            <a:p>
              <a:pPr>
                <a:lnSpc>
                  <a:spcPts val="3150"/>
                </a:lnSpc>
              </a:pP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Позволяет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познакомиться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с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Солнечной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системой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и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ближайшими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галактиками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с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помощью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технологии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виртуальной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реальности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74295"/>
              <a:ext cx="16851138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spc="495" dirty="0">
                  <a:solidFill>
                    <a:srgbClr val="04383F"/>
                  </a:solidFill>
                  <a:latin typeface="Tex Gyre Adventor"/>
                </a:rPr>
                <a:t>VR СИМУЛЯТОР ПОДЪЕМНОГО КРАНА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15504" y="624490"/>
              <a:ext cx="16735634" cy="15925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150"/>
                </a:lnSpc>
              </a:pPr>
              <a:endParaRPr dirty="0"/>
            </a:p>
            <a:p>
              <a:pPr>
                <a:lnSpc>
                  <a:spcPts val="3150"/>
                </a:lnSpc>
              </a:pP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симулятор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управления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краном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с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определёнными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условиями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,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который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поможет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обучить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новых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специалистов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или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протестировать</a:t>
              </a:r>
              <a:r>
                <a:rPr lang="en-US" sz="2100" spc="21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100" spc="21" dirty="0" err="1">
                  <a:solidFill>
                    <a:srgbClr val="04383F"/>
                  </a:solidFill>
                  <a:latin typeface="Tex Gyre Adventor"/>
                </a:rPr>
                <a:t>профессионалов</a:t>
              </a:r>
              <a:endParaRPr lang="en-US" sz="2100" spc="21" dirty="0">
                <a:solidFill>
                  <a:srgbClr val="04383F"/>
                </a:solidFill>
                <a:latin typeface="Tex Gyre Adventor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301725" y="-193763"/>
            <a:ext cx="3221965" cy="401877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6765091" y="205740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4" name="TextBox 4"/>
          <p:cNvSpPr txBox="1"/>
          <p:nvPr/>
        </p:nvSpPr>
        <p:spPr>
          <a:xfrm>
            <a:off x="1144610" y="914400"/>
            <a:ext cx="12970657" cy="184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50"/>
              </a:lnSpc>
            </a:pPr>
            <a:r>
              <a:rPr lang="en-US" sz="5250" spc="577">
                <a:solidFill>
                  <a:srgbClr val="04383F"/>
                </a:solidFill>
                <a:latin typeface="CAT Neuzeit Italics"/>
              </a:rPr>
              <a:t>МЫ ОТКРЫТЫ К СОТРУДНИЧЕСТВУ!</a:t>
            </a:r>
          </a:p>
        </p:txBody>
      </p:sp>
      <p:grpSp>
        <p:nvGrpSpPr>
          <p:cNvPr id="5" name="Group 5"/>
          <p:cNvGrpSpPr/>
          <p:nvPr/>
        </p:nvGrpSpPr>
        <p:grpSpPr>
          <a:xfrm rot="1895262">
            <a:off x="-613800" y="3411959"/>
            <a:ext cx="1660618" cy="1660618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1895262">
            <a:off x="545594" y="3759162"/>
            <a:ext cx="966212" cy="966212"/>
            <a:chOff x="-2540" y="-2540"/>
            <a:chExt cx="6355080" cy="6355080"/>
          </a:xfrm>
        </p:grpSpPr>
        <p:sp>
          <p:nvSpPr>
            <p:cNvPr id="8" name="Freeform 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144610" y="6184132"/>
            <a:ext cx="4337225" cy="1753378"/>
            <a:chOff x="0" y="0"/>
            <a:chExt cx="5782967" cy="233783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66675"/>
              <a:ext cx="5782967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ГРУППА VR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648862"/>
              <a:ext cx="5782967" cy="704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12"/>
                </a:lnSpc>
              </a:pPr>
              <a:r>
                <a:rPr lang="en-US" sz="3075" spc="30">
                  <a:solidFill>
                    <a:srgbClr val="04383F"/>
                  </a:solidFill>
                  <a:latin typeface="Tex Gyre Adventor"/>
                </a:rPr>
                <a:t>vk.com/vrar29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829564" y="6184132"/>
            <a:ext cx="4337225" cy="1804813"/>
            <a:chOff x="0" y="0"/>
            <a:chExt cx="5782967" cy="240641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66675"/>
              <a:ext cx="5782967" cy="6965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09"/>
                </a:lnSpc>
              </a:pPr>
              <a:r>
                <a:rPr lang="en-US" sz="3150" spc="472">
                  <a:solidFill>
                    <a:srgbClr val="04383F"/>
                  </a:solidFill>
                  <a:latin typeface="Tex Gyre Adventor"/>
                </a:rPr>
                <a:t>EMAIL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717442"/>
              <a:ext cx="5782967" cy="704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12"/>
                </a:lnSpc>
              </a:pPr>
              <a:r>
                <a:rPr lang="en-US" sz="3075" spc="30">
                  <a:solidFill>
                    <a:srgbClr val="04383F"/>
                  </a:solidFill>
                  <a:latin typeface="Tex Gyre Adventor"/>
                </a:rPr>
                <a:t>ivanova.a@sevkv.ru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514519" y="6184132"/>
            <a:ext cx="4337225" cy="1825768"/>
            <a:chOff x="0" y="0"/>
            <a:chExt cx="5782967" cy="2434357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66675"/>
              <a:ext cx="5782967" cy="6965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09"/>
                </a:lnSpc>
              </a:pPr>
              <a:r>
                <a:rPr lang="en-US" sz="3150" spc="472" dirty="0">
                  <a:solidFill>
                    <a:srgbClr val="04383F"/>
                  </a:solidFill>
                  <a:latin typeface="Tex Gyre Adventor"/>
                </a:rPr>
                <a:t>TG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70682"/>
              <a:ext cx="5782967" cy="14789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12"/>
                </a:lnSpc>
              </a:pPr>
              <a:endParaRPr/>
            </a:p>
            <a:p>
              <a:pPr>
                <a:lnSpc>
                  <a:spcPts val="4612"/>
                </a:lnSpc>
              </a:pPr>
              <a:r>
                <a:rPr lang="en-US" sz="3075" spc="30">
                  <a:solidFill>
                    <a:srgbClr val="04383F"/>
                  </a:solidFill>
                  <a:latin typeface="Tex Gyre Adventor"/>
                </a:rPr>
                <a:t>@myaucio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95465" y="5350942"/>
            <a:ext cx="8463835" cy="3907358"/>
            <a:chOff x="0" y="0"/>
            <a:chExt cx="11285113" cy="5209811"/>
          </a:xfrm>
        </p:grpSpPr>
        <p:sp>
          <p:nvSpPr>
            <p:cNvPr id="3" name="TextBox 3"/>
            <p:cNvSpPr txBox="1"/>
            <p:nvPr/>
          </p:nvSpPr>
          <p:spPr>
            <a:xfrm>
              <a:off x="0" y="-61807"/>
              <a:ext cx="11285113" cy="3357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5075"/>
                </a:lnSpc>
              </a:pPr>
              <a:r>
                <a:rPr lang="en-US" sz="3624" spc="434">
                  <a:solidFill>
                    <a:srgbClr val="FDFDFD"/>
                  </a:solidFill>
                  <a:latin typeface="CAT Neuzeit Italics"/>
                </a:rPr>
                <a:t>ИСКУССТВ</a:t>
              </a:r>
              <a:r>
                <a:rPr lang="en-US" sz="3625" spc="434">
                  <a:solidFill>
                    <a:srgbClr val="FDFDFD"/>
                  </a:solidFill>
                  <a:latin typeface="CAT Neuzeit Italics"/>
                </a:rPr>
                <a:t>ЕННЫЙ МИР, СОЗДАННЫЙ СРЕДСТВАМИ КОМПЬЮТЕРНОГО МОДЕЛИРОВАНИЯ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014741"/>
              <a:ext cx="11285113" cy="11950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2"/>
                </a:lnSpc>
              </a:pPr>
              <a:r>
                <a:rPr lang="en-US" sz="2475" spc="24">
                  <a:solidFill>
                    <a:srgbClr val="FDFDFD"/>
                  </a:solidFill>
                  <a:latin typeface="Tex Gyre Adventor"/>
                </a:rPr>
                <a:t>Важнейший принцип VR – обеспечение реакции системы на действия пользователя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4430812" y="-228992"/>
            <a:ext cx="4086181" cy="3387522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6" name="Group 6"/>
          <p:cNvGrpSpPr/>
          <p:nvPr/>
        </p:nvGrpSpPr>
        <p:grpSpPr>
          <a:xfrm>
            <a:off x="1072668" y="7371057"/>
            <a:ext cx="1887243" cy="188724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965132" y="7182178"/>
            <a:ext cx="1319595" cy="1319595"/>
            <a:chOff x="-2540" y="-254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sp>
        <p:nvSpPr>
          <p:cNvPr id="10" name="AutoShape 10"/>
          <p:cNvSpPr/>
          <p:nvPr/>
        </p:nvSpPr>
        <p:spPr>
          <a:xfrm>
            <a:off x="17140215" y="-2738378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1" name="Group 11"/>
          <p:cNvGrpSpPr/>
          <p:nvPr/>
        </p:nvGrpSpPr>
        <p:grpSpPr>
          <a:xfrm>
            <a:off x="-2362178" y="1608249"/>
            <a:ext cx="10869754" cy="3081113"/>
            <a:chOff x="0" y="0"/>
            <a:chExt cx="14493006" cy="4108150"/>
          </a:xfrm>
        </p:grpSpPr>
        <p:sp>
          <p:nvSpPr>
            <p:cNvPr id="12" name="TextBox 12"/>
            <p:cNvSpPr txBox="1"/>
            <p:nvPr/>
          </p:nvSpPr>
          <p:spPr>
            <a:xfrm>
              <a:off x="4811615" y="-161925"/>
              <a:ext cx="9605501" cy="3463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VIRTUAL REALITY</a:t>
              </a:r>
            </a:p>
          </p:txBody>
        </p:sp>
        <p:sp>
          <p:nvSpPr>
            <p:cNvPr id="13" name="AutoShape 13"/>
            <p:cNvSpPr/>
            <p:nvPr/>
          </p:nvSpPr>
          <p:spPr>
            <a:xfrm>
              <a:off x="0" y="3940934"/>
              <a:ext cx="14493006" cy="167217"/>
            </a:xfrm>
            <a:prstGeom prst="rect">
              <a:avLst/>
            </a:prstGeom>
            <a:solidFill>
              <a:srgbClr val="FDFDFD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-211377" y="-176148"/>
            <a:ext cx="1023248" cy="1190339"/>
          </a:xfrm>
          <a:prstGeom prst="rect">
            <a:avLst/>
          </a:prstGeom>
          <a:solidFill>
            <a:srgbClr val="FDFDFD"/>
          </a:solidFill>
        </p:spPr>
      </p:sp>
      <p:pic>
        <p:nvPicPr>
          <p:cNvPr id="1026" name="Picture 2" descr="https://cdn.wyjatkowyprezent.pl/public/photos/products/10/22/48/41033_photo_r.jpg?version=1575023804">
            <a:extLst>
              <a:ext uri="{FF2B5EF4-FFF2-40B4-BE49-F238E27FC236}">
                <a16:creationId xmlns:a16="http://schemas.microsoft.com/office/drawing/2014/main" id="{23AC2C81-1C7D-43A7-A292-F00BC26DA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832495"/>
            <a:ext cx="7086600" cy="531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95465" y="5350942"/>
            <a:ext cx="8463835" cy="3907358"/>
            <a:chOff x="0" y="0"/>
            <a:chExt cx="11285113" cy="5209811"/>
          </a:xfrm>
        </p:grpSpPr>
        <p:sp>
          <p:nvSpPr>
            <p:cNvPr id="3" name="TextBox 3"/>
            <p:cNvSpPr txBox="1"/>
            <p:nvPr/>
          </p:nvSpPr>
          <p:spPr>
            <a:xfrm>
              <a:off x="0" y="-61807"/>
              <a:ext cx="11285113" cy="3357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5075"/>
                </a:lnSpc>
              </a:pPr>
              <a:r>
                <a:rPr lang="en-US" sz="3624" spc="434">
                  <a:solidFill>
                    <a:srgbClr val="FDFDFD"/>
                  </a:solidFill>
                  <a:latin typeface="CAT Neuzeit Italics"/>
                </a:rPr>
                <a:t>ТЕХНОЛОГИЯ</a:t>
              </a:r>
              <a:r>
                <a:rPr lang="en-US" sz="3625" spc="434">
                  <a:solidFill>
                    <a:srgbClr val="FDFDFD"/>
                  </a:solidFill>
                  <a:latin typeface="CAT Neuzeit Italics"/>
                </a:rPr>
                <a:t>, КОТОРАЯ ДОПОЛНЯЕТ ИЗОБРАЖЕНИЕ РЕАЛЬНОГО МИРА ВИРТУАЛЬНЫМИ ЭЛЕМЕНТАМИ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014741"/>
              <a:ext cx="11285113" cy="11950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2"/>
                </a:lnSpc>
              </a:pPr>
              <a:r>
                <a:rPr lang="en-US" sz="2475" spc="24">
                  <a:solidFill>
                    <a:srgbClr val="FDFDFD"/>
                  </a:solidFill>
                  <a:latin typeface="Tex Gyre Adventor"/>
                </a:rPr>
                <a:t>Возможно визуализировать любое понятие, а также просмотреть и исследовать его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4430812" y="-228992"/>
            <a:ext cx="4086181" cy="3387522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6" name="Group 6"/>
          <p:cNvGrpSpPr/>
          <p:nvPr/>
        </p:nvGrpSpPr>
        <p:grpSpPr>
          <a:xfrm>
            <a:off x="1072668" y="7371057"/>
            <a:ext cx="1887243" cy="188724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965132" y="7182178"/>
            <a:ext cx="1319595" cy="1319595"/>
            <a:chOff x="-2540" y="-254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sp>
        <p:nvSpPr>
          <p:cNvPr id="10" name="AutoShape 10"/>
          <p:cNvSpPr/>
          <p:nvPr/>
        </p:nvSpPr>
        <p:spPr>
          <a:xfrm>
            <a:off x="17140215" y="-2738378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1" name="Group 11"/>
          <p:cNvGrpSpPr/>
          <p:nvPr/>
        </p:nvGrpSpPr>
        <p:grpSpPr>
          <a:xfrm>
            <a:off x="-2362178" y="1608249"/>
            <a:ext cx="10869754" cy="3081113"/>
            <a:chOff x="0" y="0"/>
            <a:chExt cx="14493006" cy="4108150"/>
          </a:xfrm>
        </p:grpSpPr>
        <p:sp>
          <p:nvSpPr>
            <p:cNvPr id="12" name="TextBox 12"/>
            <p:cNvSpPr txBox="1"/>
            <p:nvPr/>
          </p:nvSpPr>
          <p:spPr>
            <a:xfrm>
              <a:off x="4811615" y="-161925"/>
              <a:ext cx="9605501" cy="3463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AUGMENTED REALITY</a:t>
              </a:r>
            </a:p>
          </p:txBody>
        </p:sp>
        <p:sp>
          <p:nvSpPr>
            <p:cNvPr id="13" name="AutoShape 13"/>
            <p:cNvSpPr/>
            <p:nvPr/>
          </p:nvSpPr>
          <p:spPr>
            <a:xfrm>
              <a:off x="0" y="3940934"/>
              <a:ext cx="14493006" cy="167217"/>
            </a:xfrm>
            <a:prstGeom prst="rect">
              <a:avLst/>
            </a:prstGeom>
            <a:solidFill>
              <a:srgbClr val="FDFDFD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-211377" y="-176148"/>
            <a:ext cx="1023248" cy="1190339"/>
          </a:xfrm>
          <a:prstGeom prst="rect">
            <a:avLst/>
          </a:prstGeom>
          <a:solidFill>
            <a:srgbClr val="FDFDFD"/>
          </a:solidFill>
        </p:spPr>
      </p:sp>
      <p:pic>
        <p:nvPicPr>
          <p:cNvPr id="2050" name="Picture 2" descr="https://dadaviz.ru/wp-content/uploads/2019/08/post_5d6658615d54c.jpg">
            <a:extLst>
              <a:ext uri="{FF2B5EF4-FFF2-40B4-BE49-F238E27FC236}">
                <a16:creationId xmlns:a16="http://schemas.microsoft.com/office/drawing/2014/main" id="{6FE43D40-BD37-43B5-86CD-52603C22D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13752"/>
            <a:ext cx="8750179" cy="518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62728" y="5179492"/>
            <a:ext cx="8308975" cy="4078808"/>
            <a:chOff x="0" y="0"/>
            <a:chExt cx="11078633" cy="5438411"/>
          </a:xfrm>
        </p:grpSpPr>
        <p:sp>
          <p:nvSpPr>
            <p:cNvPr id="3" name="TextBox 3"/>
            <p:cNvSpPr txBox="1"/>
            <p:nvPr/>
          </p:nvSpPr>
          <p:spPr>
            <a:xfrm>
              <a:off x="0" y="-61807"/>
              <a:ext cx="11078633" cy="42079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5075"/>
                </a:lnSpc>
              </a:pPr>
              <a:r>
                <a:rPr lang="en-US" sz="3624" spc="434">
                  <a:solidFill>
                    <a:srgbClr val="FDFDFD"/>
                  </a:solidFill>
                  <a:latin typeface="CAT Neuzeit Italics"/>
                </a:rPr>
                <a:t>ОБЪ</a:t>
              </a:r>
              <a:r>
                <a:rPr lang="en-US" sz="3625" spc="434">
                  <a:solidFill>
                    <a:srgbClr val="FDFDFD"/>
                  </a:solidFill>
                  <a:latin typeface="CAT Neuzeit Italics"/>
                </a:rPr>
                <a:t>ЕДИНЕНИЯ РЕАЛЬНОГО И ВИРТУАЛЬНОГО МИРА, ГДЕ ОБА СОСУЩЕСТВУЮТ И ВЗАИМОДЕЙСТВУЮТ В РЕАЛЬНОМ ВРЕМЕНИВ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865641"/>
              <a:ext cx="11078633" cy="5727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712"/>
                </a:lnSpc>
              </a:pPr>
              <a:r>
                <a:rPr lang="en-US" sz="2475" spc="24">
                  <a:solidFill>
                    <a:srgbClr val="FDFDFD"/>
                  </a:solidFill>
                  <a:latin typeface="Tex Gyre Adventor"/>
                </a:rPr>
                <a:t>Смесь реальной и виртуальной реальности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4430812" y="-228992"/>
            <a:ext cx="4086181" cy="3387522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6" name="Group 6"/>
          <p:cNvGrpSpPr/>
          <p:nvPr/>
        </p:nvGrpSpPr>
        <p:grpSpPr>
          <a:xfrm>
            <a:off x="1072668" y="7371057"/>
            <a:ext cx="1887243" cy="188724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965132" y="7182178"/>
            <a:ext cx="1319595" cy="1319595"/>
            <a:chOff x="-2540" y="-254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sp>
        <p:nvSpPr>
          <p:cNvPr id="10" name="AutoShape 10"/>
          <p:cNvSpPr/>
          <p:nvPr/>
        </p:nvSpPr>
        <p:spPr>
          <a:xfrm>
            <a:off x="17140215" y="-2738378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1" name="Group 11"/>
          <p:cNvGrpSpPr/>
          <p:nvPr/>
        </p:nvGrpSpPr>
        <p:grpSpPr>
          <a:xfrm>
            <a:off x="-2362178" y="1608249"/>
            <a:ext cx="10869754" cy="3081113"/>
            <a:chOff x="0" y="0"/>
            <a:chExt cx="14493006" cy="4108150"/>
          </a:xfrm>
        </p:grpSpPr>
        <p:sp>
          <p:nvSpPr>
            <p:cNvPr id="12" name="TextBox 12"/>
            <p:cNvSpPr txBox="1"/>
            <p:nvPr/>
          </p:nvSpPr>
          <p:spPr>
            <a:xfrm>
              <a:off x="4811615" y="-161925"/>
              <a:ext cx="9605501" cy="3463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7500" spc="825">
                  <a:solidFill>
                    <a:srgbClr val="FDFDFD"/>
                  </a:solidFill>
                  <a:latin typeface="CAT Neuzeit Italics"/>
                </a:rPr>
                <a:t>MIXED REALITY</a:t>
              </a:r>
            </a:p>
          </p:txBody>
        </p:sp>
        <p:sp>
          <p:nvSpPr>
            <p:cNvPr id="13" name="AutoShape 13"/>
            <p:cNvSpPr/>
            <p:nvPr/>
          </p:nvSpPr>
          <p:spPr>
            <a:xfrm>
              <a:off x="0" y="3940934"/>
              <a:ext cx="14493006" cy="167217"/>
            </a:xfrm>
            <a:prstGeom prst="rect">
              <a:avLst/>
            </a:prstGeom>
            <a:solidFill>
              <a:srgbClr val="FDFDFD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-211377" y="-176148"/>
            <a:ext cx="1023248" cy="1190339"/>
          </a:xfrm>
          <a:prstGeom prst="rect">
            <a:avLst/>
          </a:prstGeom>
          <a:solidFill>
            <a:srgbClr val="FDFDFD"/>
          </a:solidFill>
        </p:spPr>
      </p:sp>
      <p:pic>
        <p:nvPicPr>
          <p:cNvPr id="3076" name="Picture 4" descr="https://i.playground.ru/p/ehyEECvAm-tYiinOpksuLQ.jpeg">
            <a:extLst>
              <a:ext uri="{FF2B5EF4-FFF2-40B4-BE49-F238E27FC236}">
                <a16:creationId xmlns:a16="http://schemas.microsoft.com/office/drawing/2014/main" id="{82A65C73-0E87-45DE-AE02-04186A177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52" y="4991100"/>
            <a:ext cx="8153400" cy="509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923430" y="6461987"/>
            <a:ext cx="3611177" cy="408923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6546172" y="0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>
            <a:off x="1028700" y="1028700"/>
            <a:ext cx="8463835" cy="2931998"/>
            <a:chOff x="0" y="0"/>
            <a:chExt cx="11285113" cy="3909331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285113" cy="827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АКТУАЛЬНОСТЬ П</a:t>
              </a:r>
              <a:r>
                <a:rPr lang="en-US" sz="3700" spc="443">
                  <a:solidFill>
                    <a:srgbClr val="04383F"/>
                  </a:solidFill>
                  <a:latin typeface="CAT Neuzeit Italics"/>
                </a:rPr>
                <a:t>РОГРАММЫ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229631"/>
              <a:ext cx="11285113" cy="2439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Знания и умения, полученные на занятиях, готовят обучающихся к творческой конструкторско-технологической деятельности и моделированию с применением современных технологий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7259752"/>
            <a:ext cx="8463835" cy="1998548"/>
            <a:chOff x="0" y="0"/>
            <a:chExt cx="11285113" cy="2664731"/>
          </a:xfrm>
        </p:grpSpPr>
        <p:sp>
          <p:nvSpPr>
            <p:cNvPr id="8" name="TextBox 8"/>
            <p:cNvSpPr txBox="1"/>
            <p:nvPr/>
          </p:nvSpPr>
          <p:spPr>
            <a:xfrm>
              <a:off x="0" y="-77047"/>
              <a:ext cx="11285113" cy="827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НОВИЗ</a:t>
              </a:r>
              <a:r>
                <a:rPr lang="en-US" sz="3700" spc="443">
                  <a:solidFill>
                    <a:srgbClr val="04383F"/>
                  </a:solidFill>
                  <a:latin typeface="CAT Neuzeit Italics"/>
                </a:rPr>
                <a:t>НА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469661"/>
              <a:ext cx="11285113" cy="11950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12"/>
                </a:lnSpc>
              </a:pPr>
              <a:r>
                <a:rPr lang="en-US" sz="2475" spc="24">
                  <a:solidFill>
                    <a:srgbClr val="04383F"/>
                  </a:solidFill>
                  <a:latin typeface="Tex Gyre Adventor"/>
                </a:rPr>
                <a:t>Интегрирует в себе достижения сразу нескольких традиционных направлений</a:t>
              </a:r>
            </a:p>
          </p:txBody>
        </p:sp>
      </p:grpSp>
      <p:sp>
        <p:nvSpPr>
          <p:cNvPr id="10" name="AutoShape 10"/>
          <p:cNvSpPr/>
          <p:nvPr/>
        </p:nvSpPr>
        <p:spPr>
          <a:xfrm>
            <a:off x="-1041301" y="5080794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11" name="Group 11"/>
          <p:cNvGrpSpPr/>
          <p:nvPr/>
        </p:nvGrpSpPr>
        <p:grpSpPr>
          <a:xfrm rot="1895262">
            <a:off x="9722611" y="4531012"/>
            <a:ext cx="1224976" cy="1224976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1895262">
            <a:off x="10516062" y="4745134"/>
            <a:ext cx="796731" cy="796731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03071" y="2907135"/>
            <a:ext cx="8073976" cy="2781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50"/>
              </a:lnSpc>
            </a:pPr>
            <a:r>
              <a:rPr lang="en-US" sz="5250" spc="577">
                <a:solidFill>
                  <a:srgbClr val="04383F"/>
                </a:solidFill>
                <a:latin typeface="CAT Neuzeit Italics"/>
              </a:rPr>
              <a:t>ОТЛИЧИТЕЛЬНЫЕ ОСОБЕННОСТИ</a:t>
            </a:r>
          </a:p>
          <a:p>
            <a:pPr>
              <a:lnSpc>
                <a:spcPts val="7350"/>
              </a:lnSpc>
            </a:pPr>
            <a:endParaRPr lang="en-US" sz="5250" spc="577">
              <a:solidFill>
                <a:srgbClr val="04383F"/>
              </a:solidFill>
              <a:latin typeface="CAT Neuzeit Itali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946097" y="6356136"/>
            <a:ext cx="6522339" cy="1559826"/>
            <a:chOff x="0" y="-66675"/>
            <a:chExt cx="8696452" cy="2079768"/>
          </a:xfrm>
        </p:grpSpPr>
        <p:sp>
          <p:nvSpPr>
            <p:cNvPr id="4" name="TextBox 4"/>
            <p:cNvSpPr txBox="1"/>
            <p:nvPr/>
          </p:nvSpPr>
          <p:spPr>
            <a:xfrm>
              <a:off x="0" y="-66675"/>
              <a:ext cx="8696452" cy="7194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15"/>
                </a:lnSpc>
              </a:pPr>
              <a:r>
                <a:rPr lang="en-US" sz="3225" spc="483">
                  <a:solidFill>
                    <a:srgbClr val="04383F"/>
                  </a:solidFill>
                  <a:latin typeface="Tex Gyre Adventor"/>
                </a:rPr>
                <a:t>ВОСТРЕБОВАННОСТЬ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854656"/>
              <a:ext cx="8696452" cy="1158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ru-RU" sz="2200" dirty="0">
                  <a:latin typeface="Tex Gyre Adventor" panose="020B0604020202020204" charset="-52"/>
                </a:rPr>
                <a:t>57% российский школьников планируют связать свою карьеру с </a:t>
              </a:r>
              <a:r>
                <a:rPr lang="en-US" sz="2200" dirty="0">
                  <a:latin typeface="Tex Gyre Adventor" panose="020B0604020202020204" charset="-52"/>
                </a:rPr>
                <a:t>IT</a:t>
              </a:r>
              <a:r>
                <a:rPr lang="ru-RU" sz="2200" dirty="0">
                  <a:latin typeface="Tex Gyre Adventor" panose="020B0604020202020204" charset="-52"/>
                </a:rPr>
                <a:t>-разработкой </a:t>
              </a:r>
              <a:endParaRPr sz="2200" dirty="0">
                <a:latin typeface="Tex Gyre Adventor" panose="020B0604020202020204" charset="-52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946097" y="3021435"/>
            <a:ext cx="6522339" cy="808632"/>
            <a:chOff x="0" y="0"/>
            <a:chExt cx="8696452" cy="1078176"/>
          </a:xfrm>
        </p:grpSpPr>
        <p:sp>
          <p:nvSpPr>
            <p:cNvPr id="7" name="TextBox 7"/>
            <p:cNvSpPr txBox="1"/>
            <p:nvPr/>
          </p:nvSpPr>
          <p:spPr>
            <a:xfrm>
              <a:off x="0" y="-66675"/>
              <a:ext cx="8696452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spc="495">
                  <a:solidFill>
                    <a:srgbClr val="04383F"/>
                  </a:solidFill>
                  <a:latin typeface="Tex Gyre Adventor"/>
                </a:rPr>
                <a:t>ИНТЕГРАЦИЯ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49576"/>
              <a:ext cx="8696452" cy="5638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2400" spc="24" dirty="0">
                  <a:solidFill>
                    <a:srgbClr val="04383F"/>
                  </a:solidFill>
                  <a:latin typeface="Tex Gyre Adventor"/>
                </a:rPr>
                <a:t>3Dмоделирование + </a:t>
              </a:r>
              <a:r>
                <a:rPr lang="en-US" sz="2400" spc="24" dirty="0" err="1">
                  <a:solidFill>
                    <a:srgbClr val="04383F"/>
                  </a:solidFill>
                  <a:latin typeface="Tex Gyre Adventor"/>
                </a:rPr>
                <a:t>программирование</a:t>
              </a:r>
              <a:r>
                <a:rPr lang="en-US" sz="2400" spc="24" dirty="0">
                  <a:solidFill>
                    <a:srgbClr val="04383F"/>
                  </a:solidFill>
                  <a:latin typeface="Tex Gyre Adventor"/>
                </a:rPr>
                <a:t> 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2839405" y="6356136"/>
            <a:ext cx="6522339" cy="1102559"/>
            <a:chOff x="0" y="-66675"/>
            <a:chExt cx="8696452" cy="1470078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66675"/>
              <a:ext cx="8696452" cy="72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spc="495" dirty="0">
                  <a:solidFill>
                    <a:srgbClr val="04383F"/>
                  </a:solidFill>
                  <a:latin typeface="Tex Gyre Adventor"/>
                </a:rPr>
                <a:t>УНИВЕРСАЛЬНОСТЬ 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49576"/>
              <a:ext cx="8696452" cy="5538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ru-RU" sz="2200" dirty="0">
                  <a:latin typeface="Tex Gyre Adventor" panose="020B0604020202020204" charset="-52"/>
                </a:rPr>
                <a:t>Можно применить в любой области </a:t>
              </a:r>
              <a:endParaRPr sz="2200" dirty="0">
                <a:latin typeface="Tex Gyre Adventor" panose="020B0604020202020204" charset="-52"/>
              </a:endParaRPr>
            </a:p>
          </p:txBody>
        </p:sp>
      </p:grpSp>
      <p:sp>
        <p:nvSpPr>
          <p:cNvPr id="12" name="AutoShape 12"/>
          <p:cNvSpPr/>
          <p:nvPr/>
        </p:nvSpPr>
        <p:spPr>
          <a:xfrm>
            <a:off x="17215332" y="-211377"/>
            <a:ext cx="1301660" cy="1950007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13" name="AutoShape 13"/>
          <p:cNvSpPr/>
          <p:nvPr/>
        </p:nvSpPr>
        <p:spPr>
          <a:xfrm>
            <a:off x="2839405" y="869315"/>
            <a:ext cx="15766959" cy="125413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14" name="AutoShape 14"/>
          <p:cNvSpPr/>
          <p:nvPr/>
        </p:nvSpPr>
        <p:spPr>
          <a:xfrm>
            <a:off x="-211377" y="8548370"/>
            <a:ext cx="1284046" cy="1985237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15" name="AutoShape 15"/>
          <p:cNvSpPr/>
          <p:nvPr/>
        </p:nvSpPr>
        <p:spPr>
          <a:xfrm>
            <a:off x="476791" y="2441886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grpSp>
        <p:nvGrpSpPr>
          <p:cNvPr id="16" name="Group 16"/>
          <p:cNvGrpSpPr/>
          <p:nvPr/>
        </p:nvGrpSpPr>
        <p:grpSpPr>
          <a:xfrm rot="3994440">
            <a:off x="765337" y="616379"/>
            <a:ext cx="1075468" cy="1075468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3994440">
            <a:off x="1361012" y="1053035"/>
            <a:ext cx="677655" cy="677655"/>
            <a:chOff x="-2540" y="-2540"/>
            <a:chExt cx="6355080" cy="6355080"/>
          </a:xfrm>
        </p:grpSpPr>
        <p:sp>
          <p:nvSpPr>
            <p:cNvPr id="19" name="Freeform 1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72173" y="883634"/>
            <a:ext cx="8087127" cy="11194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080"/>
              </a:lnSpc>
            </a:pPr>
            <a:r>
              <a:rPr lang="en-US" sz="6350" spc="63">
                <a:solidFill>
                  <a:srgbClr val="04383F"/>
                </a:solidFill>
                <a:latin typeface="CAT Neuzeit Italics"/>
              </a:rPr>
              <a:t>Цель программ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449280" y="7256800"/>
            <a:ext cx="5595058" cy="1403240"/>
            <a:chOff x="0" y="0"/>
            <a:chExt cx="7460077" cy="1870986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7460077" cy="17034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УГЛУБЛЕННЫЙ МОДУЛЬ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747161"/>
              <a:ext cx="7460077" cy="464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75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3994440">
            <a:off x="1185313" y="6992510"/>
            <a:ext cx="714890" cy="71489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3994440">
            <a:off x="1581273" y="7282766"/>
            <a:ext cx="450454" cy="450454"/>
            <a:chOff x="-2540" y="-254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2449280" y="4170263"/>
            <a:ext cx="5614652" cy="1932115"/>
            <a:chOff x="0" y="-76200"/>
            <a:chExt cx="7486202" cy="2576153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76200"/>
              <a:ext cx="7460077" cy="8271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ВВОДНЫЙ МОДУЛЬ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6125" y="994368"/>
              <a:ext cx="7460077" cy="15055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75"/>
                </a:lnSpc>
              </a:pPr>
              <a:r>
                <a:rPr lang="en-US" sz="2049" spc="20" dirty="0" err="1">
                  <a:solidFill>
                    <a:srgbClr val="04383F"/>
                  </a:solidFill>
                  <a:latin typeface="Tex Gyre Adventor"/>
                </a:rPr>
                <a:t>Фо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рмирование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интереса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к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техническим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видам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творчества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посредством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виртуальной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и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дополненной</a:t>
              </a:r>
              <a:r>
                <a:rPr lang="en-US" sz="2050" spc="20" dirty="0">
                  <a:solidFill>
                    <a:srgbClr val="04383F"/>
                  </a:solidFill>
                  <a:latin typeface="Tex Gyre Adventor"/>
                </a:rPr>
                <a:t> </a:t>
              </a:r>
              <a:r>
                <a:rPr lang="en-US" sz="2050" spc="20" dirty="0" err="1">
                  <a:solidFill>
                    <a:srgbClr val="04383F"/>
                  </a:solidFill>
                  <a:latin typeface="Tex Gyre Adventor"/>
                </a:rPr>
                <a:t>реальности</a:t>
              </a:r>
              <a:endParaRPr lang="en-US" sz="2050" spc="20" dirty="0">
                <a:solidFill>
                  <a:srgbClr val="04383F"/>
                </a:solidFill>
                <a:latin typeface="Tex Gyre Adventor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 rot="3994440">
            <a:off x="1185313" y="3963123"/>
            <a:ext cx="714890" cy="714890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3994440">
            <a:off x="1581273" y="4253379"/>
            <a:ext cx="450454" cy="450454"/>
            <a:chOff x="-2540" y="-2540"/>
            <a:chExt cx="6355080" cy="6355080"/>
          </a:xfrm>
        </p:grpSpPr>
        <p:sp>
          <p:nvSpPr>
            <p:cNvPr id="16" name="Freeform 16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1664242" y="4227413"/>
            <a:ext cx="5595058" cy="1403240"/>
            <a:chOff x="0" y="0"/>
            <a:chExt cx="7460077" cy="1870986"/>
          </a:xfrm>
        </p:grpSpPr>
        <p:sp>
          <p:nvSpPr>
            <p:cNvPr id="18" name="TextBox 18"/>
            <p:cNvSpPr txBox="1"/>
            <p:nvPr/>
          </p:nvSpPr>
          <p:spPr>
            <a:xfrm>
              <a:off x="0" y="-76200"/>
              <a:ext cx="7460077" cy="17034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80"/>
                </a:lnSpc>
              </a:pPr>
              <a:r>
                <a:rPr lang="en-US" sz="3699" spc="443">
                  <a:solidFill>
                    <a:srgbClr val="04383F"/>
                  </a:solidFill>
                  <a:latin typeface="CAT Neuzeit Italics"/>
                </a:rPr>
                <a:t>ПРОЕКТНЫЙ МОДУЛЬ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747161"/>
              <a:ext cx="7460077" cy="464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75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 rot="3994440">
            <a:off x="10400275" y="3963123"/>
            <a:ext cx="714890" cy="714890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3994440">
            <a:off x="10796235" y="4253379"/>
            <a:ext cx="450454" cy="450454"/>
            <a:chOff x="-2540" y="-2540"/>
            <a:chExt cx="6355080" cy="6355080"/>
          </a:xfrm>
        </p:grpSpPr>
        <p:sp>
          <p:nvSpPr>
            <p:cNvPr id="23" name="Freeform 23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24" name="AutoShape 24"/>
          <p:cNvSpPr/>
          <p:nvPr/>
        </p:nvSpPr>
        <p:spPr>
          <a:xfrm>
            <a:off x="-211377" y="-211377"/>
            <a:ext cx="1284046" cy="27903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5" name="AutoShape 25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6120282D-ACC5-41BE-9086-63F0F17E0DF6}"/>
              </a:ext>
            </a:extLst>
          </p:cNvPr>
          <p:cNvSpPr txBox="1"/>
          <p:nvPr/>
        </p:nvSpPr>
        <p:spPr>
          <a:xfrm>
            <a:off x="2449280" y="8511370"/>
            <a:ext cx="5595058" cy="11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5"/>
              </a:lnSpc>
            </a:pPr>
            <a:r>
              <a:rPr lang="ru-RU" sz="2049" spc="20" dirty="0">
                <a:solidFill>
                  <a:srgbClr val="04383F"/>
                </a:solidFill>
                <a:latin typeface="Tex Gyre Adventor"/>
              </a:rPr>
              <a:t>развитие интереса к техническим видам творчества, посредством виртуальной и дополненной реальности</a:t>
            </a:r>
            <a:endParaRPr lang="en-US" sz="2050" spc="20" dirty="0">
              <a:solidFill>
                <a:srgbClr val="04383F"/>
              </a:solidFill>
              <a:latin typeface="Tex Gyre Adventor"/>
            </a:endParaRP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FB6D0A30-FA76-418C-870F-79B3DF653708}"/>
              </a:ext>
            </a:extLst>
          </p:cNvPr>
          <p:cNvSpPr txBox="1"/>
          <p:nvPr/>
        </p:nvSpPr>
        <p:spPr>
          <a:xfrm>
            <a:off x="11664242" y="4988639"/>
            <a:ext cx="5595058" cy="11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5"/>
              </a:lnSpc>
            </a:pPr>
            <a:r>
              <a:rPr lang="ru-RU" sz="2049" spc="20" dirty="0">
                <a:solidFill>
                  <a:srgbClr val="04383F"/>
                </a:solidFill>
                <a:latin typeface="Tex Gyre Adventor"/>
              </a:rPr>
              <a:t>развитие творческого потенциала обучающихся через проектную деятельность</a:t>
            </a:r>
            <a:endParaRPr lang="en-US" sz="2050" spc="20" dirty="0">
              <a:solidFill>
                <a:srgbClr val="04383F"/>
              </a:solidFill>
              <a:latin typeface="Tex Gyre Advento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899638" y="333977"/>
            <a:ext cx="11535454" cy="2936358"/>
            <a:chOff x="0" y="0"/>
            <a:chExt cx="15380606" cy="3915145"/>
          </a:xfrm>
        </p:grpSpPr>
        <p:sp>
          <p:nvSpPr>
            <p:cNvPr id="3" name="TextBox 3"/>
            <p:cNvSpPr txBox="1"/>
            <p:nvPr/>
          </p:nvSpPr>
          <p:spPr>
            <a:xfrm>
              <a:off x="0" y="19050"/>
              <a:ext cx="15380606" cy="30213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7356"/>
                </a:lnSpc>
              </a:pPr>
              <a:r>
                <a:rPr lang="en-US" sz="14962" spc="-149">
                  <a:solidFill>
                    <a:srgbClr val="04383F"/>
                  </a:solidFill>
                  <a:latin typeface="CAT Neuzeit Italics"/>
                </a:rPr>
                <a:t>Задачи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194792"/>
              <a:ext cx="15380606" cy="7279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608"/>
                </a:lnSpc>
              </a:pPr>
              <a:r>
                <a:rPr lang="en-US" sz="3291" spc="493">
                  <a:solidFill>
                    <a:srgbClr val="04383F"/>
                  </a:solidFill>
                  <a:latin typeface="Tex Gyre Adventor"/>
                </a:rPr>
                <a:t>ПРЕДМЕТНЫЕ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622742" y="0"/>
            <a:ext cx="119085" cy="8229600"/>
          </a:xfrm>
          <a:prstGeom prst="rect">
            <a:avLst/>
          </a:prstGeom>
          <a:solidFill>
            <a:srgbClr val="318F9A"/>
          </a:solidFill>
        </p:spPr>
      </p:sp>
      <p:sp>
        <p:nvSpPr>
          <p:cNvPr id="6" name="TextBox 6"/>
          <p:cNvSpPr txBox="1"/>
          <p:nvPr/>
        </p:nvSpPr>
        <p:spPr>
          <a:xfrm>
            <a:off x="3865525" y="4257675"/>
            <a:ext cx="11577319" cy="397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Знания, термины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Умение работать с оборудованием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Навыки моделирования</a:t>
            </a:r>
          </a:p>
          <a:p>
            <a:pPr algn="r">
              <a:lnSpc>
                <a:spcPts val="4500"/>
              </a:lnSpc>
            </a:pPr>
            <a:endParaRPr lang="en-US" sz="3000" spc="30">
              <a:solidFill>
                <a:srgbClr val="04383F"/>
              </a:solidFill>
              <a:latin typeface="Tex Gyre Adventor"/>
            </a:endParaRPr>
          </a:p>
          <a:p>
            <a:pPr algn="r">
              <a:lnSpc>
                <a:spcPts val="4500"/>
              </a:lnSpc>
            </a:pPr>
            <a:r>
              <a:rPr lang="en-US" sz="3000" spc="30">
                <a:solidFill>
                  <a:srgbClr val="04383F"/>
                </a:solidFill>
                <a:latin typeface="Tex Gyre Adventor"/>
              </a:rPr>
              <a:t>Навыки программирования</a:t>
            </a:r>
          </a:p>
        </p:txBody>
      </p:sp>
      <p:grpSp>
        <p:nvGrpSpPr>
          <p:cNvPr id="7" name="Group 7"/>
          <p:cNvGrpSpPr/>
          <p:nvPr/>
        </p:nvGrpSpPr>
        <p:grpSpPr>
          <a:xfrm rot="-8904737">
            <a:off x="17270210" y="5710328"/>
            <a:ext cx="1783652" cy="1783652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8904737">
            <a:off x="16734533" y="6037049"/>
            <a:ext cx="1130209" cy="1130209"/>
            <a:chOff x="-2540" y="-254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444285" y="4403779"/>
            <a:ext cx="603298" cy="603298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2729581" y="4343400"/>
            <a:ext cx="421837" cy="421837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444285" y="5435699"/>
            <a:ext cx="603298" cy="603298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729581" y="5375320"/>
            <a:ext cx="421837" cy="421837"/>
            <a:chOff x="-2540" y="-2540"/>
            <a:chExt cx="6355080" cy="6355080"/>
          </a:xfrm>
        </p:grpSpPr>
        <p:sp>
          <p:nvSpPr>
            <p:cNvPr id="18" name="Freeform 1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444285" y="6529796"/>
            <a:ext cx="603298" cy="603298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729581" y="6469417"/>
            <a:ext cx="421837" cy="421837"/>
            <a:chOff x="-2540" y="-2540"/>
            <a:chExt cx="6355080" cy="6355080"/>
          </a:xfrm>
        </p:grpSpPr>
        <p:sp>
          <p:nvSpPr>
            <p:cNvPr id="22" name="Freeform 22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444285" y="7626302"/>
            <a:ext cx="603298" cy="603298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2729581" y="7565923"/>
            <a:ext cx="421837" cy="421837"/>
            <a:chOff x="-2540" y="-2540"/>
            <a:chExt cx="6355080" cy="6355080"/>
          </a:xfrm>
        </p:grpSpPr>
        <p:sp>
          <p:nvSpPr>
            <p:cNvPr id="26" name="Freeform 26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751</Words>
  <Application>Microsoft Office PowerPoint</Application>
  <PresentationFormat>Произвольный</PresentationFormat>
  <Paragraphs>238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CAT Neuzeit Italics</vt:lpstr>
      <vt:lpstr>Arial</vt:lpstr>
      <vt:lpstr>Times New Roman</vt:lpstr>
      <vt:lpstr>Calibri</vt:lpstr>
      <vt:lpstr>Tex Gyre Adventor</vt:lpstr>
      <vt:lpstr>Tex Gyre Adventor Bold</vt:lpstr>
      <vt:lpstr>Arimo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Иванова Алена Аркадьевна педагог д.о МАОУДО "Северный Кванториум"</dc:title>
  <cp:lastModifiedBy>Artem</cp:lastModifiedBy>
  <cp:revision>4</cp:revision>
  <dcterms:created xsi:type="dcterms:W3CDTF">2006-08-16T00:00:00Z</dcterms:created>
  <dcterms:modified xsi:type="dcterms:W3CDTF">2021-09-27T21:55:34Z</dcterms:modified>
  <dc:identifier>DAErO_MiULc</dc:identifier>
</cp:coreProperties>
</file>