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77" r:id="rId7"/>
    <p:sldId id="261" r:id="rId8"/>
    <p:sldId id="262" r:id="rId9"/>
    <p:sldId id="278" r:id="rId10"/>
    <p:sldId id="279" r:id="rId11"/>
    <p:sldId id="280" r:id="rId12"/>
    <p:sldId id="272" r:id="rId13"/>
    <p:sldId id="274" r:id="rId14"/>
    <p:sldId id="275" r:id="rId15"/>
    <p:sldId id="281" r:id="rId16"/>
    <p:sldId id="282" r:id="rId17"/>
    <p:sldId id="283" r:id="rId18"/>
    <p:sldId id="265" r:id="rId19"/>
    <p:sldId id="284" r:id="rId20"/>
    <p:sldId id="273" r:id="rId21"/>
    <p:sldId id="285" r:id="rId22"/>
    <p:sldId id="286" r:id="rId23"/>
    <p:sldId id="270" r:id="rId24"/>
    <p:sldId id="287" r:id="rId25"/>
    <p:sldId id="27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808000"/>
    <a:srgbClr val="00FF00"/>
    <a:srgbClr val="008000"/>
    <a:srgbClr val="16F631"/>
    <a:srgbClr val="660066"/>
    <a:srgbClr val="FF3300"/>
    <a:srgbClr val="FF9900"/>
    <a:srgbClr val="FFFF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8" autoAdjust="0"/>
    <p:restoredTop sz="83453" autoAdjust="0"/>
  </p:normalViewPr>
  <p:slideViewPr>
    <p:cSldViewPr>
      <p:cViewPr varScale="1">
        <p:scale>
          <a:sx n="98" d="100"/>
          <a:sy n="98" d="100"/>
        </p:scale>
        <p:origin x="3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дети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9859-4170-955E-008923B1D83E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9859-4170-955E-008923B1D83E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5-9859-4170-955E-008923B1D83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9859-4170-955E-008923B1D83E}"/>
              </c:ext>
            </c:extLst>
          </c:dPt>
          <c:dPt>
            <c:idx val="5"/>
            <c:invertIfNegative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9-9859-4170-955E-008923B1D83E}"/>
              </c:ext>
            </c:extLst>
          </c:dPt>
          <c:dPt>
            <c:idx val="6"/>
            <c:invertIfNegative val="0"/>
            <c:bubble3D val="0"/>
            <c:spPr>
              <a:solidFill>
                <a:srgbClr val="4F81BD"/>
              </a:solidFill>
            </c:spPr>
            <c:extLst>
              <c:ext xmlns:c16="http://schemas.microsoft.com/office/drawing/2014/chart" uri="{C3380CC4-5D6E-409C-BE32-E72D297353CC}">
                <c16:uniqueId val="{0000000B-9859-4170-955E-008923B1D83E}"/>
              </c:ext>
            </c:extLst>
          </c:dPt>
          <c:dLbls>
            <c:dLbl>
              <c:idx val="0"/>
              <c:layout>
                <c:manualLayout>
                  <c:x val="6.9444818620067322E-3"/>
                  <c:y val="-0.257936507936507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59-4170-955E-008923B1D83E}"/>
                </c:ext>
              </c:extLst>
            </c:dLbl>
            <c:dLbl>
              <c:idx val="1"/>
              <c:layout>
                <c:manualLayout>
                  <c:x val="6.9444444444444441E-3"/>
                  <c:y val="-0.214285714285714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859-4170-955E-008923B1D83E}"/>
                </c:ext>
              </c:extLst>
            </c:dLbl>
            <c:dLbl>
              <c:idx val="2"/>
              <c:layout>
                <c:manualLayout>
                  <c:x val="4.8708685908818161E-3"/>
                  <c:y val="-0.277777777777777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59-4170-955E-008923B1D83E}"/>
                </c:ext>
              </c:extLst>
            </c:dLbl>
            <c:dLbl>
              <c:idx val="3"/>
              <c:layout>
                <c:manualLayout>
                  <c:x val="6.2208398133748056E-3"/>
                  <c:y val="-0.273809523809523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859-4170-955E-008923B1D83E}"/>
                </c:ext>
              </c:extLst>
            </c:dLbl>
            <c:dLbl>
              <c:idx val="4"/>
              <c:layout>
                <c:manualLayout>
                  <c:x val="6.9444444444444441E-3"/>
                  <c:y val="-0.230158730158730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859-4170-955E-008923B1D83E}"/>
                </c:ext>
              </c:extLst>
            </c:dLbl>
            <c:dLbl>
              <c:idx val="5"/>
              <c:layout>
                <c:manualLayout>
                  <c:x val="6.9444818620067513E-3"/>
                  <c:y val="-0.134920634920634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859-4170-955E-008923B1D83E}"/>
                </c:ext>
              </c:extLst>
            </c:dLbl>
            <c:dLbl>
              <c:idx val="6"/>
              <c:layout>
                <c:manualLayout>
                  <c:x val="6.9444818620067513E-3"/>
                  <c:y val="-0.21428571428571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859-4170-955E-008923B1D8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тревожное</c:v>
                </c:pt>
                <c:pt idx="1">
                  <c:v>грустное</c:v>
                </c:pt>
                <c:pt idx="2">
                  <c:v>хорошее</c:v>
                </c:pt>
                <c:pt idx="3">
                  <c:v>плохое</c:v>
                </c:pt>
                <c:pt idx="4">
                  <c:v>веселое</c:v>
                </c:pt>
                <c:pt idx="5">
                  <c:v>спокойное</c:v>
                </c:pt>
                <c:pt idx="6">
                  <c:v>бодрое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14</c:v>
                </c:pt>
                <c:pt idx="1">
                  <c:v>11</c:v>
                </c:pt>
                <c:pt idx="2">
                  <c:v>16</c:v>
                </c:pt>
                <c:pt idx="3">
                  <c:v>16</c:v>
                </c:pt>
                <c:pt idx="4">
                  <c:v>11</c:v>
                </c:pt>
                <c:pt idx="5">
                  <c:v>6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9859-4170-955E-008923B1D8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9577088"/>
        <c:axId val="59579776"/>
        <c:axId val="0"/>
      </c:bar3DChart>
      <c:catAx>
        <c:axId val="59577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9579776"/>
        <c:crosses val="autoZero"/>
        <c:auto val="1"/>
        <c:lblAlgn val="ctr"/>
        <c:lblOffset val="100"/>
        <c:noMultiLvlLbl val="0"/>
      </c:catAx>
      <c:valAx>
        <c:axId val="59579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957708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педагоги</a:t>
            </a:r>
          </a:p>
        </c:rich>
      </c:tx>
      <c:layout>
        <c:manualLayout>
          <c:xMode val="edge"/>
          <c:yMode val="edge"/>
          <c:x val="0.42319850765155131"/>
          <c:y val="7.1877807726864335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52A2-4D08-A281-4A4E1FE8545C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52A2-4D08-A281-4A4E1FE8545C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5-52A2-4D08-A281-4A4E1FE8545C}"/>
              </c:ext>
            </c:extLst>
          </c:dPt>
          <c:dPt>
            <c:idx val="4"/>
            <c:invertIfNegative val="0"/>
            <c:bubble3D val="0"/>
            <c:spPr>
              <a:solidFill>
                <a:srgbClr val="F79646"/>
              </a:solidFill>
            </c:spPr>
            <c:extLst>
              <c:ext xmlns:c16="http://schemas.microsoft.com/office/drawing/2014/chart" uri="{C3380CC4-5D6E-409C-BE32-E72D297353CC}">
                <c16:uniqueId val="{00000007-52A2-4D08-A281-4A4E1FE8545C}"/>
              </c:ext>
            </c:extLst>
          </c:dPt>
          <c:dPt>
            <c:idx val="5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9-52A2-4D08-A281-4A4E1FE8545C}"/>
              </c:ext>
            </c:extLst>
          </c:dPt>
          <c:dPt>
            <c:idx val="6"/>
            <c:invertIfNegative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B-52A2-4D08-A281-4A4E1FE8545C}"/>
              </c:ext>
            </c:extLst>
          </c:dPt>
          <c:dLbls>
            <c:dLbl>
              <c:idx val="0"/>
              <c:layout>
                <c:manualLayout>
                  <c:x val="9.0180951331316865E-3"/>
                  <c:y val="-0.264600321186266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2A2-4D08-A281-4A4E1FE8545C}"/>
                </c:ext>
              </c:extLst>
            </c:dLbl>
            <c:dLbl>
              <c:idx val="1"/>
              <c:layout>
                <c:manualLayout>
                  <c:x val="6.9444818620067513E-3"/>
                  <c:y val="-0.271787818975458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2A2-4D08-A281-4A4E1FE8545C}"/>
                </c:ext>
              </c:extLst>
            </c:dLbl>
            <c:dLbl>
              <c:idx val="2"/>
              <c:layout>
                <c:manualLayout>
                  <c:x val="6.9443185853711922E-3"/>
                  <c:y val="-0.206498998945886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2A2-4D08-A281-4A4E1FE8545C}"/>
                </c:ext>
              </c:extLst>
            </c:dLbl>
            <c:dLbl>
              <c:idx val="3"/>
              <c:layout>
                <c:manualLayout>
                  <c:x val="1.2441679626749611E-2"/>
                  <c:y val="-0.293126755381992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2A2-4D08-A281-4A4E1FE8545C}"/>
                </c:ext>
              </c:extLst>
            </c:dLbl>
            <c:dLbl>
              <c:idx val="4"/>
              <c:layout>
                <c:manualLayout>
                  <c:x val="9.0180951331316102E-3"/>
                  <c:y val="-0.219377011835784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2A2-4D08-A281-4A4E1FE8545C}"/>
                </c:ext>
              </c:extLst>
            </c:dLbl>
            <c:dLbl>
              <c:idx val="5"/>
              <c:layout>
                <c:manualLayout>
                  <c:x val="4.8708685908818161E-3"/>
                  <c:y val="-0.32277635106932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2A2-4D08-A281-4A4E1FE8545C}"/>
                </c:ext>
              </c:extLst>
            </c:dLbl>
            <c:dLbl>
              <c:idx val="6"/>
              <c:layout>
                <c:manualLayout>
                  <c:x val="6.9444818620067513E-3"/>
                  <c:y val="-0.198337754950442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2A2-4D08-A281-4A4E1FE854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тревожное</c:v>
                </c:pt>
                <c:pt idx="1">
                  <c:v>грустное</c:v>
                </c:pt>
                <c:pt idx="2">
                  <c:v>хорошее</c:v>
                </c:pt>
                <c:pt idx="3">
                  <c:v>плохое</c:v>
                </c:pt>
                <c:pt idx="4">
                  <c:v>веселое</c:v>
                </c:pt>
                <c:pt idx="5">
                  <c:v>спокойное</c:v>
                </c:pt>
                <c:pt idx="6">
                  <c:v>бодрое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</c:v>
                </c:pt>
                <c:pt idx="1">
                  <c:v>7</c:v>
                </c:pt>
                <c:pt idx="2">
                  <c:v>5</c:v>
                </c:pt>
                <c:pt idx="3">
                  <c:v>7</c:v>
                </c:pt>
                <c:pt idx="4">
                  <c:v>5</c:v>
                </c:pt>
                <c:pt idx="5">
                  <c:v>8</c:v>
                </c:pt>
                <c:pt idx="6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2A2-4D08-A281-4A4E1FE854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5930752"/>
        <c:axId val="65932288"/>
        <c:axId val="0"/>
      </c:bar3DChart>
      <c:catAx>
        <c:axId val="659307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65932288"/>
        <c:crosses val="autoZero"/>
        <c:auto val="1"/>
        <c:lblAlgn val="ctr"/>
        <c:lblOffset val="100"/>
        <c:noMultiLvlLbl val="0"/>
      </c:catAx>
      <c:valAx>
        <c:axId val="65932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5930752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EECB7A-F00C-4EBA-8AC2-270A1E2ED21B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71950A9-E7D8-4DFD-B696-8F3B8813592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2487"/>
            <a:ext cx="8352928" cy="682217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rgbClr val="280581"/>
                </a:solidFill>
                <a:latin typeface="Arial Black" panose="020B0A04020102020204" pitchFamily="34" charset="0"/>
              </a:rPr>
              <a:t>Тема: «Влияние цвета на настроение человека».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699276" y="4869160"/>
            <a:ext cx="3960440" cy="1008112"/>
          </a:xfrm>
        </p:spPr>
        <p:txBody>
          <a:bodyPr anchor="t">
            <a:noAutofit/>
          </a:bodyPr>
          <a:lstStyle/>
          <a:p>
            <a:pPr marL="0" indent="0" algn="r">
              <a:buNone/>
            </a:pPr>
            <a:r>
              <a:rPr lang="ru-RU" sz="2000" b="1" dirty="0">
                <a:solidFill>
                  <a:srgbClr val="28058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Выполнила: </a:t>
            </a:r>
            <a:r>
              <a:rPr lang="ru-RU" sz="2000" b="1" dirty="0" err="1">
                <a:solidFill>
                  <a:srgbClr val="28058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Скревская</a:t>
            </a:r>
            <a:r>
              <a:rPr lang="ru-RU" sz="2000" b="1" dirty="0">
                <a:solidFill>
                  <a:srgbClr val="28058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Ольга, ученица 7 класса            руководитель проекта: Соломина Кристина Станиславовна </a:t>
            </a:r>
          </a:p>
          <a:p>
            <a:pPr marL="0" indent="0" algn="r">
              <a:buNone/>
            </a:pPr>
            <a:endParaRPr lang="ru-RU" sz="1600" b="1" dirty="0">
              <a:solidFill>
                <a:srgbClr val="28058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rgbClr val="28058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5"/>
            <a:ext cx="7920880" cy="396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31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1830AB-9E0C-48ED-B198-8ADBF13B7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00EE5B-7307-4D12-B6DA-034E7E4782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9F16B7-E0DD-40C5-A347-773A5F8E6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0688"/>
            <a:ext cx="8352928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66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AF14B2-AE26-4125-8B30-F501C13CC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10" y="0"/>
            <a:ext cx="3936138" cy="330858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9F5A61-DAC9-4789-AADE-F8793846B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204864"/>
            <a:ext cx="5220072" cy="379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926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652120" y="2348880"/>
            <a:ext cx="3024336" cy="1944216"/>
          </a:xfrm>
        </p:spPr>
        <p:txBody>
          <a:bodyPr/>
          <a:lstStyle/>
          <a:p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</a:rPr>
              <a:t>Красный - целиком захватывает внимание и требует усилий для восприятия. Ассоциируется с силой, мощью и опасностью.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5445224"/>
            <a:ext cx="4608512" cy="1296144"/>
          </a:xfrm>
        </p:spPr>
        <p:txBody>
          <a:bodyPr/>
          <a:lstStyle/>
          <a:p>
            <a:pPr algn="ctr"/>
            <a:r>
              <a:rPr lang="ru-RU" sz="1600" dirty="0">
                <a:solidFill>
                  <a:srgbClr val="FF9900"/>
                </a:solidFill>
                <a:latin typeface="Arial Black" panose="020B0A04020102020204" pitchFamily="34" charset="0"/>
              </a:rPr>
              <a:t>Оранжевый - привлекающий внимание. Этот цвет усиливает творческую активность, повышает иммунитет и создает ощущение счастья.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276872"/>
            <a:ext cx="3096344" cy="2952328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2915816" y="188641"/>
            <a:ext cx="3960440" cy="1728192"/>
          </a:xfrm>
        </p:spPr>
        <p:txBody>
          <a:bodyPr anchor="t"/>
          <a:lstStyle/>
          <a:p>
            <a:r>
              <a:rPr lang="ru-RU" sz="1600" dirty="0">
                <a:solidFill>
                  <a:srgbClr val="FFFF00"/>
                </a:solidFill>
                <a:latin typeface="Arial Black" panose="020B0A04020102020204" pitchFamily="34" charset="0"/>
              </a:rPr>
              <a:t>Желтый - обозначает мудрость, интеллект, воображение. Является цветом общительности и веселья.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2664296" cy="2469710"/>
          </a:xfrm>
          <a:prstGeom prst="rect">
            <a:avLst/>
          </a:prstGeom>
        </p:spPr>
      </p:pic>
      <p:pic>
        <p:nvPicPr>
          <p:cNvPr id="14" name="Объект 13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656575"/>
            <a:ext cx="3327846" cy="2201425"/>
          </a:xfrm>
        </p:spPr>
      </p:pic>
    </p:spTree>
    <p:extLst>
      <p:ext uri="{BB962C8B-B14F-4D97-AF65-F5344CB8AC3E}">
        <p14:creationId xmlns:p14="http://schemas.microsoft.com/office/powerpoint/2010/main" val="1979265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3635894" y="260648"/>
            <a:ext cx="5328589" cy="1512168"/>
          </a:xfrm>
        </p:spPr>
        <p:txBody>
          <a:bodyPr/>
          <a:lstStyle/>
          <a:p>
            <a:r>
              <a:rPr lang="ru-RU" sz="1600" dirty="0">
                <a:solidFill>
                  <a:srgbClr val="0070C0"/>
                </a:solidFill>
                <a:latin typeface="Arial Black" panose="020B0A04020102020204" pitchFamily="34" charset="0"/>
              </a:rPr>
              <a:t>Синий - вызывает безмятежный покой, организм успокаивается и отдыхает. Помогает для концентрации внимания при рассеянности.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5301208"/>
            <a:ext cx="5040560" cy="1368152"/>
          </a:xfrm>
        </p:spPr>
        <p:txBody>
          <a:bodyPr anchor="t"/>
          <a:lstStyle/>
          <a:p>
            <a:r>
              <a:rPr lang="ru-RU" sz="1600" dirty="0">
                <a:solidFill>
                  <a:srgbClr val="660066"/>
                </a:solidFill>
                <a:latin typeface="Arial Black" panose="020B0A04020102020204" pitchFamily="34" charset="0"/>
              </a:rPr>
              <a:t>Фиолетовый - цвет робких мечтателей. Однако, фиолетовый и самый тяжёлый, угнетающий цвет. Он наводит легкую грусть, делает неуверенным.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64088" y="2132856"/>
            <a:ext cx="3600400" cy="2160240"/>
          </a:xfrm>
        </p:spPr>
        <p:txBody>
          <a:bodyPr/>
          <a:lstStyle/>
          <a:p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Голубой – это свобода, безмятежность. Он успокаивает. Но глядя на него, невозможно сосредоточиться. Снижает напряжение, помогает сдерживать эмоции. Это цвет мечтаний, мира и согласия.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6" y="116632"/>
            <a:ext cx="3306233" cy="2479675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437112"/>
            <a:ext cx="3744416" cy="2420888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420888"/>
            <a:ext cx="3528391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74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8226" y="5373216"/>
            <a:ext cx="7117178" cy="1224136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rgbClr val="009900"/>
                </a:solidFill>
                <a:latin typeface="Arial Black" panose="020B0A04020102020204" pitchFamily="34" charset="0"/>
              </a:rPr>
              <a:t>Зелёный - сама природа позаботилась о том, чтобы зеленый цвет обозначал жизнь для всех на планете. Бесспорно, зеленый цвет благотворнее всего влияет на самочувствие и здоровье людей.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15" y="116632"/>
            <a:ext cx="731520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745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C9A01E-DEE5-4350-A3BF-EB38CC955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B84226-C1D4-4E41-8E28-6F202DC5E5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F37D514-4E3C-438E-828D-F0B53127549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6632"/>
            <a:ext cx="7776864" cy="5328592"/>
          </a:xfrm>
        </p:spPr>
      </p:pic>
    </p:spTree>
    <p:extLst>
      <p:ext uri="{BB962C8B-B14F-4D97-AF65-F5344CB8AC3E}">
        <p14:creationId xmlns:p14="http://schemas.microsoft.com/office/powerpoint/2010/main" val="645065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D9D14567-8B4F-4E14-AAE2-08A4D88D6D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40" y="1"/>
            <a:ext cx="9127260" cy="332656"/>
          </a:xfrm>
        </p:spPr>
        <p:txBody>
          <a:bodyPr/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Лечение                                                                   Фараон </a:t>
            </a:r>
          </a:p>
        </p:txBody>
      </p:sp>
      <p:sp>
        <p:nvSpPr>
          <p:cNvPr id="12" name="Подзаголовок 11">
            <a:extLst>
              <a:ext uri="{FF2B5EF4-FFF2-40B4-BE49-F238E27FC236}">
                <a16:creationId xmlns:a16="http://schemas.microsoft.com/office/drawing/2014/main" id="{8869B2FC-E180-47B3-941B-6883E495E2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40" y="3025061"/>
            <a:ext cx="4060825" cy="403939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Специальная краска воина 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97541EC-05E2-420A-8997-A2A8E6A57940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86136"/>
            <a:ext cx="4022725" cy="3471863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FCB48EE7-A81B-438D-980F-50ACEFA679E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0" y="364844"/>
            <a:ext cx="4060825" cy="2592388"/>
          </a:xfr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B46DAC7-DC13-44C6-8493-FD593F52DA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204" y="332656"/>
            <a:ext cx="5150644" cy="652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12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47B69D-E13E-4F8D-85A9-D86F8CD34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443" y="23971"/>
            <a:ext cx="7125113" cy="524709"/>
          </a:xfrm>
        </p:spPr>
        <p:txBody>
          <a:bodyPr/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Цветной зал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860E29C-37B0-4A37-BE7C-8646BF5282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2696"/>
            <a:ext cx="7920880" cy="5904656"/>
          </a:xfrm>
        </p:spPr>
      </p:pic>
    </p:spTree>
    <p:extLst>
      <p:ext uri="{BB962C8B-B14F-4D97-AF65-F5344CB8AC3E}">
        <p14:creationId xmlns:p14="http://schemas.microsoft.com/office/powerpoint/2010/main" val="3468192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3214" y="2492896"/>
            <a:ext cx="7117178" cy="1468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83214" y="5373216"/>
            <a:ext cx="7117178" cy="1224135"/>
          </a:xfrm>
        </p:spPr>
        <p:txBody>
          <a:bodyPr>
            <a:norm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Изотерапия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– исцеление через творчество. Она заключается в использовании изобразительного искусства в качестве лечения или в педагогических целях.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2656"/>
            <a:ext cx="7272808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314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83ECA063-2FEA-47E5-952E-4C758ECAF0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756592" y="0"/>
            <a:ext cx="9900592" cy="6858000"/>
          </a:xfrm>
        </p:spPr>
        <p:txBody>
          <a:bodyPr/>
          <a:lstStyle/>
          <a:p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49800E-ED1C-4D80-ACB9-AB9DA678A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0"/>
            <a:ext cx="3491880" cy="252780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A59C6CD-0146-4FD0-A1BA-13B39FEBE4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3" t="33361" r="1613" b="-1"/>
          <a:stretch/>
        </p:blipFill>
        <p:spPr>
          <a:xfrm>
            <a:off x="3527376" y="764704"/>
            <a:ext cx="5338532" cy="313125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BE3061F-BA2F-4EE9-959B-765CD9310B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911983"/>
            <a:ext cx="4752528" cy="296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738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234963" cy="1584176"/>
          </a:xfrm>
        </p:spPr>
        <p:txBody>
          <a:bodyPr/>
          <a:lstStyle/>
          <a:p>
            <a:pPr algn="r"/>
            <a:r>
              <a:rPr lang="ru-RU" sz="2000" dirty="0">
                <a:solidFill>
                  <a:srgbClr val="047011"/>
                </a:solidFill>
                <a:latin typeface="Arial Black" panose="020B0A04020102020204" pitchFamily="34" charset="0"/>
              </a:rPr>
              <a:t>«Цвета действуют на душу, они могут вызывать чувства и возбуждать мысли, которые нас успокаивают или волнуют, печалят или радуют…»</a:t>
            </a:r>
            <a:br>
              <a:rPr lang="ru-RU" sz="2000" dirty="0">
                <a:solidFill>
                  <a:srgbClr val="047011"/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rgbClr val="047011"/>
                </a:solidFill>
                <a:latin typeface="Arial Black" panose="020B0A04020102020204" pitchFamily="34" charset="0"/>
              </a:rPr>
              <a:t>Вольфганг фон Гёте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16832"/>
            <a:ext cx="7704856" cy="4772968"/>
          </a:xfrm>
        </p:spPr>
      </p:pic>
    </p:spTree>
    <p:extLst>
      <p:ext uri="{BB962C8B-B14F-4D97-AF65-F5344CB8AC3E}">
        <p14:creationId xmlns:p14="http://schemas.microsoft.com/office/powerpoint/2010/main" val="5044063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805764" y="21917"/>
            <a:ext cx="4536504" cy="4210197"/>
          </a:xfrm>
        </p:spPr>
        <p:txBody>
          <a:bodyPr anchor="t"/>
          <a:lstStyle/>
          <a:p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</a:rPr>
              <a:t>Практическая часть работы.</a:t>
            </a:r>
            <a:b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</a:rPr>
              <a:t>Анкетирование.</a:t>
            </a: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923" y="420888"/>
            <a:ext cx="3611737" cy="5456384"/>
          </a:xfrm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89602808-5C64-40D5-BBC4-443F4E2DEE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846505"/>
              </p:ext>
            </p:extLst>
          </p:nvPr>
        </p:nvGraphicFramePr>
        <p:xfrm>
          <a:off x="3707904" y="764704"/>
          <a:ext cx="5404904" cy="20761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6687">
                  <a:extLst>
                    <a:ext uri="{9D8B030D-6E8A-4147-A177-3AD203B41FA5}">
                      <a16:colId xmlns:a16="http://schemas.microsoft.com/office/drawing/2014/main" val="3022120834"/>
                    </a:ext>
                  </a:extLst>
                </a:gridCol>
                <a:gridCol w="2698217">
                  <a:extLst>
                    <a:ext uri="{9D8B030D-6E8A-4147-A177-3AD203B41FA5}">
                      <a16:colId xmlns:a16="http://schemas.microsoft.com/office/drawing/2014/main" val="31044373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Настроение: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Цвет: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1737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Тревожное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Красный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37912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Хорошее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Серый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63069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Спокойное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Жёлтый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57609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Плохое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Зеленый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5012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Бодрое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Синий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2580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Весёлое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Чёрный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9832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Грустное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Оранжевый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0360456"/>
                  </a:ext>
                </a:extLst>
              </a:tr>
            </a:tbl>
          </a:graphicData>
        </a:graphic>
      </p:graphicFrame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E8EA668-5EFF-4263-BED9-DC624C2B17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772857"/>
              </p:ext>
            </p:extLst>
          </p:nvPr>
        </p:nvGraphicFramePr>
        <p:xfrm>
          <a:off x="3707904" y="3212976"/>
          <a:ext cx="5434780" cy="23222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7390">
                  <a:extLst>
                    <a:ext uri="{9D8B030D-6E8A-4147-A177-3AD203B41FA5}">
                      <a16:colId xmlns:a16="http://schemas.microsoft.com/office/drawing/2014/main" val="3455064856"/>
                    </a:ext>
                  </a:extLst>
                </a:gridCol>
                <a:gridCol w="2717390">
                  <a:extLst>
                    <a:ext uri="{9D8B030D-6E8A-4147-A177-3AD203B41FA5}">
                      <a16:colId xmlns:a16="http://schemas.microsoft.com/office/drawing/2014/main" val="558652632"/>
                    </a:ext>
                  </a:extLst>
                </a:gridCol>
              </a:tblGrid>
              <a:tr h="530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Настроение: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Цвет: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8932148"/>
                  </a:ext>
                </a:extLst>
              </a:tr>
              <a:tr h="2559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Тревожное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0335567"/>
                  </a:ext>
                </a:extLst>
              </a:tr>
              <a:tr h="2559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Хорошее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5278218"/>
                  </a:ext>
                </a:extLst>
              </a:tr>
              <a:tr h="2559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Спокойное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019448"/>
                  </a:ext>
                </a:extLst>
              </a:tr>
              <a:tr h="2559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Плохое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8024978"/>
                  </a:ext>
                </a:extLst>
              </a:tr>
              <a:tr h="2559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Бодрое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8532945"/>
                  </a:ext>
                </a:extLst>
              </a:tr>
              <a:tr h="2559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Весёлое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8952270"/>
                  </a:ext>
                </a:extLst>
              </a:tr>
              <a:tr h="2559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Грустное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4172218"/>
                  </a:ext>
                </a:extLst>
              </a:tr>
            </a:tbl>
          </a:graphicData>
        </a:graphic>
      </p:graphicFrame>
      <p:sp>
        <p:nvSpPr>
          <p:cNvPr id="9" name="Rectangle 2">
            <a:extLst>
              <a:ext uri="{FF2B5EF4-FFF2-40B4-BE49-F238E27FC236}">
                <a16:creationId xmlns:a16="http://schemas.microsoft.com/office/drawing/2014/main" id="{14412A2F-55D3-4E89-AF23-7281760FA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944" y="2889811"/>
            <a:ext cx="771955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sng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Бланк ответа: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541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7D8218-D00B-4080-B920-0CDA76886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43"/>
            <a:ext cx="9144000" cy="365737"/>
          </a:xfrm>
        </p:spPr>
        <p:txBody>
          <a:bodyPr/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Результаты анкетирования.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D94CBF29-CA8B-4FD5-9586-AFC0D992C9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8652671"/>
              </p:ext>
            </p:extLst>
          </p:nvPr>
        </p:nvGraphicFramePr>
        <p:xfrm>
          <a:off x="107504" y="3717032"/>
          <a:ext cx="9001000" cy="3140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8FFA78B5-D7DD-4702-809C-8518209864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8179253"/>
              </p:ext>
            </p:extLst>
          </p:nvPr>
        </p:nvGraphicFramePr>
        <p:xfrm>
          <a:off x="0" y="446088"/>
          <a:ext cx="9108504" cy="3198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1759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9760DD-B438-473F-91C0-6C8E929E7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"/>
            <a:ext cx="9036496" cy="692696"/>
          </a:xfrm>
        </p:spPr>
        <p:txBody>
          <a:bodyPr/>
          <a:lstStyle/>
          <a:p>
            <a:r>
              <a:rPr lang="ru-RU" sz="2000" dirty="0">
                <a:latin typeface="Arial Black" panose="020B0A04020102020204" pitchFamily="34" charset="0"/>
              </a:rPr>
              <a:t>Цветовая гамма настроения.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30F2A63D-ECED-4A96-B80A-25D5317321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8213513"/>
              </p:ext>
            </p:extLst>
          </p:nvPr>
        </p:nvGraphicFramePr>
        <p:xfrm>
          <a:off x="179512" y="1124744"/>
          <a:ext cx="8568953" cy="4896544"/>
        </p:xfrm>
        <a:graphic>
          <a:graphicData uri="http://schemas.openxmlformats.org/drawingml/2006/table">
            <a:tbl>
              <a:tblPr firstRow="1" firstCol="1" bandRow="1"/>
              <a:tblGrid>
                <a:gridCol w="485240">
                  <a:extLst>
                    <a:ext uri="{9D8B030D-6E8A-4147-A177-3AD203B41FA5}">
                      <a16:colId xmlns:a16="http://schemas.microsoft.com/office/drawing/2014/main" val="608505646"/>
                    </a:ext>
                  </a:extLst>
                </a:gridCol>
                <a:gridCol w="2833299">
                  <a:extLst>
                    <a:ext uri="{9D8B030D-6E8A-4147-A177-3AD203B41FA5}">
                      <a16:colId xmlns:a16="http://schemas.microsoft.com/office/drawing/2014/main" val="3471129205"/>
                    </a:ext>
                  </a:extLst>
                </a:gridCol>
                <a:gridCol w="5250414">
                  <a:extLst>
                    <a:ext uri="{9D8B030D-6E8A-4147-A177-3AD203B41FA5}">
                      <a16:colId xmlns:a16="http://schemas.microsoft.com/office/drawing/2014/main" val="1721038489"/>
                    </a:ext>
                  </a:extLst>
                </a:gridCol>
              </a:tblGrid>
              <a:tr h="6120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Настроение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Цвет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120966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Тревожное (красный)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779835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Грустное (серый)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993407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Хорошее (зеленый)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308044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Плохое (черный)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9412398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Бодрое (оранжевый)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0873633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Спокойное (синий)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390617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Веселое (желтый)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17" marR="49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5922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05493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117178" cy="2232248"/>
          </a:xfrm>
        </p:spPr>
        <p:txBody>
          <a:bodyPr anchor="t"/>
          <a:lstStyle/>
          <a:p>
            <a:pPr algn="ctr"/>
            <a:r>
              <a:rPr lang="ru-RU" sz="1800" dirty="0">
                <a:solidFill>
                  <a:srgbClr val="C00000"/>
                </a:solidFill>
                <a:latin typeface="Arial Black" panose="020B0A04020102020204" pitchFamily="34" charset="0"/>
              </a:rPr>
              <a:t>Подтверждение гипотезы.</a:t>
            </a:r>
            <a:br>
              <a:rPr lang="ru-RU" sz="18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Наша гипотеза о том, что цвет и настроения педагогов и учащихся МКОУ «Манильская средняя школа» взаимосвязаны и можно ли сравнить свое настроение с цветом, подтвердилась. </a:t>
            </a:r>
            <a:br>
              <a:rPr lang="ru-RU" dirty="0"/>
            </a:br>
            <a:endParaRPr lang="ru-RU" sz="1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331640" y="5157192"/>
            <a:ext cx="7117178" cy="860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80928"/>
            <a:ext cx="828092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587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53104A-DC6C-40F2-8009-2D76D16AA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548680"/>
            <a:ext cx="7117178" cy="576064"/>
          </a:xfrm>
        </p:spPr>
        <p:txBody>
          <a:bodyPr/>
          <a:lstStyle/>
          <a:p>
            <a:pPr algn="l"/>
            <a:r>
              <a:rPr lang="ru-RU" sz="1800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Рекомендации по  цветному оформлению школы</a:t>
            </a:r>
            <a:br>
              <a:rPr lang="ru-RU" sz="1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1800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  <a:br>
              <a:rPr lang="ru-RU" sz="1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D54A39-5656-4BEE-BA05-A221729C1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552" y="692696"/>
            <a:ext cx="7587069" cy="4945085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Опираясь на более позитивное восприятие коллективом школы таких цветов как  -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зелёный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, 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жёлтый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,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синий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рекомендуем использовать эти цвета в оформлении кабинетов, холла. При этом лучше использовать светлые оттенки.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l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Красный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цвет рекомендуется использовать дозированно. В объявлениях для привлечения внимания учеников и школьников.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l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В оформлении не рекомендуем использовать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серые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и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черные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тона, так как они негативно воспринимаются нашим коллективом.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b="1" i="1" dirty="0"/>
              <a:t> 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927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652" y="116632"/>
            <a:ext cx="6264696" cy="648072"/>
          </a:xfrm>
        </p:spPr>
        <p:txBody>
          <a:bodyPr anchor="t"/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Спасибо за внимание!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 flipV="1">
            <a:off x="2711446" y="5373216"/>
            <a:ext cx="348386" cy="360040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A28215-D823-4A10-8F11-20585D2EB2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48680"/>
            <a:ext cx="4752528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293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125113" cy="924475"/>
          </a:xfrm>
        </p:spPr>
        <p:txBody>
          <a:bodyPr/>
          <a:lstStyle/>
          <a:p>
            <a:pPr algn="ctr"/>
            <a:r>
              <a:rPr lang="ru-RU" sz="2400" i="1" dirty="0">
                <a:solidFill>
                  <a:srgbClr val="FF0000"/>
                </a:solidFill>
                <a:latin typeface="Arial Black" panose="020B0A04020102020204" pitchFamily="34" charset="0"/>
              </a:rPr>
              <a:t>Цвет связан с эмоциями и то, как мы относимся к тому или другому цвету, говорит о нашем настроении.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2776"/>
            <a:ext cx="7632848" cy="5040560"/>
          </a:xfrm>
        </p:spPr>
      </p:pic>
    </p:spTree>
    <p:extLst>
      <p:ext uri="{BB962C8B-B14F-4D97-AF65-F5344CB8AC3E}">
        <p14:creationId xmlns:p14="http://schemas.microsoft.com/office/powerpoint/2010/main" val="3280516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9778" y="1628800"/>
            <a:ext cx="3672408" cy="4608512"/>
          </a:xfrm>
        </p:spPr>
        <p:txBody>
          <a:bodyPr/>
          <a:lstStyle/>
          <a:p>
            <a:pPr algn="l"/>
            <a:r>
              <a:rPr lang="ru-RU" sz="1800" dirty="0">
                <a:solidFill>
                  <a:srgbClr val="C00000"/>
                </a:solidFill>
                <a:latin typeface="Arial Black" panose="020B0A04020102020204" pitchFamily="34" charset="0"/>
              </a:rPr>
              <a:t>Актуальность исследовательской работы:</a:t>
            </a:r>
            <a:br>
              <a:rPr lang="ru-RU" sz="1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состоит в том, что цвет играет огромную роль в жизни человека, оказывает влияние на его настроение, здоровье, психику поэтому хочется, чтобы цветовая гамма кабинетов помогала поддерживать хорошее настроение.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1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 flipV="1">
            <a:off x="179512" y="6597352"/>
            <a:ext cx="2842477" cy="144016"/>
          </a:xfrm>
        </p:spPr>
        <p:txBody>
          <a:bodyPr>
            <a:normAutofit fontScale="25000" lnSpcReduction="20000"/>
          </a:bodyPr>
          <a:lstStyle/>
          <a:p>
            <a:pPr algn="l"/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88640"/>
            <a:ext cx="3744416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874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352331"/>
            <a:ext cx="9144000" cy="4437112"/>
          </a:xfrm>
        </p:spPr>
        <p:txBody>
          <a:bodyPr anchor="ctr"/>
          <a:lstStyle/>
          <a:p>
            <a:br>
              <a:rPr lang="ru-RU" sz="1600" u="sng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u="sng" dirty="0">
                <a:solidFill>
                  <a:srgbClr val="C00000"/>
                </a:solidFill>
                <a:latin typeface="Arial Black" panose="020B0A04020102020204" pitchFamily="34" charset="0"/>
              </a:rPr>
              <a:t>Целью нашего исследования</a:t>
            </a:r>
            <a:r>
              <a:rPr lang="ru-RU" sz="1800" u="sng" dirty="0">
                <a:solidFill>
                  <a:srgbClr val="C00000"/>
                </a:solidFill>
                <a:latin typeface="Arial Black" panose="020B0A04020102020204" pitchFamily="34" charset="0"/>
              </a:rPr>
              <a:t>: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Определение взаимосвязи цвета и настроения учителей и школьников нашей школы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.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1800" u="sng" dirty="0">
                <a:solidFill>
                  <a:srgbClr val="C00000"/>
                </a:solidFill>
                <a:latin typeface="Arial Black" panose="020B0A04020102020204" pitchFamily="34" charset="0"/>
              </a:rPr>
              <a:t>Задачи: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1. Изучить литературу по данной теме;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2. Выяснить какие цвета вызывают ощущение радости, а                      какие грусти;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3.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Составить свою цветовую гамму настроения;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4. Создать памятку с рекомендациями по использованию цвета в оформлении школы для администрации школы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.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Объект исследования: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педагоги и учащиеся МКОУ «Манильская средняя  школа»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Предмет исследования: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Отражения настроения в цветовой гамме.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u="sng" dirty="0">
                <a:solidFill>
                  <a:srgbClr val="C00000"/>
                </a:solidFill>
                <a:latin typeface="Arial Black" panose="020B0A04020102020204" pitchFamily="34" charset="0"/>
              </a:rPr>
              <a:t>Гипотеза исследования: 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Цвет и настроения педагогов и учащихся МКОУ «Манильская средняя школа» взаимосвязаны и можно ли сравнить свое настроение с цветом. 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16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75856" y="4797152"/>
            <a:ext cx="1440160" cy="861420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797152"/>
            <a:ext cx="3851920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334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D59172-BF08-4541-A934-3D76C8B66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8134555" cy="548680"/>
          </a:xfrm>
        </p:spPr>
        <p:txBody>
          <a:bodyPr/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Леонардо да Винчи (1452 – 1519)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EC72B4B-3346-4280-BB93-0D5FB5D174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1"/>
            <a:ext cx="9143999" cy="6309319"/>
          </a:xfrm>
        </p:spPr>
      </p:pic>
    </p:spTree>
    <p:extLst>
      <p:ext uri="{BB962C8B-B14F-4D97-AF65-F5344CB8AC3E}">
        <p14:creationId xmlns:p14="http://schemas.microsoft.com/office/powerpoint/2010/main" val="1832591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1403" y="116632"/>
            <a:ext cx="7117178" cy="1228053"/>
          </a:xfrm>
        </p:spPr>
        <p:txBody>
          <a:bodyPr anchor="t"/>
          <a:lstStyle/>
          <a:p>
            <a:pPr algn="ctr"/>
            <a:r>
              <a:rPr lang="ru-RU" sz="1800" dirty="0">
                <a:latin typeface="Arial Black" panose="020B0A04020102020204" pitchFamily="34" charset="0"/>
              </a:rPr>
              <a:t>Цвет – это свет. К такому заключению пришел английский физик и математик Исаак Ньютон во время проведения опытов по исследованию цветов спектра.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6792"/>
            <a:ext cx="9144000" cy="4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75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45224"/>
            <a:ext cx="7128792" cy="936104"/>
          </a:xfrm>
        </p:spPr>
        <p:txBody>
          <a:bodyPr/>
          <a:lstStyle/>
          <a:p>
            <a:pPr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Его работа актуальна</a:t>
            </a:r>
            <a:b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до сих пор и стала основой для многих научных разработок.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235795"/>
          </a:xfrm>
        </p:spPr>
        <p:txBody>
          <a:bodyPr>
            <a:normAutofit fontScale="62500" lnSpcReduction="20000"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0648"/>
            <a:ext cx="777686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318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EB6629-B1F3-4AC9-B31B-E123D29DB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443" y="1"/>
            <a:ext cx="7117178" cy="4766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B73D69-715C-40E2-951F-097BCE5A3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9443" y="764704"/>
            <a:ext cx="7117178" cy="487307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D2391D-9E21-4786-A4A0-95C2FC19BD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5416"/>
            <a:ext cx="9144000" cy="717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287577"/>
      </p:ext>
    </p:extLst>
  </p:cSld>
  <p:clrMapOvr>
    <a:masterClrMapping/>
  </p:clrMapOvr>
</p:sld>
</file>

<file path=ppt/theme/theme1.xml><?xml version="1.0" encoding="utf-8"?>
<a:theme xmlns:a="http://schemas.openxmlformats.org/drawingml/2006/main" name="Spring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946</TotalTime>
  <Words>704</Words>
  <Application>Microsoft Office PowerPoint</Application>
  <PresentationFormat>Экран (4:3)</PresentationFormat>
  <Paragraphs>107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Arial Black</vt:lpstr>
      <vt:lpstr>Calibri</vt:lpstr>
      <vt:lpstr>Courier New</vt:lpstr>
      <vt:lpstr>Times New Roman</vt:lpstr>
      <vt:lpstr>Verdana</vt:lpstr>
      <vt:lpstr>Wingdings 2</vt:lpstr>
      <vt:lpstr>Spring</vt:lpstr>
      <vt:lpstr>Тема: «Влияние цвета на настроение человека».</vt:lpstr>
      <vt:lpstr>«Цвета действуют на душу, они могут вызывать чувства и возбуждать мысли, которые нас успокаивают или волнуют, печалят или радуют…» Вольфганг фон Гёте</vt:lpstr>
      <vt:lpstr>Цвет связан с эмоциями и то, как мы относимся к тому или другому цвету, говорит о нашем настроении.</vt:lpstr>
      <vt:lpstr>Актуальность исследовательской работы: состоит в том, что цвет играет огромную роль в жизни человека, оказывает влияние на его настроение, здоровье, психику поэтому хочется, чтобы цветовая гамма кабинетов помогала поддерживать хорошее настроение. </vt:lpstr>
      <vt:lpstr> Целью нашего исследования: Определение взаимосвязи цвета и настроения учителей и школьников нашей школы. Задачи: 1. Изучить литературу по данной теме; 2. Выяснить какие цвета вызывают ощущение радости, а                      какие грусти; 3. Составить свою цветовую гамму настроения; 4. Создать памятку с рекомендациями по использованию цвета в оформлении школы для администрации школы. Объект исследования: педагоги и учащиеся МКОУ «Манильская средняя  школа» Предмет исследования: Отражения настроения в цветовой гамме. Гипотеза исследования:  Цвет и настроения педагогов и учащихся МКОУ «Манильская средняя школа» взаимосвязаны и можно ли сравнить свое настроение с цветом.  </vt:lpstr>
      <vt:lpstr>Леонардо да Винчи (1452 – 1519)</vt:lpstr>
      <vt:lpstr>Цвет – это свет. К такому заключению пришел английский физик и математик Исаак Ньютон во время проведения опытов по исследованию цветов спектра.</vt:lpstr>
      <vt:lpstr>Его работа актуальна до сих пор и стала основой для многих научных разработок.</vt:lpstr>
      <vt:lpstr>Презентация PowerPoint</vt:lpstr>
      <vt:lpstr>Презентация PowerPoint</vt:lpstr>
      <vt:lpstr>Презентация PowerPoint</vt:lpstr>
      <vt:lpstr>Красный - целиком захватывает внимание и требует усилий для восприятия. Ассоциируется с силой, мощью и опасностью.</vt:lpstr>
      <vt:lpstr>Синий - вызывает безмятежный покой, организм успокаивается и отдыхает. Помогает для концентрации внимания при рассеянности.</vt:lpstr>
      <vt:lpstr>Презентация PowerPoint</vt:lpstr>
      <vt:lpstr>Презентация PowerPoint</vt:lpstr>
      <vt:lpstr>Лечение                                                                   Фараон </vt:lpstr>
      <vt:lpstr>Цветной зал </vt:lpstr>
      <vt:lpstr>Презентация PowerPoint</vt:lpstr>
      <vt:lpstr>Презентация PowerPoint</vt:lpstr>
      <vt:lpstr>Практическая часть работы. Анкетирование.</vt:lpstr>
      <vt:lpstr>Результаты анкетирования.</vt:lpstr>
      <vt:lpstr>Цветовая гамма настроения.</vt:lpstr>
      <vt:lpstr>Подтверждение гипотезы. Наша гипотеза о том, что цвет и настроения педагогов и учащихся МКОУ «Манильская средняя школа» взаимосвязаны и можно ли сравнить свое настроение с цветом, подтвердилась.  </vt:lpstr>
      <vt:lpstr>Рекомендации по  цветному оформлению школы  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Джон</dc:creator>
  <cp:lastModifiedBy>Пользователь</cp:lastModifiedBy>
  <cp:revision>72</cp:revision>
  <dcterms:created xsi:type="dcterms:W3CDTF">2019-02-23T20:48:43Z</dcterms:created>
  <dcterms:modified xsi:type="dcterms:W3CDTF">2024-03-18T04:19:46Z</dcterms:modified>
</cp:coreProperties>
</file>