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6" r:id="rId3"/>
    <p:sldId id="259" r:id="rId4"/>
    <p:sldId id="260" r:id="rId5"/>
    <p:sldId id="261" r:id="rId6"/>
    <p:sldId id="264" r:id="rId7"/>
    <p:sldId id="263" r:id="rId8"/>
    <p:sldId id="262" r:id="rId9"/>
    <p:sldId id="266" r:id="rId10"/>
    <p:sldId id="276" r:id="rId11"/>
    <p:sldId id="280" r:id="rId12"/>
    <p:sldId id="279" r:id="rId13"/>
    <p:sldId id="278" r:id="rId14"/>
    <p:sldId id="277" r:id="rId15"/>
    <p:sldId id="281" r:id="rId16"/>
    <p:sldId id="284" r:id="rId17"/>
    <p:sldId id="283" r:id="rId18"/>
    <p:sldId id="282" r:id="rId19"/>
    <p:sldId id="285" r:id="rId20"/>
    <p:sldId id="289" r:id="rId21"/>
    <p:sldId id="288" r:id="rId22"/>
    <p:sldId id="287" r:id="rId23"/>
    <p:sldId id="286" r:id="rId24"/>
    <p:sldId id="290" r:id="rId25"/>
    <p:sldId id="294" r:id="rId26"/>
    <p:sldId id="293" r:id="rId27"/>
    <p:sldId id="292" r:id="rId28"/>
    <p:sldId id="29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71BAEA9-8740-47D8-AA71-67A179094AC0}">
          <p14:sldIdLst>
            <p14:sldId id="257"/>
            <p14:sldId id="256"/>
            <p14:sldId id="259"/>
            <p14:sldId id="260"/>
            <p14:sldId id="261"/>
            <p14:sldId id="264"/>
            <p14:sldId id="263"/>
          </p14:sldIdLst>
        </p14:section>
        <p14:section name="Раздел без заголовка" id="{11A49D34-E756-48E5-93B2-EDFDEB5EF528}">
          <p14:sldIdLst>
            <p14:sldId id="262"/>
            <p14:sldId id="266"/>
            <p14:sldId id="276"/>
            <p14:sldId id="280"/>
            <p14:sldId id="279"/>
            <p14:sldId id="278"/>
            <p14:sldId id="277"/>
            <p14:sldId id="281"/>
            <p14:sldId id="284"/>
            <p14:sldId id="283"/>
            <p14:sldId id="282"/>
            <p14:sldId id="285"/>
            <p14:sldId id="289"/>
            <p14:sldId id="288"/>
            <p14:sldId id="287"/>
            <p14:sldId id="286"/>
            <p14:sldId id="290"/>
            <p14:sldId id="294"/>
            <p14:sldId id="293"/>
            <p14:sldId id="292"/>
            <p14:sldId id="29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62" d="100"/>
          <a:sy n="62" d="100"/>
        </p:scale>
        <p:origin x="-96" y="-10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A38431E-787A-4FCE-AED3-82B7881481EF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E31E7DE-E705-400F-AAD8-B084E2AEA37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124744"/>
            <a:ext cx="8568952" cy="504056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3200" b="1" i="1" dirty="0" smtClean="0">
              <a:solidFill>
                <a:schemeClr val="bg2">
                  <a:lumMod val="10000"/>
                </a:schemeClr>
              </a:solidFill>
              <a:latin typeface="Times New Roman"/>
              <a:ea typeface="Times New Roman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3200" b="1" i="1" dirty="0">
              <a:solidFill>
                <a:schemeClr val="bg2">
                  <a:lumMod val="10000"/>
                </a:schemeClr>
              </a:solidFill>
              <a:latin typeface="Times New Roman"/>
              <a:ea typeface="Times New Roman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</a:rPr>
              <a:t>Физика – это наука понимать природу.</a:t>
            </a:r>
            <a:r>
              <a:rPr lang="ru-RU" sz="3200" b="1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sz="3200" b="1" i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Times New Roman"/>
              </a:rPr>
            </a:b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Times New Roman"/>
              </a:rPr>
              <a:t>                                         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1" dirty="0">
                <a:solidFill>
                  <a:schemeClr val="bg2">
                    <a:lumMod val="10000"/>
                  </a:schemeClr>
                </a:solidFill>
                <a:latin typeface="Times New Roman"/>
              </a:rPr>
              <a:t> 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Times New Roman"/>
              </a:rPr>
              <a:t>                                                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Эрик Роджер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05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</a:t>
            </a:r>
            <a:r>
              <a:rPr lang="ru-RU" sz="3200" dirty="0" smtClean="0">
                <a:solidFill>
                  <a:srgbClr val="820000"/>
                </a:solidFill>
              </a:rPr>
              <a:t>ПОСЛОВИЦАХ                       2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348880"/>
            <a:ext cx="8064896" cy="3600400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914400" algn="l"/>
              </a:tabLst>
            </a:pPr>
            <a:r>
              <a:rPr lang="ru-RU" sz="4400" b="1" dirty="0">
                <a:latin typeface="Times New Roman"/>
                <a:ea typeface="Times New Roman"/>
              </a:rPr>
              <a:t>Куй железо, пока горячо.</a:t>
            </a:r>
            <a:endParaRPr lang="ru-RU" sz="4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698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</a:t>
            </a:r>
            <a:r>
              <a:rPr lang="ru-RU" sz="3200" dirty="0" smtClean="0">
                <a:solidFill>
                  <a:srgbClr val="820000"/>
                </a:solidFill>
              </a:rPr>
              <a:t>ПОСЛОВИЦАХ                       3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348880"/>
            <a:ext cx="8064896" cy="3600400"/>
          </a:xfrm>
        </p:spPr>
        <p:txBody>
          <a:bodyPr>
            <a:normAutofit/>
          </a:bodyPr>
          <a:lstStyle/>
          <a:p>
            <a:pPr marL="0" lvl="0" indent="0" algn="ctr">
              <a:spcBef>
                <a:spcPts val="140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4400" b="1" dirty="0">
                <a:latin typeface="Times New Roman"/>
                <a:ea typeface="Calibri"/>
              </a:rPr>
              <a:t>Коси коса пока роса, </a:t>
            </a:r>
            <a:endParaRPr lang="ru-RU" sz="4400" b="1" dirty="0" smtClean="0">
              <a:latin typeface="Times New Roman"/>
              <a:ea typeface="Calibri"/>
            </a:endParaRPr>
          </a:p>
          <a:p>
            <a:pPr marL="0" lvl="0" indent="0" algn="ctr">
              <a:spcBef>
                <a:spcPts val="140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4400" b="1" dirty="0" smtClean="0">
                <a:latin typeface="Times New Roman"/>
                <a:ea typeface="Calibri"/>
              </a:rPr>
              <a:t>роса </a:t>
            </a:r>
            <a:r>
              <a:rPr lang="ru-RU" sz="4400" b="1" dirty="0">
                <a:latin typeface="Times New Roman"/>
                <a:ea typeface="Calibri"/>
              </a:rPr>
              <a:t>долой и мы домой.</a:t>
            </a:r>
            <a:endParaRPr lang="ru-RU" sz="44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698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</a:t>
            </a:r>
            <a:r>
              <a:rPr lang="ru-RU" sz="3200" dirty="0" smtClean="0">
                <a:solidFill>
                  <a:srgbClr val="820000"/>
                </a:solidFill>
              </a:rPr>
              <a:t>ПОСЛОВИЦАХ                       4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348880"/>
            <a:ext cx="8064896" cy="3600400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ru-RU" sz="4400" b="1" dirty="0">
                <a:latin typeface="Times New Roman"/>
                <a:ea typeface="Times New Roman"/>
              </a:rPr>
              <a:t>Гвоздем моря не нагреешь.</a:t>
            </a:r>
            <a:endParaRPr lang="ru-RU" sz="4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98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</a:t>
            </a:r>
            <a:r>
              <a:rPr lang="ru-RU" sz="3200" dirty="0" smtClean="0">
                <a:solidFill>
                  <a:srgbClr val="820000"/>
                </a:solidFill>
              </a:rPr>
              <a:t>ПОСЛОВИЦАХ                       5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412776"/>
            <a:ext cx="8064896" cy="4536504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400"/>
              </a:spcBef>
              <a:spcAft>
                <a:spcPts val="0"/>
              </a:spcAft>
              <a:buNone/>
            </a:pPr>
            <a:endParaRPr lang="ru-RU" sz="4400" b="1" dirty="0" smtClean="0">
              <a:latin typeface="Times New Roman"/>
              <a:ea typeface="Times New Roman"/>
            </a:endParaRPr>
          </a:p>
          <a:p>
            <a:pPr marL="0" indent="0" algn="ctr">
              <a:spcBef>
                <a:spcPts val="1400"/>
              </a:spcBef>
              <a:spcAft>
                <a:spcPts val="0"/>
              </a:spcAft>
              <a:buNone/>
            </a:pPr>
            <a:r>
              <a:rPr lang="ru-RU" sz="4400" b="1" dirty="0" smtClean="0">
                <a:latin typeface="Times New Roman"/>
                <a:ea typeface="Times New Roman"/>
              </a:rPr>
              <a:t>Без </a:t>
            </a:r>
            <a:r>
              <a:rPr lang="ru-RU" sz="4400" b="1" dirty="0">
                <a:latin typeface="Times New Roman"/>
                <a:ea typeface="Times New Roman"/>
              </a:rPr>
              <a:t>сала дегтя не отмоешь.</a:t>
            </a:r>
            <a:endParaRPr lang="ru-RU" sz="44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98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ВОПРОСЫ НА РАЗМЫШЛЕНИЕ               1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348880"/>
            <a:ext cx="8064896" cy="3600400"/>
          </a:xfrm>
        </p:spPr>
        <p:txBody>
          <a:bodyPr>
            <a:normAutofit/>
          </a:bodyPr>
          <a:lstStyle/>
          <a:p>
            <a:pPr marL="457200" lvl="1" indent="0" algn="just">
              <a:lnSpc>
                <a:spcPct val="107000"/>
              </a:lnSpc>
              <a:spcAft>
                <a:spcPts val="800"/>
              </a:spcAft>
              <a:buNone/>
              <a:tabLst>
                <a:tab pos="270510" algn="l"/>
              </a:tabLst>
            </a:pPr>
            <a:r>
              <a:rPr lang="ru-RU" sz="3600" b="1" dirty="0">
                <a:latin typeface="Times New Roman"/>
                <a:ea typeface="Times New Roman"/>
              </a:rPr>
              <a:t>Для чего и когда надевают цепи на колеса транспорта? </a:t>
            </a:r>
          </a:p>
          <a:p>
            <a:pPr marL="45720" indent="0">
              <a:buNone/>
            </a:pPr>
            <a:r>
              <a:rPr lang="ru-RU" sz="3200" b="1" dirty="0" smtClean="0">
                <a:latin typeface="Times New Roman"/>
                <a:ea typeface="Times New Roman"/>
              </a:rPr>
              <a:t> </a:t>
            </a:r>
            <a:endParaRPr lang="ru-RU" sz="32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98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ВОПРОСЫ НА РАЗМЫШЛЕНИЕ               2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988840"/>
            <a:ext cx="8064896" cy="3600400"/>
          </a:xfrm>
        </p:spPr>
        <p:txBody>
          <a:bodyPr>
            <a:normAutofit/>
          </a:bodyPr>
          <a:lstStyle/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914400" algn="l"/>
              </a:tabLst>
            </a:pPr>
            <a:r>
              <a:rPr lang="ru-RU" sz="3600" b="1" dirty="0">
                <a:latin typeface="Times New Roman"/>
                <a:ea typeface="Times New Roman"/>
              </a:rPr>
              <a:t>Почему грязный, покрытый копотью снег тает быстрее, чем чистый?</a:t>
            </a:r>
          </a:p>
          <a:p>
            <a:pPr marL="914400" lvl="2" indent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 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86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ВОПРОСЫ НА РАЗМЫШЛЕНИЕ               3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44824"/>
            <a:ext cx="8424936" cy="4104456"/>
          </a:xfrm>
        </p:spPr>
        <p:txBody>
          <a:bodyPr>
            <a:normAutofit/>
          </a:bodyPr>
          <a:lstStyle/>
          <a:p>
            <a:pPr marL="914400" lvl="2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ru-RU" sz="3600" b="1" dirty="0">
                <a:latin typeface="Times New Roman"/>
                <a:ea typeface="Times New Roman"/>
              </a:rPr>
              <a:t>Почему мокрые пальцы примерзают зимой к металлическим предметам и не примерзают к деревянным? </a:t>
            </a:r>
          </a:p>
          <a:p>
            <a:pPr marL="45720" indent="0">
              <a:buNone/>
            </a:pPr>
            <a:endParaRPr lang="ru-RU" sz="36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83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ВОПРОСЫ НА РАЗМЫШЛЕНИЕ               4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132856"/>
            <a:ext cx="8064896" cy="3816424"/>
          </a:xfrm>
        </p:spPr>
        <p:txBody>
          <a:bodyPr>
            <a:normAutofit/>
          </a:bodyPr>
          <a:lstStyle/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ru-RU" sz="3600" b="1" dirty="0">
                <a:latin typeface="Times New Roman"/>
                <a:ea typeface="Times New Roman"/>
              </a:rPr>
              <a:t>Будет ли портиться зерно, если его ссыпать на сухой укатанный ток под навес?</a:t>
            </a:r>
          </a:p>
          <a:p>
            <a:pPr marL="45720" indent="0">
              <a:buNone/>
            </a:pPr>
            <a:endParaRPr lang="ru-RU" sz="32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83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ВОПРОСЫ НА РАЗМЫШЛЕНИЕ               5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484784"/>
            <a:ext cx="8064896" cy="4464496"/>
          </a:xfrm>
        </p:spPr>
        <p:txBody>
          <a:bodyPr>
            <a:normAutofit/>
          </a:bodyPr>
          <a:lstStyle/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914400" algn="l"/>
              </a:tabLst>
            </a:pPr>
            <a:endParaRPr lang="ru-RU" sz="3600" b="1" dirty="0" smtClean="0">
              <a:latin typeface="Times New Roman"/>
              <a:ea typeface="Times New Roman"/>
            </a:endParaRPr>
          </a:p>
          <a:p>
            <a:pPr marL="457200" lvl="1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91440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Почему </a:t>
            </a:r>
            <a:r>
              <a:rPr lang="ru-RU" sz="3600" b="1" dirty="0">
                <a:latin typeface="Times New Roman"/>
                <a:ea typeface="Times New Roman"/>
              </a:rPr>
              <a:t>после снегопада становится тихо?</a:t>
            </a:r>
          </a:p>
          <a:p>
            <a:pPr marL="45720" indent="0">
              <a:buNone/>
            </a:pPr>
            <a:endParaRPr lang="ru-RU" sz="3600" b="1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83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ФИЗИКА В ТЕХНИКЕ                              1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2204864"/>
            <a:ext cx="8244408" cy="3744416"/>
          </a:xfrm>
        </p:spPr>
        <p:txBody>
          <a:bodyPr>
            <a:noAutofit/>
          </a:bodyPr>
          <a:lstStyle/>
          <a:p>
            <a:pPr marL="1371600" lvl="3" indent="0" algn="just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  <a:tabLst>
                <a:tab pos="270510" algn="l"/>
                <a:tab pos="1828800" algn="l"/>
              </a:tabLst>
            </a:pPr>
            <a:r>
              <a:rPr lang="ru-RU" sz="3600" b="1" dirty="0">
                <a:latin typeface="Times New Roman"/>
                <a:ea typeface="Times New Roman"/>
              </a:rPr>
              <a:t>Какой из известных механизмов, лежит в основе создания секатора?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97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764704"/>
            <a:ext cx="6984776" cy="88211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ИНТЕЛЛЕКТУАЛЬНАЯ ИГРА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7" y="2204864"/>
            <a:ext cx="8208912" cy="2720593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6000" dirty="0" smtClean="0">
                <a:solidFill>
                  <a:srgbClr val="820000"/>
                </a:solidFill>
              </a:rPr>
              <a:t>ФИЗИКА В СЕЛЬСКОМ ХОЗЯЙСТВЕ</a:t>
            </a:r>
            <a:endParaRPr lang="ru-RU" sz="6000" dirty="0">
              <a:solidFill>
                <a:srgbClr val="82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60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ТЕХНИКЕ </a:t>
            </a:r>
            <a:r>
              <a:rPr lang="ru-RU" sz="3200" dirty="0" smtClean="0">
                <a:solidFill>
                  <a:srgbClr val="820000"/>
                </a:solidFill>
              </a:rPr>
              <a:t>                             2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988840"/>
            <a:ext cx="8064896" cy="396044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Times New Roman"/>
              </a:rPr>
              <a:t>Какие физические законы лежат в принципе работы зеркал заднего вида?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67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ТЕХНИКЕ </a:t>
            </a:r>
            <a:r>
              <a:rPr lang="ru-RU" sz="3200" dirty="0" smtClean="0">
                <a:solidFill>
                  <a:srgbClr val="820000"/>
                </a:solidFill>
              </a:rPr>
              <a:t>                             3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2060848"/>
            <a:ext cx="8243216" cy="4176464"/>
          </a:xfrm>
        </p:spPr>
        <p:txBody>
          <a:bodyPr>
            <a:normAutofit/>
          </a:bodyPr>
          <a:lstStyle/>
          <a:p>
            <a:pPr marL="0" lvl="0" indent="0">
              <a:spcBef>
                <a:spcPts val="1400"/>
              </a:spcBef>
              <a:spcAft>
                <a:spcPts val="0"/>
              </a:spcAft>
              <a:buNone/>
              <a:tabLst>
                <a:tab pos="457200" algn="l"/>
                <a:tab pos="514350" algn="l"/>
              </a:tabLst>
            </a:pPr>
            <a:r>
              <a:rPr lang="ru-RU" sz="3600" b="1" dirty="0">
                <a:latin typeface="Times New Roman"/>
                <a:ea typeface="Times New Roman"/>
              </a:rPr>
              <a:t>Какой закон лежит в основе работы гидравлического домкрата? </a:t>
            </a:r>
            <a:endParaRPr lang="ru-RU" sz="3600" b="1" dirty="0" smtClean="0">
              <a:latin typeface="Times New Roman"/>
              <a:ea typeface="Times New Roman"/>
            </a:endParaRPr>
          </a:p>
          <a:p>
            <a:pPr marL="0" lvl="0" indent="0">
              <a:spcBef>
                <a:spcPts val="1400"/>
              </a:spcBef>
              <a:spcAft>
                <a:spcPts val="0"/>
              </a:spcAft>
              <a:buNone/>
              <a:tabLst>
                <a:tab pos="457200" algn="l"/>
                <a:tab pos="51435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И </a:t>
            </a:r>
            <a:r>
              <a:rPr lang="ru-RU" sz="3600" b="1" dirty="0">
                <a:latin typeface="Times New Roman"/>
                <a:ea typeface="Times New Roman"/>
              </a:rPr>
              <a:t>что дает это приспособление?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67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ТЕХНИКЕ </a:t>
            </a:r>
            <a:r>
              <a:rPr lang="ru-RU" sz="3200" dirty="0" smtClean="0">
                <a:solidFill>
                  <a:srgbClr val="820000"/>
                </a:solidFill>
              </a:rPr>
              <a:t>                             4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06560" y="1988840"/>
            <a:ext cx="8711008" cy="4032448"/>
          </a:xfrm>
        </p:spPr>
        <p:txBody>
          <a:bodyPr>
            <a:noAutofit/>
          </a:bodyPr>
          <a:lstStyle/>
          <a:p>
            <a:pPr marL="914400" lvl="2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Times New Roman"/>
              </a:rPr>
              <a:t>Какие физические явления лежат в основе работы </a:t>
            </a:r>
            <a:r>
              <a:rPr lang="ru-RU" sz="3600" b="1" dirty="0" smtClean="0">
                <a:latin typeface="Times New Roman"/>
                <a:ea typeface="Times New Roman"/>
              </a:rPr>
              <a:t>ДВС (двигателя внутреннего сгорания)?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67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ТЕХНИКЕ </a:t>
            </a:r>
            <a:r>
              <a:rPr lang="ru-RU" sz="3200" dirty="0" smtClean="0">
                <a:solidFill>
                  <a:srgbClr val="820000"/>
                </a:solidFill>
              </a:rPr>
              <a:t>                             5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132856"/>
            <a:ext cx="8064896" cy="34563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b="1" dirty="0">
                <a:latin typeface="Times New Roman"/>
                <a:ea typeface="Times New Roman"/>
              </a:rPr>
              <a:t>Какие физические законы лежат в основе работы электродвигателя?</a:t>
            </a:r>
            <a:endParaRPr lang="ru-RU" sz="36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67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ФИЗИКА В ЗАГАДКАХ                             1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2132856"/>
            <a:ext cx="7560840" cy="3816424"/>
          </a:xfrm>
        </p:spPr>
        <p:txBody>
          <a:bodyPr>
            <a:normAutofit/>
          </a:bodyPr>
          <a:lstStyle/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1. На </a:t>
            </a:r>
            <a:r>
              <a:rPr lang="ru-RU" sz="3600" b="1" dirty="0">
                <a:latin typeface="Times New Roman"/>
                <a:ea typeface="Times New Roman"/>
              </a:rPr>
              <a:t>холоде – горой,  в избе - водой </a:t>
            </a:r>
            <a:endParaRPr lang="ru-RU" sz="3600" b="1" dirty="0" smtClean="0">
              <a:latin typeface="Times New Roman"/>
              <a:ea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2. Летом </a:t>
            </a:r>
            <a:r>
              <a:rPr lang="ru-RU" sz="3600" b="1" dirty="0">
                <a:latin typeface="Times New Roman"/>
                <a:ea typeface="Times New Roman"/>
              </a:rPr>
              <a:t>вырастают, а осенью опадают. 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99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</a:t>
            </a:r>
            <a:r>
              <a:rPr lang="ru-RU" sz="3200" dirty="0" smtClean="0">
                <a:solidFill>
                  <a:srgbClr val="820000"/>
                </a:solidFill>
              </a:rPr>
              <a:t>ЗАГАДКАХ                             2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802552"/>
            <a:ext cx="7920880" cy="3816424"/>
          </a:xfrm>
        </p:spPr>
        <p:txBody>
          <a:bodyPr>
            <a:normAutofit/>
          </a:bodyPr>
          <a:lstStyle/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1. В </a:t>
            </a:r>
            <a:r>
              <a:rPr lang="ru-RU" sz="3600" b="1" dirty="0">
                <a:latin typeface="Times New Roman"/>
                <a:ea typeface="Times New Roman"/>
              </a:rPr>
              <a:t>огне не горит, в воде не тонет. </a:t>
            </a:r>
            <a:endParaRPr lang="ru-RU" sz="3600" b="1" dirty="0" smtClean="0">
              <a:latin typeface="Times New Roman"/>
              <a:ea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2. Без </a:t>
            </a:r>
            <a:r>
              <a:rPr lang="ru-RU" sz="3600" b="1" dirty="0">
                <a:latin typeface="Times New Roman"/>
                <a:ea typeface="Times New Roman"/>
              </a:rPr>
              <a:t>крыльев, а летает, никто ее не </a:t>
            </a:r>
            <a:r>
              <a:rPr lang="ru-RU" sz="3600" b="1" dirty="0" smtClean="0">
                <a:latin typeface="Times New Roman"/>
                <a:ea typeface="Times New Roman"/>
              </a:rPr>
              <a:t> </a:t>
            </a: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ru-RU" sz="3600" b="1" dirty="0">
                <a:latin typeface="Times New Roman"/>
                <a:ea typeface="Times New Roman"/>
              </a:rPr>
              <a:t> </a:t>
            </a:r>
            <a:r>
              <a:rPr lang="ru-RU" sz="3600" b="1" dirty="0" smtClean="0">
                <a:latin typeface="Times New Roman"/>
                <a:ea typeface="Times New Roman"/>
              </a:rPr>
              <a:t>    бьет</a:t>
            </a:r>
            <a:r>
              <a:rPr lang="ru-RU" sz="3600" b="1" dirty="0">
                <a:latin typeface="Times New Roman"/>
                <a:ea typeface="Times New Roman"/>
              </a:rPr>
              <a:t>, а плачет. 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7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</a:t>
            </a:r>
            <a:r>
              <a:rPr lang="ru-RU" sz="3200" dirty="0" smtClean="0">
                <a:solidFill>
                  <a:srgbClr val="820000"/>
                </a:solidFill>
              </a:rPr>
              <a:t>ЗАГАДКАХ                             3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2132856"/>
            <a:ext cx="7992888" cy="3816424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1. Клубится</a:t>
            </a:r>
            <a:r>
              <a:rPr lang="ru-RU" sz="3600" b="1" dirty="0">
                <a:latin typeface="Times New Roman"/>
                <a:ea typeface="Times New Roman"/>
              </a:rPr>
              <a:t>, а не дым, ложится, а не снег</a:t>
            </a:r>
            <a:r>
              <a:rPr lang="ru-RU" sz="3600" b="1" i="1" dirty="0">
                <a:latin typeface="Times New Roman"/>
                <a:ea typeface="Times New Roman"/>
              </a:rPr>
              <a:t>. </a:t>
            </a:r>
            <a:r>
              <a:rPr lang="ru-RU" sz="3600" b="1" dirty="0" smtClean="0">
                <a:latin typeface="Times New Roman"/>
                <a:ea typeface="Times New Roman"/>
              </a:rPr>
              <a:t> </a:t>
            </a:r>
            <a:endParaRPr lang="ru-RU" sz="3600" b="1" dirty="0">
              <a:latin typeface="Times New Roman"/>
              <a:ea typeface="Times New Roman"/>
            </a:endParaRPr>
          </a:p>
          <a:p>
            <a:pPr marL="45720" indent="0">
              <a:buNone/>
            </a:pPr>
            <a:r>
              <a:rPr lang="ru-RU" sz="3600" b="1" dirty="0" smtClean="0">
                <a:latin typeface="Times New Roman"/>
                <a:ea typeface="Times New Roman"/>
              </a:rPr>
              <a:t>2. Вечером </a:t>
            </a:r>
            <a:r>
              <a:rPr lang="ru-RU" sz="3600" b="1" dirty="0">
                <a:latin typeface="Times New Roman"/>
                <a:ea typeface="Times New Roman"/>
              </a:rPr>
              <a:t>наземь слетает, ночь на земле пребывает, утром опять улетает. 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7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</a:t>
            </a:r>
            <a:r>
              <a:rPr lang="ru-RU" sz="3200" dirty="0" smtClean="0">
                <a:solidFill>
                  <a:srgbClr val="820000"/>
                </a:solidFill>
              </a:rPr>
              <a:t>ЗАГАДКАХ                             4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1628800"/>
            <a:ext cx="7650000" cy="3816424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1. Без </a:t>
            </a:r>
            <a:r>
              <a:rPr lang="ru-RU" sz="3600" b="1" dirty="0">
                <a:latin typeface="Times New Roman"/>
                <a:ea typeface="Times New Roman"/>
              </a:rPr>
              <a:t>крыльев летит, без ног бегут, </a:t>
            </a:r>
            <a:endParaRPr lang="ru-RU" sz="3600" b="1" dirty="0" smtClean="0">
              <a:latin typeface="Times New Roman"/>
              <a:ea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    без </a:t>
            </a:r>
            <a:r>
              <a:rPr lang="ru-RU" sz="3600" b="1" dirty="0">
                <a:latin typeface="Times New Roman"/>
                <a:ea typeface="Times New Roman"/>
              </a:rPr>
              <a:t>паруса плывут. </a:t>
            </a:r>
            <a:endParaRPr lang="ru-RU" sz="3600" b="1" dirty="0" smtClean="0">
              <a:latin typeface="Times New Roman"/>
              <a:ea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2. Зимой </a:t>
            </a:r>
            <a:r>
              <a:rPr lang="ru-RU" sz="3600" b="1" dirty="0">
                <a:latin typeface="Times New Roman"/>
                <a:ea typeface="Times New Roman"/>
              </a:rPr>
              <a:t>– греет, весной – тлеет, </a:t>
            </a:r>
            <a:endParaRPr lang="ru-RU" sz="3600" b="1" dirty="0" smtClean="0">
              <a:latin typeface="Times New Roman"/>
              <a:ea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600" b="1" dirty="0">
                <a:latin typeface="Times New Roman"/>
                <a:ea typeface="Times New Roman"/>
              </a:rPr>
              <a:t> </a:t>
            </a:r>
            <a:r>
              <a:rPr lang="ru-RU" sz="3600" b="1" dirty="0" smtClean="0">
                <a:latin typeface="Times New Roman"/>
                <a:ea typeface="Times New Roman"/>
              </a:rPr>
              <a:t>   летом </a:t>
            </a:r>
            <a:r>
              <a:rPr lang="ru-RU" sz="3600" b="1" dirty="0">
                <a:latin typeface="Times New Roman"/>
                <a:ea typeface="Times New Roman"/>
              </a:rPr>
              <a:t>– умирает, осенью – летает. 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7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>
                <a:solidFill>
                  <a:srgbClr val="820000"/>
                </a:solidFill>
              </a:rPr>
              <a:t>ФИЗИКА В </a:t>
            </a:r>
            <a:r>
              <a:rPr lang="ru-RU" sz="3200" dirty="0" smtClean="0">
                <a:solidFill>
                  <a:srgbClr val="820000"/>
                </a:solidFill>
              </a:rPr>
              <a:t>ЗАГАДКАХ                             5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988840"/>
            <a:ext cx="7704856" cy="3600400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1. Что </a:t>
            </a:r>
            <a:r>
              <a:rPr lang="ru-RU" sz="3600" b="1" dirty="0">
                <a:latin typeface="Times New Roman"/>
                <a:ea typeface="Times New Roman"/>
              </a:rPr>
              <a:t>с земли не поднимешь? </a:t>
            </a: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ru-RU" sz="3600" b="1" dirty="0" smtClean="0">
                <a:latin typeface="Times New Roman"/>
                <a:ea typeface="Times New Roman"/>
              </a:rPr>
              <a:t>2. Что </a:t>
            </a:r>
            <a:r>
              <a:rPr lang="ru-RU" sz="3600" b="1" dirty="0">
                <a:latin typeface="Times New Roman"/>
                <a:ea typeface="Times New Roman"/>
              </a:rPr>
              <a:t>в комнате есть, а не </a:t>
            </a:r>
            <a:endParaRPr lang="ru-RU" sz="3600" b="1" dirty="0" smtClean="0">
              <a:latin typeface="Times New Roman"/>
              <a:ea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ru-RU" sz="3600" b="1" dirty="0">
                <a:latin typeface="Times New Roman"/>
                <a:ea typeface="Times New Roman"/>
              </a:rPr>
              <a:t> </a:t>
            </a:r>
            <a:r>
              <a:rPr lang="ru-RU" sz="3600" b="1" dirty="0" smtClean="0">
                <a:latin typeface="Times New Roman"/>
                <a:ea typeface="Times New Roman"/>
              </a:rPr>
              <a:t>    увидишь</a:t>
            </a:r>
            <a:r>
              <a:rPr lang="ru-RU" sz="3600" b="1" dirty="0">
                <a:latin typeface="Times New Roman"/>
                <a:ea typeface="Times New Roman"/>
              </a:rPr>
              <a:t>? 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7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40292848"/>
              </p:ext>
            </p:extLst>
          </p:nvPr>
        </p:nvGraphicFramePr>
        <p:xfrm>
          <a:off x="251520" y="116632"/>
          <a:ext cx="8640960" cy="6579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1224136"/>
                <a:gridCol w="1224136"/>
                <a:gridCol w="1296144"/>
                <a:gridCol w="1224136"/>
                <a:gridCol w="1152128"/>
              </a:tblGrid>
              <a:tr h="981026">
                <a:tc>
                  <a:txBody>
                    <a:bodyPr/>
                    <a:lstStyle/>
                    <a:p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НОМИНАЦИИ</a:t>
                      </a:r>
                    </a:p>
                    <a:p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Б А Л </a:t>
                      </a:r>
                      <a:r>
                        <a:rPr lang="ru-RU" sz="2000" b="1" dirty="0" err="1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  Ы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81026">
                <a:tc>
                  <a:txBody>
                    <a:bodyPr/>
                    <a:lstStyle/>
                    <a:p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УЧЕНЫЕ</a:t>
                      </a:r>
                      <a:r>
                        <a:rPr lang="ru-RU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ФИЗИКИ</a:t>
                      </a:r>
                    </a:p>
                    <a:p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2" action="ppaction://hlinksldjump"/>
                        </a:rPr>
                        <a:t>1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3" action="ppaction://hlinksldjump"/>
                        </a:rPr>
                        <a:t>2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4" action="ppaction://hlinksldjump"/>
                        </a:rPr>
                        <a:t>3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5" action="ppaction://hlinksldjump"/>
                        </a:rPr>
                        <a:t>4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6" action="ppaction://hlinksldjump"/>
                        </a:rPr>
                        <a:t>5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810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ФИЗИКА В ПОСЛОВИЦАХ</a:t>
                      </a:r>
                    </a:p>
                    <a:p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7" action="ppaction://hlinksldjump"/>
                        </a:rPr>
                        <a:t>1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8" action="ppaction://hlinksldjump"/>
                        </a:rPr>
                        <a:t>2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9" action="ppaction://hlinksldjump"/>
                        </a:rPr>
                        <a:t>3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10" action="ppaction://hlinksldjump"/>
                        </a:rPr>
                        <a:t>4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11" action="ppaction://hlinksldjump"/>
                        </a:rPr>
                        <a:t>5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810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ВОПРОСЫ НА РАЗМЫШЛЕНИЕ</a:t>
                      </a:r>
                    </a:p>
                    <a:p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12" action="ppaction://hlinksldjump"/>
                        </a:rPr>
                        <a:t>1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13" action="ppaction://hlinksldjump"/>
                        </a:rPr>
                        <a:t>2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14" action="ppaction://hlinksldjump"/>
                        </a:rPr>
                        <a:t>3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15" action="ppaction://hlinksldjump"/>
                        </a:rPr>
                        <a:t>4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16" action="ppaction://hlinksldjump"/>
                        </a:rPr>
                        <a:t>5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7830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ФИЗИКА В</a:t>
                      </a:r>
                      <a:r>
                        <a:rPr lang="ru-RU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ТЕХНИКЕ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17" action="ppaction://hlinksldjump"/>
                        </a:rPr>
                        <a:t>1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18" action="ppaction://hlinksldjump"/>
                        </a:rPr>
                        <a:t>2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19" action="ppaction://hlinksldjump"/>
                        </a:rPr>
                        <a:t>3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20" action="ppaction://hlinksldjump"/>
                        </a:rPr>
                        <a:t>4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21" action="ppaction://hlinksldjump"/>
                        </a:rPr>
                        <a:t>5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7830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ФИЗИКА В ЗАГАДКАХ</a:t>
                      </a:r>
                    </a:p>
                    <a:p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22" action="ppaction://hlinksldjump"/>
                        </a:rPr>
                        <a:t>1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23" action="ppaction://hlinksldjump"/>
                        </a:rPr>
                        <a:t>2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24" action="ppaction://hlinksldjump"/>
                        </a:rPr>
                        <a:t>3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25" action="ppaction://hlinksldjump"/>
                        </a:rPr>
                        <a:t>4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  <a:hlinkClick r:id="rId26" action="ppaction://hlinksldjump"/>
                        </a:rPr>
                        <a:t>5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12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УЧЕНЫЕ ФИЗИКИ                                  1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340768"/>
            <a:ext cx="7920880" cy="4769680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200" b="1" dirty="0">
                <a:latin typeface="Times New Roman"/>
                <a:ea typeface="Times New Roman"/>
              </a:rPr>
              <a:t>Ученый, во времена жизни которого было развито только сельское хозяйство, придумал винт, благодаря которому работала система орошения полей. Усовершенствовал рычаг. Ему принадлежат слова: «Дайте мне точку опоры, и я переверну весь мир!»  </a:t>
            </a:r>
          </a:p>
          <a:p>
            <a:pPr marL="0" lvl="0" indent="0">
              <a:spcBef>
                <a:spcPts val="1400"/>
              </a:spcBef>
              <a:spcAft>
                <a:spcPts val="0"/>
              </a:spcAft>
              <a:buNone/>
              <a:tabLst>
                <a:tab pos="447675" algn="l"/>
              </a:tabLst>
            </a:pPr>
            <a:r>
              <a:rPr lang="ru-RU" sz="3200" b="1" dirty="0" smtClean="0">
                <a:latin typeface="Times New Roman"/>
                <a:ea typeface="Times New Roman"/>
              </a:rPr>
              <a:t>       </a:t>
            </a:r>
            <a:endParaRPr lang="ru-RU" sz="3200" b="1" dirty="0">
              <a:latin typeface="Times New Roman"/>
              <a:ea typeface="Times New Roman"/>
            </a:endParaRPr>
          </a:p>
          <a:p>
            <a:endParaRPr lang="ru-RU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914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УЧЕНЫЕ ФИЗИКИ                                  2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196752"/>
            <a:ext cx="8064896" cy="5112568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200" b="1" dirty="0">
                <a:latin typeface="Times New Roman"/>
                <a:ea typeface="Times New Roman"/>
              </a:rPr>
              <a:t>Английский ученый, открыл три важных закона механики. Один из законов говорит о том, что с какой силой трактор давит на Землю, то с такой же силой Земля действует на </a:t>
            </a:r>
            <a:r>
              <a:rPr lang="ru-RU" sz="3200" b="1" dirty="0" smtClean="0">
                <a:latin typeface="Times New Roman"/>
                <a:ea typeface="Times New Roman"/>
              </a:rPr>
              <a:t>трактор. </a:t>
            </a:r>
            <a:endParaRPr lang="ru-RU" sz="3200" b="1" dirty="0">
              <a:latin typeface="Times New Roman"/>
              <a:ea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200" b="1" dirty="0" smtClean="0">
                <a:latin typeface="Times New Roman"/>
                <a:ea typeface="Times New Roman"/>
              </a:rPr>
              <a:t>  </a:t>
            </a:r>
            <a:endParaRPr lang="ru-RU" sz="3200" b="1" dirty="0">
              <a:latin typeface="Times New Roman"/>
              <a:ea typeface="Times New Roman"/>
            </a:endParaRPr>
          </a:p>
          <a:p>
            <a:pPr marL="0" lvl="0" indent="0">
              <a:spcBef>
                <a:spcPts val="1400"/>
              </a:spcBef>
              <a:spcAft>
                <a:spcPts val="0"/>
              </a:spcAft>
              <a:buNone/>
              <a:tabLst>
                <a:tab pos="447675" algn="l"/>
              </a:tabLst>
            </a:pPr>
            <a:r>
              <a:rPr lang="ru-RU" sz="3200" b="1" dirty="0" smtClean="0">
                <a:latin typeface="Times New Roman"/>
                <a:ea typeface="Times New Roman"/>
              </a:rPr>
              <a:t>      </a:t>
            </a:r>
            <a:endParaRPr lang="ru-RU" sz="3200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53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УЧЕНЫЕ ФИЗИКИ                                  3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412776"/>
            <a:ext cx="8064896" cy="4536504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200" b="1" dirty="0">
                <a:latin typeface="Times New Roman"/>
                <a:ea typeface="Times New Roman"/>
              </a:rPr>
              <a:t>Английский естествоиспытатель. Установил клеточное строение тканей, ввел термин «клетка». Открыл закон, определяющий зависимость между силой упругости и деформацией тела, который учитывается при буксировке транспорта.</a:t>
            </a:r>
            <a:r>
              <a:rPr lang="ru-RU" sz="3200" b="1" dirty="0" smtClean="0">
                <a:latin typeface="Times New Roman"/>
                <a:ea typeface="Times New Roman"/>
              </a:rPr>
              <a:t> </a:t>
            </a:r>
            <a:endParaRPr lang="ru-RU" sz="3200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7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УЧЕНЫЕ ФИЗИКИ                                  4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340768"/>
            <a:ext cx="8064896" cy="4608512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457200" algn="l"/>
              </a:tabLst>
            </a:pPr>
            <a:r>
              <a:rPr lang="ru-RU" sz="3200" b="1" dirty="0">
                <a:latin typeface="Times New Roman"/>
                <a:ea typeface="Times New Roman"/>
              </a:rPr>
              <a:t>Русский ученый, первым внес в русский язык термин «физика», внес неоценимый вклад в развитии наук в России, считается основателем Российского научного </a:t>
            </a:r>
            <a:r>
              <a:rPr lang="ru-RU" sz="3200" b="1" dirty="0" smtClean="0">
                <a:latin typeface="Times New Roman"/>
                <a:ea typeface="Times New Roman"/>
              </a:rPr>
              <a:t>земледелия.</a:t>
            </a:r>
            <a:r>
              <a:rPr lang="ru-RU" sz="3200" b="1" dirty="0">
                <a:latin typeface="Times New Roman"/>
                <a:ea typeface="Times New Roman"/>
              </a:rPr>
              <a:t>     </a:t>
            </a: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7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УЧЕНЫЕ ФИЗИКИ                                  5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208536"/>
            <a:ext cx="8208912" cy="4896544"/>
          </a:xfrm>
        </p:spPr>
        <p:txBody>
          <a:bodyPr>
            <a:normAutofit fontScale="92500" lnSpcReduction="10000"/>
          </a:bodyPr>
          <a:lstStyle/>
          <a:p>
            <a:pPr marL="0" lvl="0" indent="0">
              <a:spcBef>
                <a:spcPts val="1400"/>
              </a:spcBef>
              <a:spcAft>
                <a:spcPts val="0"/>
              </a:spcAft>
              <a:buNone/>
              <a:tabLst>
                <a:tab pos="447675" algn="l"/>
              </a:tabLst>
            </a:pPr>
            <a:r>
              <a:rPr lang="ru-RU" sz="3200" b="1" dirty="0">
                <a:latin typeface="Times New Roman"/>
                <a:ea typeface="Times New Roman"/>
              </a:rPr>
              <a:t>В начале XX века усовершенствовал аккумулятор, сделал его более приспособленным для нужд транспорта. В результате были созданы железно-никелевые аккумуляторы с электролитом в виде едкого калия, т.е. щелочные аккумуляторы, которые получили широкое распространение в транспорте, на электростанциях и в небольших судах. Так же этому ученому принадлежит открытие лампочки, которые стали </a:t>
            </a:r>
            <a:r>
              <a:rPr lang="ru-RU" sz="3200" b="1" dirty="0" smtClean="0">
                <a:latin typeface="Times New Roman"/>
                <a:ea typeface="Times New Roman"/>
              </a:rPr>
              <a:t>массовыми.</a:t>
            </a:r>
            <a:r>
              <a:rPr lang="ru-RU" sz="3200" b="1" dirty="0">
                <a:latin typeface="Times New Roman"/>
                <a:ea typeface="Times New Roman"/>
              </a:rPr>
              <a:t>  </a:t>
            </a:r>
            <a:endParaRPr lang="ru-RU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7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3690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solidFill>
                  <a:srgbClr val="820000"/>
                </a:solidFill>
              </a:rPr>
              <a:t>ФИЗИКА В ПОСЛОВИЦАХ                       1</a:t>
            </a:r>
            <a:endParaRPr lang="ru-RU" sz="3200" dirty="0">
              <a:solidFill>
                <a:srgbClr val="8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348880"/>
            <a:ext cx="8064896" cy="3600400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  <a:tab pos="914400" algn="l"/>
              </a:tabLst>
            </a:pPr>
            <a:r>
              <a:rPr lang="ru-RU" sz="4400" b="1" dirty="0">
                <a:latin typeface="Times New Roman"/>
                <a:ea typeface="Times New Roman"/>
              </a:rPr>
              <a:t>Много снега — много хлеба.</a:t>
            </a:r>
            <a:endParaRPr lang="ru-RU" sz="4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390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285</TotalTime>
  <Words>632</Words>
  <Application>Microsoft Office PowerPoint</Application>
  <PresentationFormat>Экран (4:3)</PresentationFormat>
  <Paragraphs>134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Воздушный поток</vt:lpstr>
      <vt:lpstr>Презентация PowerPoint</vt:lpstr>
      <vt:lpstr>ФИЗИКА В СЕЛЬСКОМ ХОЗЯЙСТВЕ</vt:lpstr>
      <vt:lpstr>Презентация PowerPoint</vt:lpstr>
      <vt:lpstr>УЧЕНЫЕ ФИЗИКИ                                  1</vt:lpstr>
      <vt:lpstr>УЧЕНЫЕ ФИЗИКИ                                  2</vt:lpstr>
      <vt:lpstr>УЧЕНЫЕ ФИЗИКИ                                  3</vt:lpstr>
      <vt:lpstr>УЧЕНЫЕ ФИЗИКИ                                  4</vt:lpstr>
      <vt:lpstr>УЧЕНЫЕ ФИЗИКИ                                  5</vt:lpstr>
      <vt:lpstr>ФИЗИКА В ПОСЛОВИЦАХ                       1</vt:lpstr>
      <vt:lpstr>ФИЗИКА В ПОСЛОВИЦАХ                       2</vt:lpstr>
      <vt:lpstr>ФИЗИКА В ПОСЛОВИЦАХ                       3</vt:lpstr>
      <vt:lpstr>ФИЗИКА В ПОСЛОВИЦАХ                       4</vt:lpstr>
      <vt:lpstr>ФИЗИКА В ПОСЛОВИЦАХ                       5</vt:lpstr>
      <vt:lpstr>ВОПРОСЫ НА РАЗМЫШЛЕНИЕ               1</vt:lpstr>
      <vt:lpstr>ВОПРОСЫ НА РАЗМЫШЛЕНИЕ               2</vt:lpstr>
      <vt:lpstr>ВОПРОСЫ НА РАЗМЫШЛЕНИЕ               3</vt:lpstr>
      <vt:lpstr>ВОПРОСЫ НА РАЗМЫШЛЕНИЕ               4</vt:lpstr>
      <vt:lpstr>ВОПРОСЫ НА РАЗМЫШЛЕНИЕ               5</vt:lpstr>
      <vt:lpstr>ФИЗИКА В ТЕХНИКЕ                              1</vt:lpstr>
      <vt:lpstr>ФИЗИКА В ТЕХНИКЕ                              2</vt:lpstr>
      <vt:lpstr>ФИЗИКА В ТЕХНИКЕ                              3</vt:lpstr>
      <vt:lpstr>ФИЗИКА В ТЕХНИКЕ                              4</vt:lpstr>
      <vt:lpstr>ФИЗИКА В ТЕХНИКЕ                              5</vt:lpstr>
      <vt:lpstr>ФИЗИКА В ЗАГАДКАХ                             1</vt:lpstr>
      <vt:lpstr>ФИЗИКА В ЗАГАДКАХ                             2</vt:lpstr>
      <vt:lpstr>ФИЗИКА В ЗАГАДКАХ                             3</vt:lpstr>
      <vt:lpstr>ФИЗИКА В ЗАГАДКАХ                             4</vt:lpstr>
      <vt:lpstr>ФИЗИКА В ЗАГАДКАХ                             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Борис</cp:lastModifiedBy>
  <cp:revision>22</cp:revision>
  <dcterms:created xsi:type="dcterms:W3CDTF">2013-04-07T11:26:05Z</dcterms:created>
  <dcterms:modified xsi:type="dcterms:W3CDTF">2022-10-21T15:35:37Z</dcterms:modified>
</cp:coreProperties>
</file>