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0" r:id="rId2"/>
    <p:sldId id="310" r:id="rId3"/>
    <p:sldId id="302" r:id="rId4"/>
    <p:sldId id="304" r:id="rId5"/>
    <p:sldId id="305" r:id="rId6"/>
    <p:sldId id="309" r:id="rId7"/>
    <p:sldId id="306" r:id="rId8"/>
    <p:sldId id="256" r:id="rId9"/>
    <p:sldId id="273" r:id="rId10"/>
    <p:sldId id="285" r:id="rId11"/>
    <p:sldId id="307" r:id="rId12"/>
    <p:sldId id="308" r:id="rId13"/>
    <p:sldId id="298" r:id="rId14"/>
    <p:sldId id="275" r:id="rId15"/>
    <p:sldId id="293" r:id="rId16"/>
    <p:sldId id="299" r:id="rId17"/>
    <p:sldId id="274" r:id="rId18"/>
    <p:sldId id="28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66003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58" autoAdjust="0"/>
    <p:restoredTop sz="94556" autoAdjust="0"/>
  </p:normalViewPr>
  <p:slideViewPr>
    <p:cSldViewPr>
      <p:cViewPr>
        <p:scale>
          <a:sx n="80" d="100"/>
          <a:sy n="80" d="100"/>
        </p:scale>
        <p:origin x="-2610" y="-6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1-30T03:08:00.053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3074" name="Picture 2" descr="C:\Users\Учитель\Desktop\2-4 (1)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2200275"/>
            <a:ext cx="6000750" cy="24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I:\&#1074;&#1077;&#1078;&#1083;&#1080;&#1074;&#1099;&#1077;%20&#1089;&#1083;&#1086;&#1074;&#1072;%202\&#1084;&#1091;&#1079;&#1099;&#1082;&#1072;-&#1079;&#1080;&#1084;&#1072;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I:\&#1074;&#1077;&#1078;&#1083;&#1080;&#1074;&#1099;&#1077;%20&#1089;&#1083;&#1086;&#1074;&#1072;%202\&#1059;&#1083;&#1099;&#1073;&#1082;&#1072;.mp3" TargetMode="Externa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440159"/>
          </a:xfrm>
        </p:spPr>
        <p:txBody>
          <a:bodyPr/>
          <a:lstStyle/>
          <a:p>
            <a:r>
              <a:rPr lang="ru-RU" dirty="0" smtClean="0"/>
              <a:t>Минутка чистописания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3505944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chemeClr val="tx1"/>
                </a:solidFill>
              </a:rPr>
              <a:t>.  ч щ</a:t>
            </a:r>
            <a:endParaRPr lang="en-US" b="1" i="1" smtClean="0">
              <a:solidFill>
                <a:schemeClr val="tx1"/>
              </a:solidFill>
            </a:endParaRPr>
          </a:p>
          <a:p>
            <a:pPr algn="l"/>
            <a:r>
              <a:rPr lang="ru-RU" b="1" i="1" smtClean="0">
                <a:solidFill>
                  <a:schemeClr val="tx1"/>
                </a:solidFill>
              </a:rPr>
              <a:t>.  </a:t>
            </a:r>
            <a:r>
              <a:rPr lang="ru-RU" b="1" i="1" dirty="0" err="1" smtClean="0">
                <a:solidFill>
                  <a:schemeClr val="tx1"/>
                </a:solidFill>
              </a:rPr>
              <a:t>Ищупищатучачас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www2.ivcc.edu/turchi/Updated%20PPTs%20and%20PFCs/Chapter%205ppt_files/v3_slide0007_image00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946647"/>
            <a:ext cx="309634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музыка-зим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5536" y="623731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174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84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29286"/>
            <a:ext cx="8229600" cy="1143000"/>
          </a:xfrm>
        </p:spPr>
        <p:txBody>
          <a:bodyPr/>
          <a:lstStyle/>
          <a:p>
            <a:r>
              <a:rPr lang="ru-RU" dirty="0" smtClean="0"/>
              <a:t>  </a:t>
            </a:r>
            <a:r>
              <a:rPr lang="ru-RU" b="1" dirty="0" smtClean="0">
                <a:solidFill>
                  <a:srgbClr val="C00000"/>
                </a:solidFill>
              </a:rPr>
              <a:t>С кем можно так общаться?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Здравствуй!</a:t>
            </a:r>
          </a:p>
          <a:p>
            <a:r>
              <a:rPr lang="ru-RU" dirty="0" smtClean="0"/>
              <a:t>Добрый день!</a:t>
            </a:r>
          </a:p>
          <a:p>
            <a:r>
              <a:rPr lang="ru-RU" dirty="0" smtClean="0"/>
              <a:t>Привет!</a:t>
            </a:r>
          </a:p>
          <a:p>
            <a:r>
              <a:rPr lang="ru-RU" dirty="0" smtClean="0"/>
              <a:t>Здорово!</a:t>
            </a:r>
          </a:p>
          <a:p>
            <a:r>
              <a:rPr lang="ru-RU" dirty="0" err="1" smtClean="0"/>
              <a:t>Чао</a:t>
            </a:r>
            <a:r>
              <a:rPr lang="ru-RU" dirty="0" smtClean="0"/>
              <a:t>!</a:t>
            </a:r>
          </a:p>
          <a:p>
            <a:r>
              <a:rPr lang="ru-RU" dirty="0" smtClean="0"/>
              <a:t>Пока!</a:t>
            </a:r>
          </a:p>
          <a:p>
            <a:r>
              <a:rPr lang="ru-RU" dirty="0" smtClean="0"/>
              <a:t>До свидания!</a:t>
            </a:r>
          </a:p>
          <a:p>
            <a:r>
              <a:rPr lang="ru-RU" dirty="0" smtClean="0"/>
              <a:t>Будь здоров!</a:t>
            </a:r>
          </a:p>
          <a:p>
            <a:r>
              <a:rPr lang="ru-RU" dirty="0" smtClean="0"/>
              <a:t>До встречи!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 rot="10800000" flipV="1">
            <a:off x="4648199" y="1428736"/>
            <a:ext cx="3781452" cy="4743146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5" name="Picture 12" descr="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5497" y="1357298"/>
            <a:ext cx="4360919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80119"/>
          </a:xfrm>
        </p:spPr>
        <p:txBody>
          <a:bodyPr/>
          <a:lstStyle/>
          <a:p>
            <a:r>
              <a:rPr lang="ru-RU" dirty="0"/>
              <a:t>Что означает слово </a:t>
            </a:r>
            <a:r>
              <a:rPr lang="ru-RU" i="1" dirty="0"/>
              <a:t>невежа?</a:t>
            </a:r>
            <a:r>
              <a:rPr lang="ru-RU" dirty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68760"/>
            <a:ext cx="6400800" cy="4370040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В словаре Ожегова: Невежа - грубый, невоспитанный человек.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Не </a:t>
            </a:r>
            <a:r>
              <a:rPr lang="ru-RU" dirty="0">
                <a:solidFill>
                  <a:srgbClr val="002060"/>
                </a:solidFill>
              </a:rPr>
              <a:t>получивший нужного воспитания, не умеющий вести себя.)</a:t>
            </a:r>
          </a:p>
          <a:p>
            <a:pPr algn="just"/>
            <a:r>
              <a:rPr lang="ru-RU" sz="4300" dirty="0" smtClean="0">
                <a:solidFill>
                  <a:schemeClr val="tx1"/>
                </a:solidFill>
              </a:rPr>
              <a:t>Что означает </a:t>
            </a:r>
            <a:r>
              <a:rPr lang="ru-RU" sz="4300" dirty="0">
                <a:solidFill>
                  <a:schemeClr val="tx1"/>
                </a:solidFill>
              </a:rPr>
              <a:t>слово </a:t>
            </a:r>
            <a:r>
              <a:rPr lang="ru-RU" sz="4300" i="1" dirty="0">
                <a:solidFill>
                  <a:schemeClr val="tx1"/>
                </a:solidFill>
              </a:rPr>
              <a:t>невежда? </a:t>
            </a:r>
            <a:endParaRPr lang="en-US" sz="4300" i="1" dirty="0" smtClean="0">
              <a:solidFill>
                <a:schemeClr val="tx1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По </a:t>
            </a:r>
            <a:r>
              <a:rPr lang="ru-RU" dirty="0">
                <a:solidFill>
                  <a:srgbClr val="002060"/>
                </a:solidFill>
              </a:rPr>
              <a:t>Ожегову: Невежда – человек несведущий (не обладающий познаниями) в какой-нибудь </a:t>
            </a:r>
            <a:r>
              <a:rPr lang="ru-RU" dirty="0" smtClean="0">
                <a:solidFill>
                  <a:srgbClr val="002060"/>
                </a:solidFill>
              </a:rPr>
              <a:t>области.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94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24135"/>
          </a:xfrm>
        </p:spPr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340768"/>
            <a:ext cx="8352928" cy="429803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Зайцы скачут: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Скок-скок-скок!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Да на беленький снежок.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Приседают, </a:t>
            </a:r>
            <a:r>
              <a:rPr lang="ru-RU" i="1" dirty="0">
                <a:solidFill>
                  <a:schemeClr val="tx1"/>
                </a:solidFill>
              </a:rPr>
              <a:t>слушают,</a:t>
            </a:r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dirty="0">
                <a:solidFill>
                  <a:schemeClr val="tx1"/>
                </a:solidFill>
              </a:rPr>
              <a:t>Не идёт ли волк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dirty="0">
                <a:solidFill>
                  <a:schemeClr val="tx1"/>
                </a:solidFill>
              </a:rPr>
              <a:t>Раз — согнуться, разогнуться,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Два — нагнуться, потянуться.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Три - в ладоши три хлопка,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Головою три кивка.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68760"/>
            <a:ext cx="4139952" cy="315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926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i="1" u="sng" dirty="0" smtClean="0"/>
              <a:t>Условия игры: 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2"/>
                </a:solidFill>
              </a:rPr>
              <a:t>Если вы посчитаете, что поступок вежливый, то хлопайте в ладоши.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Если  считаете, что поступок невежливый, то топайте ногами.</a:t>
            </a:r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Поздороваться при встрече.</a:t>
            </a:r>
          </a:p>
          <a:p>
            <a:r>
              <a:rPr lang="ru-RU" sz="1600" dirty="0" smtClean="0"/>
              <a:t>Толкнуть, не извиниться.</a:t>
            </a:r>
          </a:p>
          <a:p>
            <a:r>
              <a:rPr lang="ru-RU" sz="1600" dirty="0" smtClean="0"/>
              <a:t>Помочь поднять упавшую вещь.</a:t>
            </a:r>
          </a:p>
          <a:p>
            <a:r>
              <a:rPr lang="ru-RU" sz="1600" dirty="0" smtClean="0"/>
              <a:t>Громко разговаривать в общественных местах.</a:t>
            </a:r>
          </a:p>
          <a:p>
            <a:r>
              <a:rPr lang="ru-RU" sz="1600" dirty="0" smtClean="0"/>
              <a:t>Обозвать обидным словом одноклассника.</a:t>
            </a:r>
          </a:p>
          <a:p>
            <a:r>
              <a:rPr lang="ru-RU" sz="1600" dirty="0" smtClean="0"/>
              <a:t>Не уступить место пожилому человеку.</a:t>
            </a:r>
          </a:p>
          <a:p>
            <a:r>
              <a:rPr lang="ru-RU" sz="1600" dirty="0" smtClean="0"/>
              <a:t>Отвечать на телефонный звонок во время урока.</a:t>
            </a:r>
          </a:p>
          <a:p>
            <a:r>
              <a:rPr lang="ru-RU" sz="1600" dirty="0" smtClean="0"/>
              <a:t>Помочь донести сумку незнакомой старушке.</a:t>
            </a:r>
          </a:p>
          <a:p>
            <a:r>
              <a:rPr lang="ru-RU" sz="1600" dirty="0" smtClean="0"/>
              <a:t>Рассказать доверенную тебе тайну.</a:t>
            </a:r>
          </a:p>
          <a:p>
            <a:r>
              <a:rPr lang="ru-RU" sz="1600" dirty="0" smtClean="0"/>
              <a:t>Стараться говорить громче собеседника.</a:t>
            </a:r>
          </a:p>
          <a:p>
            <a:r>
              <a:rPr lang="ru-RU" sz="1600" dirty="0" smtClean="0"/>
              <a:t>Похвалить хозяйку (маму) за вкусный обед.</a:t>
            </a:r>
          </a:p>
          <a:p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46700" y="285728"/>
            <a:ext cx="92374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Игра «Вежливо – невежливо»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429132"/>
            <a:ext cx="192882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9F0F8"/>
              </a:clrFrom>
              <a:clrTo>
                <a:srgbClr val="E9F0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3500438"/>
            <a:ext cx="207170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</a:t>
            </a:r>
            <a:r>
              <a:rPr lang="ru-RU" sz="2400" i="1" dirty="0" smtClean="0">
                <a:solidFill>
                  <a:srgbClr val="002060"/>
                </a:solidFill>
              </a:rPr>
              <a:t>Вежливый человек всегда внимателен к другим. Он старается не делать им неприятностей, не оскорблять ни словом, ни делом.</a:t>
            </a:r>
            <a:endParaRPr lang="ru-RU" sz="2400" i="1" dirty="0">
              <a:solidFill>
                <a:srgbClr val="002060"/>
              </a:solidFill>
            </a:endParaRP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/>
          <a:srcRect b="4647"/>
          <a:stretch/>
        </p:blipFill>
        <p:spPr bwMode="auto">
          <a:xfrm>
            <a:off x="1115616" y="4149080"/>
            <a:ext cx="2812488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3" cstate="print"/>
          <a:srcRect t="6284"/>
          <a:stretch/>
        </p:blipFill>
        <p:spPr bwMode="auto">
          <a:xfrm>
            <a:off x="5436096" y="3717032"/>
            <a:ext cx="2645201" cy="2263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548680"/>
            <a:ext cx="2376264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Пословицы и поговорки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925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u="sng" dirty="0" smtClean="0"/>
              <a:t>1</a:t>
            </a:r>
            <a:r>
              <a:rPr lang="ru-RU" sz="2400" u="sng" dirty="0" smtClean="0"/>
              <a:t> группа</a:t>
            </a:r>
          </a:p>
          <a:p>
            <a:pPr>
              <a:buNone/>
            </a:pPr>
            <a:r>
              <a:rPr lang="ru-RU" sz="2400" dirty="0" smtClean="0"/>
              <a:t> Растает даже ледяная глыба от слова теплого… 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2 </a:t>
            </a:r>
            <a:r>
              <a:rPr lang="ru-RU" sz="2400" dirty="0" smtClean="0"/>
              <a:t>группа</a:t>
            </a:r>
          </a:p>
          <a:p>
            <a:pPr>
              <a:buNone/>
            </a:pPr>
            <a:r>
              <a:rPr lang="ru-RU" sz="2400" dirty="0" smtClean="0"/>
              <a:t>Зазеленеет старый пень, когда услышит…</a:t>
            </a:r>
          </a:p>
          <a:p>
            <a:pPr>
              <a:buNone/>
            </a:pPr>
            <a:r>
              <a:rPr lang="ru-RU" sz="2400" u="sng" dirty="0" smtClean="0"/>
              <a:t>3 группа</a:t>
            </a:r>
          </a:p>
          <a:p>
            <a:pPr>
              <a:buNone/>
            </a:pPr>
            <a:r>
              <a:rPr lang="ru-RU" sz="2400" dirty="0" smtClean="0"/>
              <a:t>Когда нас старшие бранят за шалости </a:t>
            </a:r>
          </a:p>
          <a:p>
            <a:pPr>
              <a:buNone/>
            </a:pPr>
            <a:r>
              <a:rPr lang="ru-RU" sz="2400" dirty="0" smtClean="0"/>
              <a:t>Мы говорим… </a:t>
            </a:r>
          </a:p>
          <a:p>
            <a:pPr>
              <a:buNone/>
            </a:pPr>
            <a:r>
              <a:rPr lang="ru-RU" sz="2400" u="sng" dirty="0" smtClean="0"/>
              <a:t>4 группа</a:t>
            </a:r>
          </a:p>
          <a:p>
            <a:pPr>
              <a:buNone/>
            </a:pPr>
            <a:r>
              <a:rPr lang="ru-RU" sz="2400" dirty="0" smtClean="0"/>
              <a:t>И во Франции и в Дании всем ,прощаясь, говорят…</a:t>
            </a:r>
            <a:endParaRPr lang="ru-RU" sz="2400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400" u="sng" dirty="0" smtClean="0"/>
              <a:t>5 группа</a:t>
            </a:r>
          </a:p>
          <a:p>
            <a:pPr marL="0" indent="0">
              <a:buNone/>
            </a:pPr>
            <a:r>
              <a:rPr lang="ru-RU" sz="2400" dirty="0" smtClean="0"/>
              <a:t>Друг друга не стоит винить, лучше скорее…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732240" y="2012717"/>
            <a:ext cx="15414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спасибо!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72450" y="2898061"/>
            <a:ext cx="2069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д</a:t>
            </a:r>
            <a:r>
              <a:rPr lang="ru-RU" sz="2400" b="1" dirty="0" smtClean="0">
                <a:solidFill>
                  <a:srgbClr val="C00000"/>
                </a:solidFill>
              </a:rPr>
              <a:t>обрый день!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55775" y="4186178"/>
            <a:ext cx="37222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простите нас ,</a:t>
            </a:r>
            <a:r>
              <a:rPr lang="ru-RU" sz="2400" b="1" dirty="0" smtClean="0">
                <a:solidFill>
                  <a:srgbClr val="C00000"/>
                </a:solidFill>
              </a:rPr>
              <a:t>пожалуйста!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72330" y="5072074"/>
            <a:ext cx="2071670" cy="47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до </a:t>
            </a:r>
            <a:r>
              <a:rPr lang="ru-RU" sz="2400" b="1" dirty="0" smtClean="0">
                <a:solidFill>
                  <a:srgbClr val="C00000"/>
                </a:solidFill>
              </a:rPr>
              <a:t>свидания!</a:t>
            </a:r>
            <a:r>
              <a:rPr lang="ru-RU" sz="2400" b="1" dirty="0">
                <a:solidFill>
                  <a:srgbClr val="C00000"/>
                </a:solidFill>
              </a:rPr>
              <a:t> 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72198" y="5929330"/>
            <a:ext cx="2071670" cy="47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извинить!</a:t>
            </a:r>
            <a:r>
              <a:rPr lang="ru-RU" sz="2400" b="1" dirty="0">
                <a:solidFill>
                  <a:srgbClr val="C00000"/>
                </a:solidFill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4008" y="332656"/>
            <a:ext cx="4038600" cy="27363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 </a:t>
            </a:r>
            <a:r>
              <a:rPr lang="ru-RU" sz="2400" dirty="0" smtClean="0">
                <a:solidFill>
                  <a:srgbClr val="002060"/>
                </a:solidFill>
              </a:rPr>
              <a:t>Пусть мальчишки и девчонки,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	Вся озорная детвора,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	Сегодня скажет звонко – </a:t>
            </a:r>
            <a:r>
              <a:rPr lang="ru-RU" sz="2400" dirty="0" err="1" smtClean="0">
                <a:solidFill>
                  <a:srgbClr val="002060"/>
                </a:solidFill>
              </a:rPr>
              <a:t>звонко</a:t>
            </a:r>
            <a:r>
              <a:rPr lang="ru-RU" sz="2400" dirty="0" smtClean="0">
                <a:solidFill>
                  <a:srgbClr val="002060"/>
                </a:solidFill>
              </a:rPr>
              <a:t>:</a:t>
            </a:r>
          </a:p>
          <a:p>
            <a:pPr>
              <a:buNone/>
            </a:pPr>
            <a:r>
              <a:rPr lang="ru-RU" sz="2400" dirty="0" smtClean="0"/>
              <a:t>	</a:t>
            </a:r>
            <a:r>
              <a:rPr lang="ru-RU" sz="2400" dirty="0" smtClean="0">
                <a:solidFill>
                  <a:schemeClr val="accent2"/>
                </a:solidFill>
              </a:rPr>
              <a:t>«</a:t>
            </a:r>
            <a:r>
              <a:rPr lang="ru-RU" sz="2400" dirty="0" smtClean="0">
                <a:solidFill>
                  <a:srgbClr val="C00000"/>
                </a:solidFill>
              </a:rPr>
              <a:t>Будьте вежливы всегда</a:t>
            </a:r>
            <a:r>
              <a:rPr lang="ru-RU" sz="2400" dirty="0" smtClean="0">
                <a:solidFill>
                  <a:schemeClr val="accent2"/>
                </a:solidFill>
              </a:rPr>
              <a:t>!»</a:t>
            </a:r>
          </a:p>
          <a:p>
            <a:endParaRPr lang="ru-RU" dirty="0"/>
          </a:p>
        </p:txBody>
      </p:sp>
      <p:pic>
        <p:nvPicPr>
          <p:cNvPr id="4098" name="Picture 2" descr="C:\Documents and Settings\Dmitiy\Рабочий стол\мама\начальная школа\Открытый урок 1 класс\картинки\cvety0884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/>
          <a:srcRect l="1938" r="3209"/>
          <a:stretch/>
        </p:blipFill>
        <p:spPr bwMode="auto">
          <a:xfrm>
            <a:off x="179512" y="1916832"/>
            <a:ext cx="5832648" cy="46119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Маленькое чудо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484784"/>
            <a:ext cx="4038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</a:t>
            </a:r>
            <a:r>
              <a:rPr lang="ru-RU" i="1" dirty="0" smtClean="0">
                <a:solidFill>
                  <a:srgbClr val="002060"/>
                </a:solidFill>
              </a:rPr>
              <a:t>Говорить эти слова нужно улыбаясь, потому что улыбка согревает сердца, улучшает настроение.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Это маленькое чудо, которое мы должны разделить со всеми.</a:t>
            </a:r>
          </a:p>
          <a:p>
            <a:endParaRPr lang="ru-RU" dirty="0"/>
          </a:p>
        </p:txBody>
      </p:sp>
      <p:pic>
        <p:nvPicPr>
          <p:cNvPr id="5" name="Picture 7" descr="e25dee725ffb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" y="1958181"/>
            <a:ext cx="3810000" cy="3810000"/>
          </a:xfrm>
          <a:noFill/>
          <a:ln/>
        </p:spPr>
      </p:pic>
      <p:pic>
        <p:nvPicPr>
          <p:cNvPr id="7" name="Улыб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7584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34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Поэтическая страничка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4929411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6000" u="sng" dirty="0" smtClean="0"/>
              <a:t>1 группа</a:t>
            </a:r>
            <a:endParaRPr lang="ru-RU" sz="6000" dirty="0" smtClean="0"/>
          </a:p>
          <a:p>
            <a:pPr>
              <a:buNone/>
            </a:pPr>
            <a:r>
              <a:rPr lang="ru-RU" sz="6000" b="1" i="1" dirty="0" smtClean="0"/>
              <a:t>Соседку видел, Настю,</a:t>
            </a:r>
            <a:endParaRPr lang="ru-RU" sz="6000" b="1" dirty="0" smtClean="0"/>
          </a:p>
          <a:p>
            <a:pPr>
              <a:buNone/>
            </a:pPr>
            <a:r>
              <a:rPr lang="ru-RU" sz="6000" b="1" i="1" dirty="0" smtClean="0"/>
              <a:t>На улице сейчас.</a:t>
            </a:r>
            <a:endParaRPr lang="ru-RU" sz="6000" b="1" dirty="0" smtClean="0"/>
          </a:p>
          <a:p>
            <a:pPr>
              <a:buNone/>
            </a:pPr>
            <a:r>
              <a:rPr lang="ru-RU" sz="6000" b="1" i="1" dirty="0" smtClean="0"/>
              <a:t>Настя славная девчонка,</a:t>
            </a:r>
            <a:endParaRPr lang="ru-RU" sz="6000" b="1" dirty="0" smtClean="0"/>
          </a:p>
          <a:p>
            <a:pPr>
              <a:buNone/>
            </a:pPr>
            <a:r>
              <a:rPr lang="ru-RU" sz="6000" b="1" i="1" dirty="0" smtClean="0"/>
              <a:t>Настя ходит в первый класс.</a:t>
            </a:r>
            <a:endParaRPr lang="ru-RU" sz="6000" b="1" dirty="0" smtClean="0"/>
          </a:p>
          <a:p>
            <a:pPr>
              <a:buNone/>
            </a:pPr>
            <a:r>
              <a:rPr lang="ru-RU" sz="6000" b="1" i="1" dirty="0" smtClean="0"/>
              <a:t>Но давно уже от Насти</a:t>
            </a:r>
            <a:endParaRPr lang="ru-RU" sz="6000" b="1" dirty="0" smtClean="0"/>
          </a:p>
          <a:p>
            <a:pPr>
              <a:buNone/>
            </a:pPr>
            <a:r>
              <a:rPr lang="ru-RU" sz="6000" b="1" i="1" dirty="0" smtClean="0"/>
              <a:t>Я не слышал слова…</a:t>
            </a:r>
            <a:endParaRPr lang="ru-RU" sz="6000" b="1" dirty="0" smtClean="0"/>
          </a:p>
          <a:p>
            <a:pPr>
              <a:buNone/>
            </a:pPr>
            <a:r>
              <a:rPr lang="ru-RU" sz="6000" u="sng" dirty="0" smtClean="0"/>
              <a:t>2 группа</a:t>
            </a:r>
            <a:endParaRPr lang="ru-RU" sz="6000" dirty="0" smtClean="0"/>
          </a:p>
          <a:p>
            <a:pPr>
              <a:buNone/>
            </a:pPr>
            <a:r>
              <a:rPr lang="ru-RU" sz="6000" b="1" i="1" dirty="0" smtClean="0"/>
              <a:t>Встретила Витю я сегодня</a:t>
            </a:r>
            <a:endParaRPr lang="ru-RU" sz="6000" b="1" dirty="0" smtClean="0"/>
          </a:p>
          <a:p>
            <a:pPr>
              <a:buNone/>
            </a:pPr>
            <a:r>
              <a:rPr lang="ru-RU" sz="6000" b="1" i="1" dirty="0" smtClean="0"/>
              <a:t>Встреча грустная была.</a:t>
            </a:r>
            <a:endParaRPr lang="ru-RU" sz="6000" b="1" dirty="0" smtClean="0"/>
          </a:p>
          <a:p>
            <a:pPr>
              <a:buNone/>
            </a:pPr>
            <a:r>
              <a:rPr lang="ru-RU" sz="6000" b="1" i="1" dirty="0" smtClean="0"/>
              <a:t>На меня он как «торпеда»</a:t>
            </a:r>
            <a:endParaRPr lang="ru-RU" sz="6000" b="1" dirty="0" smtClean="0"/>
          </a:p>
          <a:p>
            <a:pPr>
              <a:buNone/>
            </a:pPr>
            <a:r>
              <a:rPr lang="ru-RU" sz="6000" b="1" i="1" dirty="0" smtClean="0"/>
              <a:t>Налетел из-за угла.</a:t>
            </a:r>
            <a:endParaRPr lang="ru-RU" sz="6000" b="1" dirty="0" smtClean="0"/>
          </a:p>
          <a:p>
            <a:pPr>
              <a:buNone/>
            </a:pPr>
            <a:r>
              <a:rPr lang="ru-RU" sz="6000" b="1" i="1" dirty="0" smtClean="0"/>
              <a:t>Но представьте,</a:t>
            </a:r>
            <a:endParaRPr lang="ru-RU" sz="6000" b="1" dirty="0" smtClean="0"/>
          </a:p>
          <a:p>
            <a:pPr>
              <a:buNone/>
            </a:pPr>
            <a:r>
              <a:rPr lang="ru-RU" sz="6000" b="1" i="1" dirty="0" smtClean="0"/>
              <a:t>Зря от Вити</a:t>
            </a:r>
            <a:endParaRPr lang="ru-RU" sz="6000" b="1" dirty="0" smtClean="0"/>
          </a:p>
          <a:p>
            <a:pPr>
              <a:buNone/>
            </a:pPr>
            <a:r>
              <a:rPr lang="ru-RU" sz="6000" b="1" i="1" dirty="0" smtClean="0"/>
              <a:t>Ждала я слова…</a:t>
            </a:r>
            <a:endParaRPr lang="ru-RU" sz="6000" b="1" dirty="0" smtClean="0"/>
          </a:p>
          <a:p>
            <a:pPr>
              <a:buNone/>
            </a:pPr>
            <a:r>
              <a:rPr lang="ru-RU" u="sng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266429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u="sng" dirty="0" smtClean="0"/>
              <a:t>3 группа</a:t>
            </a:r>
            <a:endParaRPr lang="ru-RU" sz="2000" dirty="0" smtClean="0"/>
          </a:p>
          <a:p>
            <a:pPr>
              <a:buNone/>
            </a:pPr>
            <a:r>
              <a:rPr lang="ru-RU" sz="2000" b="1" i="1" dirty="0" smtClean="0"/>
              <a:t>Вот про внучку расскажу</a:t>
            </a:r>
            <a:endParaRPr lang="ru-RU" sz="2000" b="1" dirty="0" smtClean="0"/>
          </a:p>
          <a:p>
            <a:pPr>
              <a:buNone/>
            </a:pPr>
            <a:r>
              <a:rPr lang="ru-RU" sz="2000" b="1" i="1" dirty="0" smtClean="0"/>
              <a:t>Экая досада!</a:t>
            </a:r>
            <a:endParaRPr lang="ru-RU" sz="2000" b="1" dirty="0" smtClean="0"/>
          </a:p>
          <a:p>
            <a:pPr>
              <a:buNone/>
            </a:pPr>
            <a:r>
              <a:rPr lang="ru-RU" sz="2000" b="1" i="1" dirty="0" smtClean="0"/>
              <a:t>Дед портфель ей подарил,</a:t>
            </a:r>
            <a:endParaRPr lang="ru-RU" sz="2000" b="1" dirty="0" smtClean="0"/>
          </a:p>
          <a:p>
            <a:pPr>
              <a:buNone/>
            </a:pPr>
            <a:r>
              <a:rPr lang="ru-RU" sz="2000" b="1" i="1" dirty="0" smtClean="0"/>
              <a:t>Внучка была рада.</a:t>
            </a:r>
            <a:endParaRPr lang="ru-RU" sz="2000" b="1" dirty="0" smtClean="0"/>
          </a:p>
          <a:p>
            <a:pPr>
              <a:buNone/>
            </a:pPr>
            <a:r>
              <a:rPr lang="ru-RU" sz="2000" b="1" i="1" dirty="0" smtClean="0"/>
              <a:t>Но нельзя ж молчать как рыба,</a:t>
            </a:r>
            <a:endParaRPr lang="ru-RU" sz="2000" b="1" dirty="0" smtClean="0"/>
          </a:p>
          <a:p>
            <a:pPr>
              <a:buNone/>
            </a:pPr>
            <a:r>
              <a:rPr lang="ru-RU" sz="2000" b="1" i="1" dirty="0" smtClean="0"/>
              <a:t>Ну, сказала бы </a:t>
            </a:r>
            <a:r>
              <a:rPr lang="ru-RU" sz="2000" i="1" dirty="0" smtClean="0"/>
              <a:t>…</a:t>
            </a:r>
            <a:endParaRPr lang="ru-RU" sz="2000" dirty="0" smtClean="0"/>
          </a:p>
        </p:txBody>
      </p:sp>
      <p:pic>
        <p:nvPicPr>
          <p:cNvPr id="3074" name="Picture 2" descr="C:\Documents and Settings\Dmitiy\Рабочий стол\мама\начальная школа\Открытый урок 1 класс\01lablac31225988796.jpg"/>
          <p:cNvPicPr>
            <a:picLocks noChangeAspect="1" noChangeArrowheads="1"/>
          </p:cNvPicPr>
          <p:nvPr/>
        </p:nvPicPr>
        <p:blipFill rotWithShape="1">
          <a:blip r:embed="rId2" cstate="print"/>
          <a:srcRect t="6188" b="7769"/>
          <a:stretch/>
        </p:blipFill>
        <p:spPr bwMode="auto">
          <a:xfrm>
            <a:off x="5004048" y="4121624"/>
            <a:ext cx="3409205" cy="21156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771800" y="2982786"/>
            <a:ext cx="1581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з</a:t>
            </a:r>
            <a:r>
              <a:rPr lang="ru-RU" b="1" dirty="0" smtClean="0">
                <a:solidFill>
                  <a:srgbClr val="C00000"/>
                </a:solidFill>
              </a:rPr>
              <a:t>дравствуйте!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5427943"/>
            <a:ext cx="1186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и</a:t>
            </a:r>
            <a:r>
              <a:rPr lang="ru-RU" b="1" dirty="0" smtClean="0">
                <a:solidFill>
                  <a:srgbClr val="C00000"/>
                </a:solidFill>
              </a:rPr>
              <a:t>звините!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44816" y="3433946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с</a:t>
            </a:r>
            <a:r>
              <a:rPr lang="ru-RU" b="1" dirty="0" smtClean="0">
                <a:solidFill>
                  <a:srgbClr val="C00000"/>
                </a:solidFill>
              </a:rPr>
              <a:t>пасибо!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русского языка в 1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5100" dirty="0" smtClean="0">
                <a:solidFill>
                  <a:srgbClr val="C00000"/>
                </a:solidFill>
              </a:rPr>
              <a:t>Тема: Вежливые слова</a:t>
            </a:r>
          </a:p>
          <a:p>
            <a:r>
              <a:rPr lang="ru-RU" sz="5100" dirty="0" smtClean="0">
                <a:solidFill>
                  <a:srgbClr val="C00000"/>
                </a:solidFill>
              </a:rPr>
              <a:t>УМК «</a:t>
            </a:r>
            <a:r>
              <a:rPr lang="ru-RU" sz="5100" dirty="0" err="1" smtClean="0">
                <a:solidFill>
                  <a:srgbClr val="C00000"/>
                </a:solidFill>
              </a:rPr>
              <a:t>Школв</a:t>
            </a:r>
            <a:r>
              <a:rPr lang="ru-RU" sz="5100" dirty="0" smtClean="0">
                <a:solidFill>
                  <a:srgbClr val="C00000"/>
                </a:solidFill>
              </a:rPr>
              <a:t> России»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Составила: учитель нач. классов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высшей </a:t>
            </a:r>
            <a:r>
              <a:rPr lang="ru-RU" smtClean="0">
                <a:solidFill>
                  <a:schemeClr val="tx1"/>
                </a:solidFill>
              </a:rPr>
              <a:t>квалификационной категории </a:t>
            </a:r>
          </a:p>
          <a:p>
            <a:pPr algn="r"/>
            <a:r>
              <a:rPr lang="ru-RU" smtClean="0">
                <a:solidFill>
                  <a:schemeClr val="tx1"/>
                </a:solidFill>
              </a:rPr>
              <a:t>Шубина </a:t>
            </a:r>
            <a:r>
              <a:rPr lang="ru-RU" dirty="0" smtClean="0">
                <a:solidFill>
                  <a:schemeClr val="tx1"/>
                </a:solidFill>
              </a:rPr>
              <a:t>Ольга </a:t>
            </a:r>
            <a:r>
              <a:rPr lang="ru-RU" dirty="0" err="1" smtClean="0">
                <a:solidFill>
                  <a:schemeClr val="tx1"/>
                </a:solidFill>
              </a:rPr>
              <a:t>алексеевна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93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79912" y="1412776"/>
            <a:ext cx="4906888" cy="4713387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Какая?       Что делает?</a:t>
            </a:r>
          </a:p>
          <a:p>
            <a:r>
              <a:rPr lang="ru-RU" sz="3600" dirty="0" smtClean="0"/>
              <a:t>Хитрая         охотится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772816"/>
            <a:ext cx="3693841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110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11960" y="1600200"/>
            <a:ext cx="4680520" cy="452596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Какой?    Что делает?</a:t>
            </a:r>
          </a:p>
          <a:p>
            <a:r>
              <a:rPr lang="ru-RU" sz="3600" dirty="0" smtClean="0"/>
              <a:t>Страшный    смотрит</a:t>
            </a:r>
            <a:endParaRPr lang="ru-RU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4211960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535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Запиши предложение.</a:t>
            </a:r>
            <a:br>
              <a:rPr lang="ru-RU" dirty="0" smtClean="0"/>
            </a:br>
            <a:r>
              <a:rPr lang="ru-RU" i="1" dirty="0" smtClean="0">
                <a:solidFill>
                  <a:srgbClr val="C00000"/>
                </a:solidFill>
              </a:rPr>
              <a:t>Злые волки рыщут по лесу.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35896" y="1600200"/>
            <a:ext cx="5050904" cy="45651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5362" name="Picture 2" descr="http://ebftour.ru/images/load/2013/05/volk_1_6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385" y="1700213"/>
            <a:ext cx="6912768" cy="46085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6627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Запиши предложение.</a:t>
            </a:r>
            <a:br>
              <a:rPr lang="ru-RU" dirty="0" smtClean="0"/>
            </a:br>
            <a:r>
              <a:rPr lang="ru-RU" i="1" dirty="0" smtClean="0">
                <a:solidFill>
                  <a:srgbClr val="CC0000"/>
                </a:solidFill>
              </a:rPr>
              <a:t>Злые </a:t>
            </a:r>
            <a:r>
              <a:rPr lang="ru-RU" i="1" u="sng" dirty="0" smtClean="0">
                <a:solidFill>
                  <a:srgbClr val="CC0000"/>
                </a:solidFill>
              </a:rPr>
              <a:t>волки</a:t>
            </a:r>
            <a:r>
              <a:rPr lang="ru-RU" i="1" dirty="0" smtClean="0">
                <a:solidFill>
                  <a:srgbClr val="CC0000"/>
                </a:solidFill>
              </a:rPr>
              <a:t> </a:t>
            </a:r>
            <a:r>
              <a:rPr lang="ru-RU" u="dbl" dirty="0" smtClean="0">
                <a:solidFill>
                  <a:srgbClr val="CC0000"/>
                </a:solidFill>
              </a:rPr>
              <a:t> </a:t>
            </a:r>
            <a:r>
              <a:rPr lang="ru-RU" i="1" u="dbl" dirty="0" smtClean="0">
                <a:solidFill>
                  <a:srgbClr val="CC0000"/>
                </a:solidFill>
              </a:rPr>
              <a:t>рыщут </a:t>
            </a:r>
            <a:r>
              <a:rPr lang="ru-RU" i="1" dirty="0" smtClean="0">
                <a:solidFill>
                  <a:srgbClr val="CC0000"/>
                </a:solidFill>
              </a:rPr>
              <a:t> по лесу.</a:t>
            </a:r>
            <a:endParaRPr lang="ru-RU" i="1" dirty="0">
              <a:solidFill>
                <a:srgbClr val="CC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35896" y="1600200"/>
            <a:ext cx="5050904" cy="4565104"/>
          </a:xfrm>
        </p:spPr>
        <p:txBody>
          <a:bodyPr/>
          <a:lstStyle/>
          <a:p>
            <a:r>
              <a:rPr lang="ru-RU" sz="3200" dirty="0">
                <a:solidFill>
                  <a:srgbClr val="002060"/>
                </a:solidFill>
              </a:rPr>
              <a:t>Волки очень сильные и выносливые, могут пройти 60 километров в день, у волка толстые когти и сильные челюсти. Живут волки на равнинах, в полях и, конечно, в лесах.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9"/>
            <a:ext cx="3233208" cy="4015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627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886200"/>
            <a:ext cx="8424936" cy="2567136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Дикие животные говорят вам…  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СИ  СПА  БО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Составьте из этих букв слово.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Что означает это слово? Когда мы так говорим?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"/>
            <a:ext cx="8164810" cy="3933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537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4521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Русский язык</a:t>
            </a:r>
            <a:b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класс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Dmitiy\Рабочий стол\мама\начальная школа\Открытый урок 1 класс\original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993" y="1556792"/>
            <a:ext cx="2157325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Documents and Settings\Dmitiy\Рабочий стол\мама\начальная школа\Открытый урок 1 класс\6PJJF_LUI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4352135"/>
            <a:ext cx="2475950" cy="2350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C:\Documents and Settings\Dmitiy\Рабочий стол\мама\начальная школа\Открытый урок 1 класс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792511"/>
            <a:ext cx="2943067" cy="1765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</a:t>
            </a:r>
            <a:r>
              <a:rPr lang="ru-RU" sz="4400" b="1" dirty="0" smtClean="0">
                <a:solidFill>
                  <a:srgbClr val="C00000"/>
                </a:solidFill>
              </a:rPr>
              <a:t>Тема урока: </a:t>
            </a:r>
            <a:endParaRPr lang="ru-RU" sz="4400" b="1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                 «Вежливые слова»  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3" name="Picture 2" descr="C:\Documents and Settings\Dmitiy\Рабочий стол\мама\начальная школа\Открытый урок 1 класс\картинки\74563147_large_6.jpg"/>
          <p:cNvPicPr>
            <a:picLocks noChangeAspect="1" noChangeArrowheads="1"/>
          </p:cNvPicPr>
          <p:nvPr/>
        </p:nvPicPr>
        <p:blipFill rotWithShape="1">
          <a:blip r:embed="rId5" cstate="print"/>
          <a:srcRect t="5466"/>
          <a:stretch/>
        </p:blipFill>
        <p:spPr bwMode="auto">
          <a:xfrm>
            <a:off x="251520" y="4792511"/>
            <a:ext cx="2507921" cy="1732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170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1196752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</a:t>
            </a:r>
          </a:p>
          <a:p>
            <a:pPr>
              <a:buNone/>
            </a:pPr>
            <a:r>
              <a:rPr lang="ru-RU" sz="2400" smtClean="0"/>
              <a:t>     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4038600" cy="5721499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Вежливость - одно из важнейших качеств воспитанного человека. Слово «вежа» означает «знаток» - человек, который знает правила приличия, по-доброму умеет относиться к людям. Вежливым человеком не рождаются, а становятся.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828836"/>
            <a:ext cx="39604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Учебные задачи: </a:t>
            </a:r>
            <a:r>
              <a:rPr lang="ru-RU" sz="2800" i="1" dirty="0">
                <a:solidFill>
                  <a:srgbClr val="660033"/>
                </a:solidFill>
              </a:rPr>
              <a:t>развивать умения употреблять в речи «вежливые» слова, распознавать слова, называющие предмет, признак предмета,  действие предмета.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905</TotalTime>
  <Words>597</Words>
  <Application>Microsoft Office PowerPoint</Application>
  <PresentationFormat>Экран (4:3)</PresentationFormat>
  <Paragraphs>122</Paragraphs>
  <Slides>18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Минутка чистописания</vt:lpstr>
      <vt:lpstr>Урок русского языка в 1 классе</vt:lpstr>
      <vt:lpstr>Презентация PowerPoint</vt:lpstr>
      <vt:lpstr>Презентация PowerPoint</vt:lpstr>
      <vt:lpstr>Запиши предложение. Злые волки рыщут по лесу.</vt:lpstr>
      <vt:lpstr>Запиши предложение. Злые волки  рыщут  по лесу.</vt:lpstr>
      <vt:lpstr>Презентация PowerPoint</vt:lpstr>
      <vt:lpstr>Русский язык 1 класс</vt:lpstr>
      <vt:lpstr>Презентация PowerPoint</vt:lpstr>
      <vt:lpstr>  С кем можно так общаться?</vt:lpstr>
      <vt:lpstr>Что означает слово невежа? </vt:lpstr>
      <vt:lpstr>Физкультминутка</vt:lpstr>
      <vt:lpstr> </vt:lpstr>
      <vt:lpstr>Презентация PowerPoint</vt:lpstr>
      <vt:lpstr>Пословицы и поговорки</vt:lpstr>
      <vt:lpstr>Презентация PowerPoint</vt:lpstr>
      <vt:lpstr>Маленькое чудо</vt:lpstr>
      <vt:lpstr>Поэтическая страничка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Admin</cp:lastModifiedBy>
  <cp:revision>86</cp:revision>
  <dcterms:created xsi:type="dcterms:W3CDTF">2013-11-29T07:54:30Z</dcterms:created>
  <dcterms:modified xsi:type="dcterms:W3CDTF">2021-05-07T10:00:01Z</dcterms:modified>
</cp:coreProperties>
</file>