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9" r:id="rId2"/>
    <p:sldId id="257" r:id="rId3"/>
    <p:sldId id="256" r:id="rId4"/>
    <p:sldId id="264" r:id="rId5"/>
    <p:sldId id="270" r:id="rId6"/>
    <p:sldId id="262" r:id="rId7"/>
    <p:sldId id="267" r:id="rId8"/>
    <p:sldId id="26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2A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CD353A-D103-4664-AE6B-7D4ECC350CD6}" type="datetimeFigureOut">
              <a:rPr lang="ru-RU" smtClean="0"/>
              <a:t>16.05.2017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16E809-4E4E-4F3A-8DF1-1D453AAEA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021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16E809-4E4E-4F3A-8DF1-1D453AAEA89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484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0DD9F-A302-4B9A-9059-69D5C724E6BC}" type="datetimeFigureOut">
              <a:rPr lang="ru-RU" smtClean="0"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FE56-E52E-429D-A356-F4E44F560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857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0DD9F-A302-4B9A-9059-69D5C724E6BC}" type="datetimeFigureOut">
              <a:rPr lang="ru-RU" smtClean="0"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FE56-E52E-429D-A356-F4E44F560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767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0DD9F-A302-4B9A-9059-69D5C724E6BC}" type="datetimeFigureOut">
              <a:rPr lang="ru-RU" smtClean="0"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FE56-E52E-429D-A356-F4E44F560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118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0DD9F-A302-4B9A-9059-69D5C724E6BC}" type="datetimeFigureOut">
              <a:rPr lang="ru-RU" smtClean="0"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FE56-E52E-429D-A356-F4E44F560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802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0DD9F-A302-4B9A-9059-69D5C724E6BC}" type="datetimeFigureOut">
              <a:rPr lang="ru-RU" smtClean="0"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FE56-E52E-429D-A356-F4E44F560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774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0DD9F-A302-4B9A-9059-69D5C724E6BC}" type="datetimeFigureOut">
              <a:rPr lang="ru-RU" smtClean="0"/>
              <a:t>16.05.2017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FE56-E52E-429D-A356-F4E44F560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896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0DD9F-A302-4B9A-9059-69D5C724E6BC}" type="datetimeFigureOut">
              <a:rPr lang="ru-RU" smtClean="0"/>
              <a:t>16.05.2017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FE56-E52E-429D-A356-F4E44F560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732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0DD9F-A302-4B9A-9059-69D5C724E6BC}" type="datetimeFigureOut">
              <a:rPr lang="ru-RU" smtClean="0"/>
              <a:t>16.05.2017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FE56-E52E-429D-A356-F4E44F560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007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0DD9F-A302-4B9A-9059-69D5C724E6BC}" type="datetimeFigureOut">
              <a:rPr lang="ru-RU" smtClean="0"/>
              <a:t>16.05.2017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FE56-E52E-429D-A356-F4E44F560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239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0DD9F-A302-4B9A-9059-69D5C724E6BC}" type="datetimeFigureOut">
              <a:rPr lang="ru-RU" smtClean="0"/>
              <a:t>16.05.2017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FE56-E52E-429D-A356-F4E44F560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87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0DD9F-A302-4B9A-9059-69D5C724E6BC}" type="datetimeFigureOut">
              <a:rPr lang="ru-RU" smtClean="0"/>
              <a:t>16.05.2017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FE56-E52E-429D-A356-F4E44F560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546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0DD9F-A302-4B9A-9059-69D5C724E6BC}" type="datetimeFigureOut">
              <a:rPr lang="ru-RU" smtClean="0"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0FE56-E52E-429D-A356-F4E44F560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126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9706" y="119921"/>
            <a:ext cx="7160655" cy="944380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Здравствуйте!</a:t>
            </a:r>
            <a:endParaRPr lang="ru-RU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1" y="103033"/>
            <a:ext cx="1215222" cy="927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0" y="1030310"/>
            <a:ext cx="9144000" cy="38636"/>
          </a:xfrm>
          <a:prstGeom prst="line">
            <a:avLst/>
          </a:prstGeom>
          <a:ln w="38100">
            <a:solidFill>
              <a:srgbClr val="612A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21971" y="1429554"/>
            <a:ext cx="765005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улыбкой, как солнышком, брызни,</a:t>
            </a:r>
          </a:p>
          <a:p>
            <a:r>
              <a:rPr lang="ru-RU" sz="3200" b="1" i="1" dirty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Выходя поутру из ворот.</a:t>
            </a:r>
          </a:p>
          <a:p>
            <a:r>
              <a:rPr lang="ru-RU" sz="3200" b="1" i="1" dirty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Понимаешь, у каждого в жизни</a:t>
            </a:r>
          </a:p>
          <a:p>
            <a:r>
              <a:rPr lang="ru-RU" sz="3200" b="1" i="1" dirty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Предостаточно бед и забот.</a:t>
            </a:r>
          </a:p>
          <a:p>
            <a:r>
              <a:rPr lang="ru-RU" sz="3200" b="1" i="1" dirty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Разве любы нам хмурые лица</a:t>
            </a:r>
          </a:p>
          <a:p>
            <a:r>
              <a:rPr lang="ru-RU" sz="3200" b="1" i="1" dirty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чья-то сердитая речь?</a:t>
            </a:r>
          </a:p>
          <a:p>
            <a:r>
              <a:rPr lang="ru-RU" sz="3200" b="1" i="1" dirty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улыбкой сумей поделиться</a:t>
            </a:r>
          </a:p>
          <a:p>
            <a:r>
              <a:rPr lang="ru-RU" sz="3200" b="1" i="1" dirty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ответную искру зажечь</a:t>
            </a:r>
            <a:r>
              <a:rPr lang="ru-RU" sz="3200" b="1" i="1" dirty="0" smtClean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3" descr="C:\Евгения\ЕВГЕНИЯ\УЧИТЕЛЮ\УРОКИ\МАТЕМАТИКА\5 класс\УРОКИ\Глава 9. Действия с дробями\35\Смайл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133" y="3973229"/>
            <a:ext cx="2382054" cy="2572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6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9706" y="119921"/>
            <a:ext cx="7160655" cy="944380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Устная работа</a:t>
            </a:r>
            <a:endParaRPr lang="ru-RU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1" y="103033"/>
            <a:ext cx="1215222" cy="927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0" y="1030310"/>
            <a:ext cx="9144000" cy="38636"/>
          </a:xfrm>
          <a:prstGeom prst="line">
            <a:avLst/>
          </a:prstGeom>
          <a:ln w="38100">
            <a:solidFill>
              <a:srgbClr val="612A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Овал 3"/>
          <p:cNvSpPr/>
          <p:nvPr/>
        </p:nvSpPr>
        <p:spPr>
          <a:xfrm>
            <a:off x="3825027" y="3528811"/>
            <a:ext cx="798489" cy="734096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54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4198513" y="3026535"/>
            <a:ext cx="0" cy="50228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209247" y="4273642"/>
            <a:ext cx="2145" cy="58169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662152" y="3979574"/>
            <a:ext cx="566671" cy="1287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3168202" y="3964548"/>
            <a:ext cx="628923" cy="214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4544095" y="3309870"/>
            <a:ext cx="440029" cy="34558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4" idx="3"/>
          </p:cNvCxnSpPr>
          <p:nvPr/>
        </p:nvCxnSpPr>
        <p:spPr>
          <a:xfrm flipH="1">
            <a:off x="3451539" y="4155401"/>
            <a:ext cx="490424" cy="48099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4492581" y="4170610"/>
            <a:ext cx="465785" cy="49154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H="1" flipV="1">
            <a:off x="3490175" y="3271234"/>
            <a:ext cx="384220" cy="3971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4224270" y="3013656"/>
            <a:ext cx="347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:</a:t>
            </a:r>
            <a:endParaRPr lang="ru-RU" sz="24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3938789" y="4273639"/>
            <a:ext cx="347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:</a:t>
            </a:r>
            <a:endParaRPr lang="ru-RU" sz="24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4672885" y="3372119"/>
            <a:ext cx="347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+</a:t>
            </a:r>
            <a:endParaRPr lang="ru-RU" sz="2400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3408609" y="4052552"/>
            <a:ext cx="347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+</a:t>
            </a:r>
            <a:endParaRPr lang="ru-RU" sz="2400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4775915" y="3913033"/>
            <a:ext cx="347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∙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382850" y="3601794"/>
            <a:ext cx="347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∙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464676" y="4284374"/>
            <a:ext cx="347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−</a:t>
            </a:r>
            <a:endParaRPr lang="ru-RU" sz="2400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3664040" y="3161765"/>
            <a:ext cx="347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−</a:t>
            </a:r>
            <a:endParaRPr lang="ru-RU" sz="2400" b="1" dirty="0"/>
          </a:p>
        </p:txBody>
      </p:sp>
      <p:sp>
        <p:nvSpPr>
          <p:cNvPr id="71" name="Овал 70"/>
          <p:cNvSpPr/>
          <p:nvPr/>
        </p:nvSpPr>
        <p:spPr>
          <a:xfrm>
            <a:off x="3797123" y="2290292"/>
            <a:ext cx="800635" cy="734096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40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Овал 79"/>
              <p:cNvSpPr/>
              <p:nvPr/>
            </p:nvSpPr>
            <p:spPr>
              <a:xfrm>
                <a:off x="3876541" y="4838163"/>
                <a:ext cx="796343" cy="734096"/>
              </a:xfrm>
              <a:prstGeom prst="ellipse">
                <a:avLst/>
              </a:prstGeom>
              <a:noFill/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dirty="0" smtClean="0">
                              <a:solidFill>
                                <a:srgbClr val="612A8A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2400" b="1" i="1" dirty="0" smtClean="0">
                              <a:solidFill>
                                <a:srgbClr val="612A8A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ru-RU" sz="2400" b="1" i="1" dirty="0" smtClean="0">
                              <a:solidFill>
                                <a:srgbClr val="612A8A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ru-RU" sz="5400" b="1" i="1" dirty="0">
                  <a:solidFill>
                    <a:srgbClr val="612A8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0" name="Овал 7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6541" y="4838163"/>
                <a:ext cx="796343" cy="734096"/>
              </a:xfrm>
              <a:prstGeom prst="ellipse">
                <a:avLst/>
              </a:prstGeom>
              <a:blipFill rotWithShape="0">
                <a:blip r:embed="rId3"/>
                <a:stretch>
                  <a:fillRect/>
                </a:stretch>
              </a:blipFill>
              <a:ln w="38100"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2" name="Овал 81"/>
          <p:cNvSpPr/>
          <p:nvPr/>
        </p:nvSpPr>
        <p:spPr>
          <a:xfrm>
            <a:off x="2352542" y="3588912"/>
            <a:ext cx="800635" cy="734096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3" name="Овал 82"/>
              <p:cNvSpPr/>
              <p:nvPr/>
            </p:nvSpPr>
            <p:spPr>
              <a:xfrm>
                <a:off x="2790425" y="2622996"/>
                <a:ext cx="800635" cy="734096"/>
              </a:xfrm>
              <a:prstGeom prst="ellipse">
                <a:avLst/>
              </a:prstGeom>
              <a:noFill/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b="1" i="1" dirty="0" smtClean="0">
                    <a:solidFill>
                      <a:srgbClr val="612A8A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smtClean="0">
                            <a:solidFill>
                              <a:srgbClr val="612A8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b="1" i="1" smtClean="0">
                            <a:solidFill>
                              <a:srgbClr val="612A8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ru-RU" sz="3200" b="1" i="1" smtClean="0">
                            <a:solidFill>
                              <a:srgbClr val="612A8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ru-RU" sz="4000" b="1" i="1" dirty="0">
                  <a:solidFill>
                    <a:srgbClr val="612A8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3" name="Овал 8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0425" y="2622996"/>
                <a:ext cx="800635" cy="734096"/>
              </a:xfrm>
              <a:prstGeom prst="ellipse">
                <a:avLst/>
              </a:prstGeom>
              <a:blipFill rotWithShape="0">
                <a:blip r:embed="rId4"/>
                <a:stretch>
                  <a:fillRect l="-2190" b="-12598"/>
                </a:stretch>
              </a:blipFill>
              <a:ln w="38100"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9" name="TextBox 88"/>
          <p:cNvSpPr txBox="1"/>
          <p:nvPr/>
        </p:nvSpPr>
        <p:spPr>
          <a:xfrm>
            <a:off x="4868214" y="4584879"/>
            <a:ext cx="901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-1,4</a:t>
            </a:r>
          </a:p>
        </p:txBody>
      </p:sp>
      <p:sp>
        <p:nvSpPr>
          <p:cNvPr id="90" name="Овал 89"/>
          <p:cNvSpPr/>
          <p:nvPr/>
        </p:nvSpPr>
        <p:spPr>
          <a:xfrm>
            <a:off x="4928318" y="4490433"/>
            <a:ext cx="800635" cy="734096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827431" y="2792569"/>
            <a:ext cx="9015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3,1</a:t>
            </a:r>
            <a:endParaRPr lang="ru-RU" sz="32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Овал 91"/>
          <p:cNvSpPr/>
          <p:nvPr/>
        </p:nvSpPr>
        <p:spPr>
          <a:xfrm>
            <a:off x="4889681" y="2700270"/>
            <a:ext cx="800635" cy="734096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2713150" y="4516191"/>
                <a:ext cx="789904" cy="8013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200" b="1" i="1" dirty="0">
                    <a:solidFill>
                      <a:srgbClr val="612A8A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dirty="0">
                            <a:solidFill>
                              <a:srgbClr val="612A8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b="1" i="1" dirty="0">
                            <a:solidFill>
                              <a:srgbClr val="612A8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ru-RU" sz="3200" b="1" i="1" dirty="0">
                            <a:solidFill>
                              <a:srgbClr val="612A8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ru-RU" sz="3200" b="1" i="1" dirty="0">
                  <a:solidFill>
                    <a:srgbClr val="612A8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3150" y="4516191"/>
                <a:ext cx="789904" cy="801310"/>
              </a:xfrm>
              <a:prstGeom prst="rect">
                <a:avLst/>
              </a:prstGeom>
              <a:blipFill rotWithShape="0">
                <a:blip r:embed="rId5"/>
                <a:stretch>
                  <a:fillRect l="-7692" b="-106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Овал 93"/>
          <p:cNvSpPr/>
          <p:nvPr/>
        </p:nvSpPr>
        <p:spPr>
          <a:xfrm>
            <a:off x="2790425" y="4554827"/>
            <a:ext cx="800635" cy="734096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Овал 94"/>
          <p:cNvSpPr/>
          <p:nvPr/>
        </p:nvSpPr>
        <p:spPr>
          <a:xfrm>
            <a:off x="5248142" y="3573887"/>
            <a:ext cx="800635" cy="734096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6" name="Прямая со стрелкой 95"/>
          <p:cNvCxnSpPr/>
          <p:nvPr/>
        </p:nvCxnSpPr>
        <p:spPr>
          <a:xfrm flipV="1">
            <a:off x="4196367" y="1931831"/>
            <a:ext cx="2146" cy="3455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Овал 97"/>
          <p:cNvSpPr/>
          <p:nvPr/>
        </p:nvSpPr>
        <p:spPr>
          <a:xfrm>
            <a:off x="3792830" y="1204174"/>
            <a:ext cx="800635" cy="734096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2290294" y="3616816"/>
            <a:ext cx="9015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000" b="1" i="1" dirty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TextBox 101"/>
              <p:cNvSpPr txBox="1"/>
              <p:nvPr/>
            </p:nvSpPr>
            <p:spPr>
              <a:xfrm>
                <a:off x="5299657" y="3522372"/>
                <a:ext cx="789904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dirty="0" smtClean="0">
                              <a:solidFill>
                                <a:srgbClr val="612A8A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2400" b="1" i="1" dirty="0" smtClean="0">
                              <a:solidFill>
                                <a:srgbClr val="612A8A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ru-RU" sz="2400" b="1" i="1" dirty="0">
                              <a:solidFill>
                                <a:srgbClr val="612A8A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ru-RU" sz="3200" b="1" i="1" dirty="0">
                  <a:solidFill>
                    <a:srgbClr val="612A8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2" name="TextBox 1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9657" y="3522372"/>
                <a:ext cx="789904" cy="78380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4" name="Прямая со стрелкой 103"/>
          <p:cNvCxnSpPr/>
          <p:nvPr/>
        </p:nvCxnSpPr>
        <p:spPr>
          <a:xfrm flipH="1" flipV="1">
            <a:off x="2627290" y="2511380"/>
            <a:ext cx="266165" cy="25329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 стрелкой 104"/>
          <p:cNvCxnSpPr/>
          <p:nvPr/>
        </p:nvCxnSpPr>
        <p:spPr>
          <a:xfrm>
            <a:off x="5570113" y="5183751"/>
            <a:ext cx="276895" cy="25113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 стрелкой 105"/>
          <p:cNvCxnSpPr/>
          <p:nvPr/>
        </p:nvCxnSpPr>
        <p:spPr>
          <a:xfrm>
            <a:off x="6096001" y="3970991"/>
            <a:ext cx="369193" cy="858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 стрелкой 106"/>
          <p:cNvCxnSpPr/>
          <p:nvPr/>
        </p:nvCxnSpPr>
        <p:spPr>
          <a:xfrm flipV="1">
            <a:off x="5591578" y="2562896"/>
            <a:ext cx="242552" cy="24684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 стрелкой 111"/>
          <p:cNvCxnSpPr/>
          <p:nvPr/>
        </p:nvCxnSpPr>
        <p:spPr>
          <a:xfrm>
            <a:off x="4267200" y="5593728"/>
            <a:ext cx="8586" cy="38206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 стрелкой 115"/>
          <p:cNvCxnSpPr/>
          <p:nvPr/>
        </p:nvCxnSpPr>
        <p:spPr>
          <a:xfrm flipH="1">
            <a:off x="2627290" y="5218095"/>
            <a:ext cx="311241" cy="29406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 стрелкой 116"/>
          <p:cNvCxnSpPr/>
          <p:nvPr/>
        </p:nvCxnSpPr>
        <p:spPr>
          <a:xfrm flipH="1" flipV="1">
            <a:off x="1970468" y="3966693"/>
            <a:ext cx="358463" cy="1694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Овал 123"/>
          <p:cNvSpPr/>
          <p:nvPr/>
        </p:nvSpPr>
        <p:spPr>
          <a:xfrm>
            <a:off x="5696757" y="1923245"/>
            <a:ext cx="800635" cy="734096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5" name="Овал 124"/>
          <p:cNvSpPr/>
          <p:nvPr/>
        </p:nvSpPr>
        <p:spPr>
          <a:xfrm>
            <a:off x="3893715" y="5980089"/>
            <a:ext cx="800635" cy="734096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6" name="Овал 125"/>
          <p:cNvSpPr/>
          <p:nvPr/>
        </p:nvSpPr>
        <p:spPr>
          <a:xfrm>
            <a:off x="5797641" y="5295363"/>
            <a:ext cx="800635" cy="734096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7" name="Овал 126"/>
          <p:cNvSpPr/>
          <p:nvPr/>
        </p:nvSpPr>
        <p:spPr>
          <a:xfrm>
            <a:off x="6465196" y="3593205"/>
            <a:ext cx="800635" cy="734096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Овал 127"/>
          <p:cNvSpPr/>
          <p:nvPr/>
        </p:nvSpPr>
        <p:spPr>
          <a:xfrm>
            <a:off x="1936126" y="5413419"/>
            <a:ext cx="800635" cy="734096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9" name="Овал 128"/>
          <p:cNvSpPr/>
          <p:nvPr/>
        </p:nvSpPr>
        <p:spPr>
          <a:xfrm>
            <a:off x="1187004" y="3633988"/>
            <a:ext cx="800635" cy="734096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0" name="Овал 129"/>
          <p:cNvSpPr/>
          <p:nvPr/>
        </p:nvSpPr>
        <p:spPr>
          <a:xfrm>
            <a:off x="1931832" y="1880315"/>
            <a:ext cx="800635" cy="734096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3" name="Прямая со стрелкой 132"/>
          <p:cNvCxnSpPr/>
          <p:nvPr/>
        </p:nvCxnSpPr>
        <p:spPr>
          <a:xfrm>
            <a:off x="7083380" y="1867436"/>
            <a:ext cx="553792" cy="88864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5-конечная звезда 133"/>
          <p:cNvSpPr/>
          <p:nvPr/>
        </p:nvSpPr>
        <p:spPr>
          <a:xfrm>
            <a:off x="6735651" y="1493949"/>
            <a:ext cx="373487" cy="36060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TextBox 134"/>
          <p:cNvSpPr txBox="1"/>
          <p:nvPr/>
        </p:nvSpPr>
        <p:spPr>
          <a:xfrm>
            <a:off x="5649532" y="1991933"/>
            <a:ext cx="9015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3200" b="1" i="1" dirty="0" smtClean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endParaRPr lang="ru-RU" sz="32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6420118" y="3664040"/>
            <a:ext cx="901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36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5763296" y="5402688"/>
            <a:ext cx="9015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5,4</a:t>
            </a:r>
            <a:endParaRPr lang="ru-RU" sz="32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3844344" y="6059510"/>
            <a:ext cx="901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sz="36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" name="TextBox 139"/>
              <p:cNvSpPr txBox="1"/>
              <p:nvPr/>
            </p:nvSpPr>
            <p:spPr>
              <a:xfrm>
                <a:off x="1899635" y="5325414"/>
                <a:ext cx="789904" cy="8013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200" b="1" i="1" dirty="0" smtClean="0">
                    <a:solidFill>
                      <a:srgbClr val="612A8A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dirty="0">
                            <a:solidFill>
                              <a:srgbClr val="612A8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b="1" i="1" dirty="0" smtClean="0">
                            <a:solidFill>
                              <a:srgbClr val="612A8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3200" b="1" i="1" dirty="0">
                            <a:solidFill>
                              <a:srgbClr val="612A8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ru-RU" sz="3200" b="1" i="1" dirty="0">
                  <a:solidFill>
                    <a:srgbClr val="612A8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0" name="TextBox 1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9635" y="5325414"/>
                <a:ext cx="789904" cy="801310"/>
              </a:xfrm>
              <a:prstGeom prst="rect">
                <a:avLst/>
              </a:prstGeom>
              <a:blipFill rotWithShape="0">
                <a:blip r:embed="rId7"/>
                <a:stretch>
                  <a:fillRect l="-12403" b="-106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" name="TextBox 140"/>
          <p:cNvSpPr txBox="1"/>
          <p:nvPr/>
        </p:nvSpPr>
        <p:spPr>
          <a:xfrm>
            <a:off x="1129049" y="3601790"/>
            <a:ext cx="9015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</a:t>
            </a:r>
            <a:endParaRPr lang="ru-RU" sz="40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" name="TextBox 141"/>
              <p:cNvSpPr txBox="1"/>
              <p:nvPr/>
            </p:nvSpPr>
            <p:spPr>
              <a:xfrm>
                <a:off x="1899634" y="1809481"/>
                <a:ext cx="789904" cy="8013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200" b="1" i="1" dirty="0" smtClean="0">
                    <a:solidFill>
                      <a:srgbClr val="612A8A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dirty="0">
                            <a:solidFill>
                              <a:srgbClr val="612A8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b="1" i="1" dirty="0" smtClean="0">
                            <a:solidFill>
                              <a:srgbClr val="612A8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3200" b="1" i="1" dirty="0" smtClean="0">
                            <a:solidFill>
                              <a:srgbClr val="612A8A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ru-RU" sz="3200" b="1" i="1" dirty="0">
                  <a:solidFill>
                    <a:srgbClr val="612A8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2" name="TextBox 1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9634" y="1809481"/>
                <a:ext cx="789904" cy="801310"/>
              </a:xfrm>
              <a:prstGeom prst="rect">
                <a:avLst/>
              </a:prstGeom>
              <a:blipFill rotWithShape="0">
                <a:blip r:embed="rId8"/>
                <a:stretch>
                  <a:fillRect l="-6202" b="-106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" name="TextBox 142"/>
              <p:cNvSpPr txBox="1"/>
              <p:nvPr/>
            </p:nvSpPr>
            <p:spPr>
              <a:xfrm>
                <a:off x="3855076" y="1150512"/>
                <a:ext cx="789904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dirty="0" smtClean="0">
                              <a:solidFill>
                                <a:srgbClr val="612A8A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2400" b="1" i="1" dirty="0" smtClean="0">
                              <a:solidFill>
                                <a:srgbClr val="612A8A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ru-RU" sz="2400" b="1" i="1" dirty="0" smtClean="0">
                              <a:solidFill>
                                <a:srgbClr val="612A8A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ru-RU" sz="3200" b="1" i="1" dirty="0">
                  <a:solidFill>
                    <a:srgbClr val="612A8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3" name="TextBox 1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5076" y="1150512"/>
                <a:ext cx="789904" cy="783804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940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  <p:bldP spid="136" grpId="0"/>
      <p:bldP spid="137" grpId="0"/>
      <p:bldP spid="138" grpId="0"/>
      <p:bldP spid="140" grpId="0"/>
      <p:bldP spid="141" grpId="0"/>
      <p:bldP spid="142" grpId="0"/>
      <p:bldP spid="1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6366" y="-269822"/>
            <a:ext cx="9813701" cy="73005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51516" y="3900608"/>
            <a:ext cx="9144000" cy="105157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с </a:t>
            </a:r>
            <a:br>
              <a:rPr lang="ru-RU" b="1" i="1" dirty="0" smtClean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рациональными </a:t>
            </a:r>
            <a:br>
              <a:rPr lang="ru-RU" b="1" i="1" dirty="0" smtClean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числами</a:t>
            </a:r>
            <a:endParaRPr lang="ru-RU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5095" y="824979"/>
            <a:ext cx="2743200" cy="509146"/>
          </a:xfrm>
        </p:spPr>
        <p:txBody>
          <a:bodyPr/>
          <a:lstStyle/>
          <a:p>
            <a:fld id="{CFE0823D-ACBC-4210-B47E-B20B1779ADB2}" type="datetime1">
              <a:rPr lang="ru-RU" sz="4000" b="1" i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16.05.2017</a:t>
            </a:fld>
            <a:endParaRPr lang="ru-RU" sz="44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234" y="5675485"/>
            <a:ext cx="1300766" cy="11825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02151" cy="1146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67426" y="1183168"/>
            <a:ext cx="9144000" cy="10515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i="1" smtClean="0">
                <a:solidFill>
                  <a:srgbClr val="612A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работа</a:t>
            </a:r>
            <a:endParaRPr lang="ru-RU" sz="4800" b="1" i="1" dirty="0">
              <a:solidFill>
                <a:srgbClr val="612A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90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9706" y="119921"/>
            <a:ext cx="7160655" cy="944380"/>
          </a:xfrm>
        </p:spPr>
        <p:txBody>
          <a:bodyPr/>
          <a:lstStyle/>
          <a:p>
            <a:pPr algn="ctr"/>
            <a:r>
              <a:rPr lang="ru-RU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учебной задачи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24259" y="1319135"/>
            <a:ext cx="6065949" cy="48578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на уроке…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хочу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вспомнить…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хочу повторить…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хочу научиться…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1" y="103033"/>
            <a:ext cx="1215222" cy="927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0" y="1030310"/>
            <a:ext cx="9144000" cy="38636"/>
          </a:xfrm>
          <a:prstGeom prst="line">
            <a:avLst/>
          </a:prstGeom>
          <a:ln w="38100">
            <a:solidFill>
              <a:srgbClr val="612A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055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9706" y="119921"/>
            <a:ext cx="7160655" cy="944380"/>
          </a:xfrm>
        </p:spPr>
        <p:txBody>
          <a:bodyPr/>
          <a:lstStyle/>
          <a:p>
            <a:pPr algn="ctr"/>
            <a:r>
              <a:rPr lang="ru-RU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знаний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1" y="103033"/>
            <a:ext cx="1215222" cy="927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0" y="1030310"/>
            <a:ext cx="9144000" cy="38636"/>
          </a:xfrm>
          <a:prstGeom prst="line">
            <a:avLst/>
          </a:prstGeom>
          <a:ln w="38100">
            <a:solidFill>
              <a:srgbClr val="612A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2286000" y="244083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1)  (-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2;6), (-4;2), (-1;2)</a:t>
            </a:r>
          </a:p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2)  (-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2;3), (-2;0)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0456" y="1171977"/>
            <a:ext cx="87318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smtClean="0">
                <a:latin typeface="Times New Roman" pitchFamily="18" charset="0"/>
                <a:cs typeface="Times New Roman" pitchFamily="18" charset="0"/>
              </a:rPr>
              <a:t>1.Изобразите цифру </a:t>
            </a: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«4» на координатной плоскости по заданным координатам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0456" y="3784241"/>
            <a:ext cx="87318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2.Изобразите фигуру, симметричную данной относительно оси ординат (</a:t>
            </a:r>
            <a:r>
              <a:rPr lang="ru-RU" sz="3600" i="1" dirty="0" err="1" smtClean="0">
                <a:latin typeface="Times New Roman" pitchFamily="18" charset="0"/>
                <a:cs typeface="Times New Roman" pitchFamily="18" charset="0"/>
              </a:rPr>
              <a:t>Оу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) и запишите её координаты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4\32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5143500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275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F549AEAD0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318198" y="1484784"/>
            <a:ext cx="4636394" cy="4525963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sz="3600" b="1" i="1" dirty="0" smtClean="0">
                <a:solidFill>
                  <a:srgbClr val="612A8A"/>
                </a:solidFill>
              </a:rPr>
              <a:t>Домашнее задание</a:t>
            </a:r>
          </a:p>
          <a:p>
            <a:pPr marL="0" indent="0" algn="ctr">
              <a:buNone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Учебник: 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258 – 259, задания на повторение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AutoNum type="arabicPeriod"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marL="514350" indent="-514350" algn="just">
              <a:buAutoNum type="arabicPeriod"/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04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0642" y="-9611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54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416676"/>
            <a:ext cx="7886700" cy="476028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были интересными?</a:t>
            </a:r>
          </a:p>
          <a:p>
            <a:pPr marL="514350" indent="-514350">
              <a:buFont typeface="+mj-lt"/>
              <a:buAutoNum type="arabicPeriod"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показалось сложным и почему?</a:t>
            </a:r>
          </a:p>
          <a:p>
            <a:pPr marL="514350" indent="-514350">
              <a:buAutoNum type="arabicPeriod" startAt="3"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еще предстоит поработать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514350" indent="-514350">
              <a:buAutoNum type="arabicPeriod" startAt="3"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какой цифре мы сегодня говорили?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1" y="103033"/>
            <a:ext cx="1215222" cy="927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0" y="1030310"/>
            <a:ext cx="9144000" cy="38636"/>
          </a:xfrm>
          <a:prstGeom prst="line">
            <a:avLst/>
          </a:prstGeom>
          <a:ln w="38100">
            <a:solidFill>
              <a:srgbClr val="612A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Евгения\ЕВГЕНИЯ\УЧИТЕЛЮ\УРОКИ\МАТЕМАТИКА\5 класс\УРОКИ\Глава 8. Дроби\15. Различные приемы сравнения дробей\good-and-badjpg-2776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072" y="3830363"/>
            <a:ext cx="2327903" cy="271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65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1" y="103033"/>
            <a:ext cx="1215222" cy="927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0" y="1030310"/>
            <a:ext cx="9144000" cy="38636"/>
          </a:xfrm>
          <a:prstGeom prst="line">
            <a:avLst/>
          </a:prstGeom>
          <a:ln w="38100">
            <a:solidFill>
              <a:srgbClr val="612A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715171" y="105007"/>
            <a:ext cx="673971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урок!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122" name="Picture 2" descr="C:\Евгения\ЕВГЕНИЯ\УЧИТЕЛЮ\УРОКИ\МАТЕМАТИКА\5 класс\УРОКИ\Глава 8. Дроби\12. Сравнение дробей\i (1)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220" y="1689444"/>
            <a:ext cx="3765560" cy="4173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2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.potm" id="{CAE307C5-F78E-442F-8B0E-09E0EE703D54}" vid="{42B5D3C7-8FE3-4F76-AFCC-280375081728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</Template>
  <TotalTime>232</TotalTime>
  <Words>186</Words>
  <Application>Microsoft Office PowerPoint</Application>
  <PresentationFormat>Экран (4:3)</PresentationFormat>
  <Paragraphs>57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Times New Roman</vt:lpstr>
      <vt:lpstr>Тема Office</vt:lpstr>
      <vt:lpstr>Здравствуйте!</vt:lpstr>
      <vt:lpstr>Устная работа</vt:lpstr>
      <vt:lpstr>Действия с  рациональными  числами</vt:lpstr>
      <vt:lpstr>Постановка учебной задачи</vt:lpstr>
      <vt:lpstr>Применение знаний</vt:lpstr>
      <vt:lpstr>Презентация PowerPoint</vt:lpstr>
      <vt:lpstr>Рефлексия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</dc:title>
  <dc:creator>Евгения Савина</dc:creator>
  <cp:lastModifiedBy>Евгения Савина</cp:lastModifiedBy>
  <cp:revision>70</cp:revision>
  <dcterms:created xsi:type="dcterms:W3CDTF">2015-10-31T13:22:09Z</dcterms:created>
  <dcterms:modified xsi:type="dcterms:W3CDTF">2017-05-16T09:34:52Z</dcterms:modified>
</cp:coreProperties>
</file>