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7" r:id="rId1"/>
  </p:sldMasterIdLst>
  <p:notesMasterIdLst>
    <p:notesMasterId r:id="rId9"/>
  </p:notesMasterIdLst>
  <p:sldIdLst>
    <p:sldId id="256" r:id="rId2"/>
    <p:sldId id="258" r:id="rId3"/>
    <p:sldId id="262" r:id="rId4"/>
    <p:sldId id="264" r:id="rId5"/>
    <p:sldId id="267" r:id="rId6"/>
    <p:sldId id="268" r:id="rId7"/>
    <p:sldId id="270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D6A0DA-723E-4892-BFA7-9F9AED8CEDC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3D571C-887A-4CA0-B175-FF44387C6D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006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3D571C-887A-4CA0-B175-FF44387C6D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188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808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02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543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89292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5976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694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084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081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17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203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056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82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323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656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297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674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0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A5ED3DC-D9FE-4F85-B977-37AC779EA999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DC0E5-05AF-419A-8E11-DBEE67419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4726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  <p:sldLayoutId id="2147483882" r:id="rId15"/>
    <p:sldLayoutId id="2147483883" r:id="rId16"/>
    <p:sldLayoutId id="214748388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История возникновения денег</a:t>
            </a:r>
            <a:endParaRPr lang="ru-RU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3" t="1452" r="9669" b="1343"/>
          <a:stretch/>
        </p:blipFill>
        <p:spPr>
          <a:xfrm flipH="1">
            <a:off x="254843" y="4358914"/>
            <a:ext cx="3251511" cy="2595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6130" y="0"/>
            <a:ext cx="2855870" cy="290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473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latin typeface="Comic Sans MS" panose="030F0702030302020204" pitchFamily="66" charset="0"/>
              </a:rPr>
              <a:t>Какими были первые деньги?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5192" y="1368425"/>
            <a:ext cx="2862201" cy="1908134"/>
          </a:xfrm>
        </p:spPr>
      </p:pic>
      <p:sp>
        <p:nvSpPr>
          <p:cNvPr id="6" name="TextBox 5"/>
          <p:cNvSpPr txBox="1"/>
          <p:nvPr/>
        </p:nvSpPr>
        <p:spPr>
          <a:xfrm>
            <a:off x="1891408" y="3292390"/>
            <a:ext cx="2224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Мексика</a:t>
            </a:r>
            <a:endParaRPr lang="ru-RU" sz="24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4059" y="1360078"/>
            <a:ext cx="2722341" cy="19772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5193" y="3771838"/>
            <a:ext cx="2828872" cy="21216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4245" y="3771839"/>
            <a:ext cx="2879708" cy="21351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99261" y="3771838"/>
            <a:ext cx="2956845" cy="215472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699261" y="5926721"/>
            <a:ext cx="31081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Соломоновы острова</a:t>
            </a:r>
            <a:endParaRPr lang="ru-RU" sz="2000" b="1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11374" y="5866239"/>
            <a:ext cx="3902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    </a:t>
            </a:r>
            <a:r>
              <a:rPr lang="ru-RU" sz="20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Эфиопия, Европа, </a:t>
            </a:r>
          </a:p>
          <a:p>
            <a:r>
              <a:rPr lang="ru-RU" sz="2000" b="1" dirty="0">
                <a:solidFill>
                  <a:srgbClr val="FFC000"/>
                </a:solidFill>
                <a:latin typeface="Comic Sans MS" panose="030F0702030302020204" pitchFamily="66" charset="0"/>
              </a:rPr>
              <a:t> </a:t>
            </a:r>
            <a:r>
              <a:rPr lang="ru-RU" sz="20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      Древняя Русь</a:t>
            </a:r>
            <a:endParaRPr lang="ru-RU" sz="2000" b="1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56041" y="5847324"/>
            <a:ext cx="2247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Древний Египет</a:t>
            </a:r>
            <a:endParaRPr lang="ru-RU" sz="2000" b="1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09093" y="3307478"/>
            <a:ext cx="3127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Китай, Африка, Индия</a:t>
            </a:r>
            <a:endParaRPr lang="ru-RU" sz="2000" b="1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7099" y="1298012"/>
            <a:ext cx="2952437" cy="204896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197579" y="3276559"/>
            <a:ext cx="21114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rgbClr val="FFC000"/>
                </a:solidFill>
              </a:rPr>
              <a:t>Древняя Русь</a:t>
            </a:r>
            <a:endParaRPr lang="ru-RU" sz="2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523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5038" y="373680"/>
            <a:ext cx="9404723" cy="1400530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Почему люди перешли к деньгам </a:t>
            </a:r>
            <a:br>
              <a:rPr lang="ru-RU" sz="28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</a:br>
            <a:r>
              <a:rPr lang="ru-RU" sz="28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из золота и серебра?</a:t>
            </a:r>
            <a:br>
              <a:rPr lang="ru-RU" sz="28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</a:br>
            <a:endParaRPr lang="ru-RU" sz="2800" b="1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40794" y="1324780"/>
            <a:ext cx="7274257" cy="54469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FFC000"/>
                </a:solidFill>
                <a:latin typeface="Comic Sans MS" panose="030F0702030302020204" pitchFamily="66" charset="0"/>
              </a:rPr>
              <a:t>Главным способом получить желаемое, многие тысячелетия, был натуральный обмен или </a:t>
            </a:r>
            <a:r>
              <a:rPr lang="ru-RU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бартер.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Некоторая </a:t>
            </a:r>
            <a:r>
              <a:rPr lang="ru-RU" sz="2800" dirty="0">
                <a:solidFill>
                  <a:srgbClr val="FFC000"/>
                </a:solidFill>
                <a:latin typeface="Comic Sans MS" panose="030F0702030302020204" pitchFamily="66" charset="0"/>
              </a:rPr>
              <a:t>валюта была слишком дорогой (например, скот) </a:t>
            </a:r>
            <a:r>
              <a:rPr lang="ru-RU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не </a:t>
            </a:r>
            <a:r>
              <a:rPr lang="ru-RU" sz="2800" dirty="0">
                <a:solidFill>
                  <a:srgbClr val="FFC000"/>
                </a:solidFill>
                <a:latin typeface="Comic Sans MS" panose="030F0702030302020204" pitchFamily="66" charset="0"/>
              </a:rPr>
              <a:t>могла использоваться для покупки каких-то небольших и дешевых товаров. А при перемещении на большие расстояния могла и вовсе потерять свою ценность. Например, меха не ценились в жарких </a:t>
            </a:r>
            <a:r>
              <a:rPr lang="ru-RU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странах. Требовалась </a:t>
            </a:r>
            <a:r>
              <a:rPr lang="ru-RU" sz="2800" dirty="0">
                <a:solidFill>
                  <a:srgbClr val="FFC000"/>
                </a:solidFill>
                <a:latin typeface="Comic Sans MS" panose="030F0702030302020204" pitchFamily="66" charset="0"/>
              </a:rPr>
              <a:t>более стабильная денежная единица, роль которой стали выполнять </a:t>
            </a:r>
            <a:r>
              <a:rPr lang="ru-RU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металлы.</a:t>
            </a:r>
          </a:p>
          <a:p>
            <a:pPr marL="0" indent="0">
              <a:buNone/>
            </a:pPr>
            <a:endParaRPr lang="ru-RU" sz="2800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203" y="3801803"/>
            <a:ext cx="3901440" cy="2599944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33" y="1526876"/>
            <a:ext cx="4417179" cy="1981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7313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4381" y="278709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FFC000"/>
                </a:solidFill>
                <a:latin typeface="Comic Sans MS" panose="030F0702030302020204" pitchFamily="66" charset="0"/>
              </a:rPr>
              <a:t>Впервые монеты начали чеканить около 685 </a:t>
            </a:r>
            <a:r>
              <a:rPr lang="ru-RU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года (7 век) </a:t>
            </a:r>
            <a:r>
              <a:rPr lang="ru-RU" sz="2800" dirty="0">
                <a:solidFill>
                  <a:srgbClr val="FFC000"/>
                </a:solidFill>
                <a:latin typeface="Comic Sans MS" panose="030F0702030302020204" pitchFamily="66" charset="0"/>
              </a:rPr>
              <a:t>до нашей эры в государстве Лидия (ее территория в настоящее время расположена в Турции). Они быстро распространяются по всему миру. Это легко объяснить, т.к. монеты удобно хранить, транспортировать, дробить и объединять. Они имеют большую стоимость при небольшом объеме и весе</a:t>
            </a:r>
            <a:r>
              <a:rPr lang="ru-RU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endParaRPr lang="ru-RU" sz="2800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2382" y="3778473"/>
            <a:ext cx="5813946" cy="274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596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Что такое монета?</a:t>
            </a:r>
            <a:br>
              <a:rPr lang="ru-RU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/>
            </a:r>
            <a:br>
              <a:rPr lang="ru-RU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/>
            </a:r>
            <a:br>
              <a:rPr lang="ru-RU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</a:br>
            <a:endParaRPr lang="ru-RU" b="1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4077" y="1241945"/>
            <a:ext cx="7334884" cy="5308979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rgbClr val="FFC000"/>
                </a:solidFill>
                <a:latin typeface="Comic Sans MS" panose="030F0702030302020204" pitchFamily="66" charset="0"/>
              </a:rPr>
              <a:t>«Монета» – латинское слово. Оно появилось в Древнем Риме. Согласно легенде, богиня Юнона предупредила римлян о </a:t>
            </a:r>
            <a:r>
              <a:rPr lang="ru-RU" sz="28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землетрясении</a:t>
            </a:r>
            <a:r>
              <a:rPr lang="ru-RU" sz="2800" b="1" dirty="0">
                <a:solidFill>
                  <a:srgbClr val="FFC000"/>
                </a:solidFill>
                <a:latin typeface="Comic Sans MS" panose="030F0702030302020204" pitchFamily="66" charset="0"/>
              </a:rPr>
              <a:t>. В знак благодарности они </a:t>
            </a:r>
            <a:r>
              <a:rPr lang="ru-RU" sz="28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воздвигли </a:t>
            </a:r>
            <a:r>
              <a:rPr lang="ru-RU" sz="2800" b="1" dirty="0">
                <a:solidFill>
                  <a:srgbClr val="FFC000"/>
                </a:solidFill>
                <a:latin typeface="Comic Sans MS" panose="030F0702030302020204" pitchFamily="66" charset="0"/>
              </a:rPr>
              <a:t>храм и посвятили его ЮНОНЕ </a:t>
            </a:r>
            <a:r>
              <a:rPr lang="ru-RU" sz="28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МОНЕТЕ.</a:t>
            </a:r>
            <a:endParaRPr lang="ru-RU" sz="2800" b="1" dirty="0">
              <a:solidFill>
                <a:srgbClr val="FFC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В храме богини Юноны Монеты был первый монетный двор в </a:t>
            </a:r>
            <a:r>
              <a:rPr lang="en-US" sz="28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VIII </a:t>
            </a:r>
            <a:r>
              <a:rPr lang="ru-RU" sz="28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веке до н.э.</a:t>
            </a:r>
          </a:p>
          <a:p>
            <a:pPr marL="0" indent="0">
              <a:buNone/>
            </a:pPr>
            <a:endParaRPr lang="ru-RU" sz="2800" b="1" dirty="0" smtClean="0">
              <a:solidFill>
                <a:srgbClr val="FFC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24" y="1241945"/>
            <a:ext cx="3901986" cy="542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942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07592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Что такое гривна?</a:t>
            </a:r>
            <a:br>
              <a:rPr lang="ru-RU" sz="4400" dirty="0" smtClean="0">
                <a:solidFill>
                  <a:srgbClr val="FFC000"/>
                </a:solidFill>
                <a:latin typeface="Comic Sans MS" panose="030F0702030302020204" pitchFamily="66" charset="0"/>
              </a:rPr>
            </a:br>
            <a:endParaRPr lang="ru-RU" sz="2800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12544" y="1460310"/>
            <a:ext cx="7946860" cy="52596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FFC000"/>
                </a:solidFill>
                <a:latin typeface="Comic Sans MS" panose="030F0702030302020204" pitchFamily="66" charset="0"/>
              </a:rPr>
              <a:t>Гривна-первая денежная </a:t>
            </a:r>
            <a:r>
              <a:rPr lang="ru-RU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единица </a:t>
            </a:r>
            <a:r>
              <a:rPr lang="ru-RU" sz="2800" dirty="0">
                <a:solidFill>
                  <a:srgbClr val="FFC000"/>
                </a:solidFill>
                <a:latin typeface="Comic Sans MS" panose="030F0702030302020204" pitchFamily="66" charset="0"/>
              </a:rPr>
              <a:t>на Руси  </a:t>
            </a:r>
            <a:r>
              <a:rPr lang="en-US" sz="2800" dirty="0">
                <a:solidFill>
                  <a:srgbClr val="FFC000"/>
                </a:solidFill>
                <a:latin typeface="Comic Sans MS" panose="030F0702030302020204" pitchFamily="66" charset="0"/>
              </a:rPr>
              <a:t>XI-XIII </a:t>
            </a:r>
            <a:r>
              <a:rPr lang="ru-RU" sz="2800" dirty="0">
                <a:solidFill>
                  <a:srgbClr val="FFC000"/>
                </a:solidFill>
                <a:latin typeface="Comic Sans MS" panose="030F0702030302020204" pitchFamily="66" charset="0"/>
              </a:rPr>
              <a:t>в</a:t>
            </a:r>
            <a:r>
              <a:rPr lang="ru-RU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.</a:t>
            </a:r>
            <a:endParaRPr lang="ru-RU" sz="2800" dirty="0" smtClean="0">
              <a:solidFill>
                <a:srgbClr val="FFC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2800" dirty="0">
                <a:solidFill>
                  <a:srgbClr val="FFC000"/>
                </a:solidFill>
                <a:latin typeface="Comic Sans MS" panose="030F0702030302020204" pitchFamily="66" charset="0"/>
              </a:rPr>
              <a:t>Гривна – серебряный слиток;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FFC000"/>
                </a:solidFill>
                <a:latin typeface="Comic Sans MS" panose="030F0702030302020204" pitchFamily="66" charset="0"/>
              </a:rPr>
              <a:t>берёт своё название от шеи, загривка.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FFC000"/>
                </a:solidFill>
                <a:latin typeface="Comic Sans MS" panose="030F0702030302020204" pitchFamily="66" charset="0"/>
              </a:rPr>
              <a:t>Гривной называли шейное </a:t>
            </a:r>
            <a:r>
              <a:rPr lang="ru-RU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украшение</a:t>
            </a:r>
            <a:endParaRPr lang="ru-RU" sz="2800" dirty="0" smtClean="0">
              <a:solidFill>
                <a:srgbClr val="FFC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Форма гривны сначала была в виде шестиугольника , а затем в виде полосы </a:t>
            </a:r>
            <a:r>
              <a:rPr lang="ru-RU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весом </a:t>
            </a:r>
            <a:r>
              <a:rPr lang="ru-RU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до 200гр</a:t>
            </a:r>
            <a:r>
              <a:rPr lang="ru-RU" sz="2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.</a:t>
            </a:r>
          </a:p>
          <a:p>
            <a:pPr marL="0" lvl="0" indent="0">
              <a:buClr>
                <a:srgbClr val="323232">
                  <a:lumMod val="40000"/>
                  <a:lumOff val="60000"/>
                </a:srgbClr>
              </a:buClr>
              <a:buNone/>
            </a:pPr>
            <a:r>
              <a:rPr lang="ru-RU" sz="2600" b="1" dirty="0">
                <a:solidFill>
                  <a:srgbClr val="FFC000"/>
                </a:solidFill>
                <a:latin typeface="Comic Sans MS" panose="030F0702030302020204" pitchFamily="66" charset="0"/>
              </a:rPr>
              <a:t>Рубль – от слова «рубить». Новгородскую гривну рубили на 2 половины. Любой обрубок гривны называли РУБЛЕМ</a:t>
            </a:r>
            <a:r>
              <a:rPr lang="ru-RU" sz="2600" dirty="0">
                <a:solidFill>
                  <a:srgbClr val="FFC000"/>
                </a:solidFill>
              </a:rPr>
              <a:t>.</a:t>
            </a: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440" y="1272039"/>
            <a:ext cx="2324833" cy="18292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549" y="3222687"/>
            <a:ext cx="2310613" cy="189277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40" y="5374257"/>
            <a:ext cx="2285405" cy="130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0030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Происхождение слова КОПЕЙКА</a:t>
            </a:r>
            <a:br>
              <a:rPr lang="ru-RU" sz="40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</a:br>
            <a:endParaRPr lang="ru-RU" sz="4000" b="1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804" y="1052254"/>
            <a:ext cx="8349556" cy="521052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В </a:t>
            </a:r>
            <a:r>
              <a:rPr lang="en-US" sz="32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XIV </a:t>
            </a:r>
            <a:r>
              <a:rPr lang="ru-RU" sz="32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веке при Иване </a:t>
            </a:r>
            <a:r>
              <a:rPr lang="en-US" sz="32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III</a:t>
            </a:r>
            <a:r>
              <a:rPr lang="ru-RU" sz="32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, на монете из серебра чеканили рисунок с изображением всадника с копьем.</a:t>
            </a:r>
          </a:p>
          <a:p>
            <a:pPr marL="0" indent="0">
              <a:buNone/>
            </a:pPr>
            <a:endParaRPr lang="ru-RU" sz="3200" b="1" dirty="0" smtClean="0">
              <a:solidFill>
                <a:srgbClr val="FFC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История бумажных </a:t>
            </a:r>
            <a:r>
              <a:rPr lang="ru-RU" sz="36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денег</a:t>
            </a:r>
            <a:endParaRPr lang="ru-RU" sz="3600" b="1" dirty="0">
              <a:solidFill>
                <a:srgbClr val="FFC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Первые </a:t>
            </a:r>
            <a:r>
              <a:rPr lang="ru-RU" sz="3200" b="1" dirty="0">
                <a:solidFill>
                  <a:srgbClr val="FFC000"/>
                </a:solidFill>
                <a:latin typeface="Comic Sans MS" panose="030F0702030302020204" pitchFamily="66" charset="0"/>
              </a:rPr>
              <a:t>бумажные деньги появились в 910 году в </a:t>
            </a:r>
            <a:r>
              <a:rPr lang="ru-RU" sz="32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Китае.</a:t>
            </a:r>
            <a:endParaRPr lang="ru-RU" sz="3200" b="1" dirty="0">
              <a:solidFill>
                <a:srgbClr val="FFC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rgbClr val="FFC000"/>
                </a:solidFill>
                <a:latin typeface="Comic Sans MS" panose="030F0702030302020204" pitchFamily="66" charset="0"/>
              </a:rPr>
              <a:t> А в России первые бумажные деньги были введены при Екатерине II в 1769 </a:t>
            </a:r>
            <a:r>
              <a:rPr lang="ru-RU" sz="32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году и ласково назывались «</a:t>
            </a:r>
            <a:r>
              <a:rPr lang="ru-RU" sz="3200" b="1" dirty="0" err="1" smtClean="0">
                <a:solidFill>
                  <a:srgbClr val="FFC000"/>
                </a:solidFill>
                <a:latin typeface="Comic Sans MS" panose="030F0702030302020204" pitchFamily="66" charset="0"/>
              </a:rPr>
              <a:t>катеньки</a:t>
            </a:r>
            <a:r>
              <a:rPr lang="ru-RU" sz="3200" b="1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».</a:t>
            </a:r>
            <a:endParaRPr lang="ru-RU" sz="3200" b="1" dirty="0">
              <a:solidFill>
                <a:srgbClr val="FFC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3200" b="1" dirty="0">
              <a:solidFill>
                <a:srgbClr val="FFC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3200" b="1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7698" y="1224951"/>
            <a:ext cx="3662502" cy="204099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8967" y="4313208"/>
            <a:ext cx="3658119" cy="2268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92612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Красный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812</TotalTime>
  <Words>246</Words>
  <Application>Microsoft Office PowerPoint</Application>
  <PresentationFormat>Произвольный</PresentationFormat>
  <Paragraphs>30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Ион</vt:lpstr>
      <vt:lpstr>История возникновения денег</vt:lpstr>
      <vt:lpstr>Какими были первые деньги?</vt:lpstr>
      <vt:lpstr>Почему люди перешли к деньгам  из золота и серебра? </vt:lpstr>
      <vt:lpstr>Презентация PowerPoint</vt:lpstr>
      <vt:lpstr>Что такое монета?   </vt:lpstr>
      <vt:lpstr>Что такое гривна? </vt:lpstr>
      <vt:lpstr>Происхождение слова КОПЕЙКА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Ageeva</dc:creator>
  <cp:lastModifiedBy>*</cp:lastModifiedBy>
  <cp:revision>36</cp:revision>
  <dcterms:created xsi:type="dcterms:W3CDTF">2022-08-23T07:32:26Z</dcterms:created>
  <dcterms:modified xsi:type="dcterms:W3CDTF">2023-10-30T11:47:43Z</dcterms:modified>
</cp:coreProperties>
</file>