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258" r:id="rId3"/>
    <p:sldId id="310" r:id="rId4"/>
    <p:sldId id="311" r:id="rId5"/>
    <p:sldId id="312" r:id="rId6"/>
    <p:sldId id="333" r:id="rId7"/>
    <p:sldId id="334" r:id="rId8"/>
    <p:sldId id="314" r:id="rId9"/>
    <p:sldId id="351" r:id="rId10"/>
    <p:sldId id="318" r:id="rId11"/>
    <p:sldId id="295" r:id="rId12"/>
    <p:sldId id="275" r:id="rId13"/>
    <p:sldId id="323" r:id="rId14"/>
    <p:sldId id="324" r:id="rId15"/>
    <p:sldId id="326" r:id="rId16"/>
    <p:sldId id="259" r:id="rId17"/>
    <p:sldId id="290" r:id="rId18"/>
    <p:sldId id="327" r:id="rId19"/>
    <p:sldId id="352" r:id="rId20"/>
    <p:sldId id="331" r:id="rId21"/>
    <p:sldId id="320" r:id="rId22"/>
    <p:sldId id="291" r:id="rId23"/>
    <p:sldId id="285" r:id="rId24"/>
    <p:sldId id="332" r:id="rId25"/>
    <p:sldId id="287" r:id="rId26"/>
    <p:sldId id="321" r:id="rId27"/>
    <p:sldId id="336" r:id="rId28"/>
    <p:sldId id="338" r:id="rId29"/>
    <p:sldId id="341" r:id="rId30"/>
    <p:sldId id="343" r:id="rId31"/>
    <p:sldId id="345" r:id="rId32"/>
    <p:sldId id="346" r:id="rId33"/>
    <p:sldId id="347" r:id="rId34"/>
    <p:sldId id="350" r:id="rId35"/>
    <p:sldId id="349" r:id="rId3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E1BDDD"/>
    <a:srgbClr val="F8F2EC"/>
    <a:srgbClr val="2E5E68"/>
    <a:srgbClr val="2926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50" autoAdjust="0"/>
    <p:restoredTop sz="86272" autoAdjust="0"/>
  </p:normalViewPr>
  <p:slideViewPr>
    <p:cSldViewPr snapToGrid="0">
      <p:cViewPr varScale="1">
        <p:scale>
          <a:sx n="92" d="100"/>
          <a:sy n="92" d="100"/>
        </p:scale>
        <p:origin x="-102"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CB2318-EBA4-4257-BEC9-DC89BA6D3E01}" type="datetimeFigureOut">
              <a:rPr lang="ru-RU" smtClean="0"/>
              <a:t>03.06.2024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6C016-579E-45BE-96C6-950FE911ECA9}" type="slidenum">
              <a:rPr lang="ru-RU" smtClean="0"/>
              <a:t>‹#›</a:t>
            </a:fld>
            <a:endParaRPr lang="ru-RU"/>
          </a:p>
        </p:txBody>
      </p:sp>
    </p:spTree>
    <p:extLst>
      <p:ext uri="{BB962C8B-B14F-4D97-AF65-F5344CB8AC3E}">
        <p14:creationId xmlns:p14="http://schemas.microsoft.com/office/powerpoint/2010/main" val="152272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List_of_minor_secular_observances#April" TargetMode="External"/><Relationship Id="rId7" Type="http://schemas.openxmlformats.org/officeDocument/2006/relationships/hyperlink" Target="https://ru.wikipedia.org/wiki/%D0%A8%D0%B5%D0%BA%D1%81%D0%BF%D0%B8%D1%80,_%D0%A3%D0%B8%D0%BB%D1%8C%D1%8F%D0%BC"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n.wikipedia.org/wiki/William_Shakespeare" TargetMode="External"/><Relationship Id="rId5" Type="http://schemas.openxmlformats.org/officeDocument/2006/relationships/hyperlink" Target="https://ru.wikipedia.org/wiki/%D0%9E%D1%80%D0%B3%D0%B0%D0%BD%D0%B8%D0%B7%D0%B0%D1%86%D0%B8%D1%8F_%D0%9E%D0%B1%D1%8A%D0%B5%D0%B4%D0%B8%D0%BD%D1%91%D0%BD%D0%BD%D1%8B%D1%85_%D0%9D%D0%B0%D1%86%D0%B8%D0%B9" TargetMode="External"/><Relationship Id="rId4" Type="http://schemas.openxmlformats.org/officeDocument/2006/relationships/hyperlink" Target="https://ru.wikipedia.org/wiki/%D0%9F%D1%80%D0%B0%D0%B7%D0%B4%D0%BD%D0%B8%D0%BA"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vidlharrison.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ru.wikipedia.org/wiki/6_%D0%B8%D1%8E%D0%BD%D1%8F" TargetMode="External"/><Relationship Id="rId3" Type="http://schemas.openxmlformats.org/officeDocument/2006/relationships/hyperlink" Target="https://en.wikipedia.org/wiki/List_of_minor_secular_observances#June" TargetMode="External"/><Relationship Id="rId7" Type="http://schemas.openxmlformats.org/officeDocument/2006/relationships/hyperlink" Target="https://ru.wikipedia.org/wiki/%D0%9E%D0%9E%D0%9D"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ru.wikipedia.org/wiki/%D0%A0%D1%83%D1%81%D1%81%D0%BA%D0%B8%D0%B9_%D1%8F%D0%B7%D1%8B%D0%BA" TargetMode="External"/><Relationship Id="rId11" Type="http://schemas.openxmlformats.org/officeDocument/2006/relationships/hyperlink" Target="https://ru.wikipedia.org/wiki/%D0%90%D0%BB%D0%B5%D0%BA%D1%81%D0%B0%D0%BD%D0%B4%D1%80_%D0%9F%D1%83%D1%88%D0%BA%D0%B8%D0%BD" TargetMode="External"/><Relationship Id="rId5" Type="http://schemas.openxmlformats.org/officeDocument/2006/relationships/hyperlink" Target="https://ru.wikipedia.org/wiki/%D0%9C%D0%B5%D0%B6%D0%B4%D1%83%D0%BD%D0%B0%D1%80%D0%BE%D0%B4%D0%BD%D1%8B%D0%B9_%D0%B4%D0%B5%D0%BD%D1%8C_%D0%9E%D0%9E%D0%9D" TargetMode="External"/><Relationship Id="rId10" Type="http://schemas.openxmlformats.org/officeDocument/2006/relationships/hyperlink" Target="https://ru.wikipedia.org/wiki/%D0%9F%D0%BE%D1%8D%D1%82" TargetMode="External"/><Relationship Id="rId4" Type="http://schemas.openxmlformats.org/officeDocument/2006/relationships/hyperlink" Target="https://en.wikipedia.org/wiki/Alexander_Pushkin" TargetMode="External"/><Relationship Id="rId9" Type="http://schemas.openxmlformats.org/officeDocument/2006/relationships/hyperlink" Target="https://ru.wikipedia.org/wiki/%D0%94%D0%B5%D0%BD%D1%8C_%D1%80%D0%BE%D0%B6%D0%B4%D0%B5%D0%BD%D0%B8%D1%8F"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Alexander_Pushki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Играет музыка: П.И. Чайковский. Времена года</a:t>
            </a:r>
            <a:r>
              <a:rPr lang="en-US" sz="1200"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Апрель</a:t>
            </a:r>
            <a:r>
              <a:rPr lang="en-US" sz="1200"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Подснежник</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Good afternoon dear friends – students and judges!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Welcome to our poetry contest!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Добрый день! Приветствуем всех на нашем ежегодном конкурсе чтения стихов на английском языке.</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Poetry has been around for almost four thousand years. Like other forms of literature, poetry is written to share ideas, express emotions, and create imagery.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Поэзия с нами уже около 4000 лет. Как и прочие формы литературы, поэзия призвана разделять мысли, идеи, выражать чувства и будить воображение.</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Today we will listen to poems in English and Russian. By the way, do you know that there are International Days of these two beautiful languages, the Russian language and the English language? When are they observed</a:t>
            </a:r>
            <a:r>
              <a:rPr lang="ru-RU" sz="1200" kern="1200" dirty="0" smtClean="0">
                <a:solidFill>
                  <a:schemeClr val="tx1"/>
                </a:solidFill>
                <a:effectLst/>
                <a:latin typeface="+mn-lt"/>
                <a:ea typeface="+mn-ea"/>
                <a:cs typeface="+mn-cs"/>
              </a:rPr>
              <a:t>?</a:t>
            </a: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Сегодня мы услышим много стихов на английском и русском языках. А вам известно, что существуют Международные дни этих двух прекрасных языков: русского языка и английского языка? Когда они отмечаются</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5"/>
          </p:nvPr>
        </p:nvSpPr>
        <p:spPr/>
        <p:txBody>
          <a:bodyPr/>
          <a:lstStyle/>
          <a:p>
            <a:fld id="{2A46C016-579E-45BE-96C6-950FE911ECA9}" type="slidenum">
              <a:rPr lang="ru-RU" smtClean="0"/>
              <a:t>1</a:t>
            </a:fld>
            <a:endParaRPr lang="ru-RU"/>
          </a:p>
        </p:txBody>
      </p:sp>
    </p:spTree>
    <p:extLst>
      <p:ext uri="{BB962C8B-B14F-4D97-AF65-F5344CB8AC3E}">
        <p14:creationId xmlns:p14="http://schemas.microsoft.com/office/powerpoint/2010/main" val="4222530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First we’d like to introduce a funny poem for children “Sweet Treat Dream” written by Gillian M. Ward. The author of this poem said “I love chocolate, so I decided to write a poem about it. My grandchildren loved it.” I am sure we will love this poem too.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«Мечта о сладком угощении»</a:t>
            </a:r>
            <a:endParaRPr lang="ru-RU" sz="1200" kern="1200" dirty="0" smtClean="0">
              <a:solidFill>
                <a:schemeClr val="tx1"/>
              </a:solidFill>
              <a:effectLst/>
              <a:latin typeface="+mn-lt"/>
              <a:ea typeface="+mn-ea"/>
              <a:cs typeface="+mn-cs"/>
            </a:endParaRPr>
          </a:p>
          <a:p>
            <a:pPr fontAlgn="base"/>
            <a:r>
              <a:rPr lang="ru-RU" sz="1200" kern="1200" dirty="0" smtClean="0">
                <a:solidFill>
                  <a:schemeClr val="tx1"/>
                </a:solidFill>
                <a:effectLst/>
                <a:latin typeface="+mn-lt"/>
                <a:ea typeface="+mn-ea"/>
                <a:cs typeface="+mn-cs"/>
              </a:rPr>
              <a:t>Если б мир вокруг меня был бы шоколадным,</a:t>
            </a:r>
          </a:p>
          <a:p>
            <a:pPr fontAlgn="base"/>
            <a:r>
              <a:rPr lang="ru-RU" sz="1200" kern="1200" dirty="0" smtClean="0">
                <a:solidFill>
                  <a:schemeClr val="tx1"/>
                </a:solidFill>
                <a:effectLst/>
                <a:latin typeface="+mn-lt"/>
                <a:ea typeface="+mn-ea"/>
                <a:cs typeface="+mn-cs"/>
              </a:rPr>
              <a:t>Знаю, чтоб я сделал там. Я не стал бы жадным.</a:t>
            </a:r>
          </a:p>
          <a:p>
            <a:pPr fontAlgn="base"/>
            <a:r>
              <a:rPr lang="ru-RU" sz="1200" kern="1200" dirty="0" smtClean="0">
                <a:solidFill>
                  <a:schemeClr val="tx1"/>
                </a:solidFill>
                <a:effectLst/>
                <a:latin typeface="+mn-lt"/>
                <a:ea typeface="+mn-ea"/>
                <a:cs typeface="+mn-cs"/>
              </a:rPr>
              <a:t>Горы б шоколадные возвышались сами.</a:t>
            </a:r>
          </a:p>
          <a:p>
            <a:pPr fontAlgn="base"/>
            <a:r>
              <a:rPr lang="ru-RU" sz="1200" kern="1200" dirty="0" smtClean="0">
                <a:solidFill>
                  <a:schemeClr val="tx1"/>
                </a:solidFill>
                <a:effectLst/>
                <a:latin typeface="+mn-lt"/>
                <a:ea typeface="+mn-ea"/>
                <a:cs typeface="+mn-cs"/>
              </a:rPr>
              <a:t>И кусочками от них я б поделился с вами.</a:t>
            </a:r>
          </a:p>
          <a:p>
            <a:pPr fontAlgn="base"/>
            <a:r>
              <a:rPr lang="ru-RU" sz="1200" kern="1200" dirty="0" smtClean="0">
                <a:solidFill>
                  <a:schemeClr val="tx1"/>
                </a:solidFill>
                <a:effectLst/>
                <a:latin typeface="+mn-lt"/>
                <a:ea typeface="+mn-ea"/>
                <a:cs typeface="+mn-cs"/>
              </a:rPr>
              <a:t>Мы бы съели облака до последней крошки,</a:t>
            </a:r>
          </a:p>
          <a:p>
            <a:pPr fontAlgn="base"/>
            <a:r>
              <a:rPr lang="ru-RU" sz="1200" kern="1200" dirty="0" smtClean="0">
                <a:solidFill>
                  <a:schemeClr val="tx1"/>
                </a:solidFill>
                <a:effectLst/>
                <a:latin typeface="+mn-lt"/>
                <a:ea typeface="+mn-ea"/>
                <a:cs typeface="+mn-cs"/>
              </a:rPr>
              <a:t>И вернулись бы домой с шоколадной кошкой.</a:t>
            </a:r>
          </a:p>
          <a:p>
            <a:pPr fontAlgn="base"/>
            <a:r>
              <a:rPr lang="ru-RU" sz="1200" kern="1200" dirty="0" smtClean="0">
                <a:solidFill>
                  <a:schemeClr val="tx1"/>
                </a:solidFill>
                <a:effectLst/>
                <a:latin typeface="+mn-lt"/>
                <a:ea typeface="+mn-ea"/>
                <a:cs typeface="+mn-cs"/>
              </a:rPr>
              <a:t>Шоколадные деревья, шоколадные поля</a:t>
            </a:r>
          </a:p>
          <a:p>
            <a:pPr fontAlgn="base"/>
            <a:r>
              <a:rPr lang="ru-RU" sz="1200" kern="1200" dirty="0" smtClean="0">
                <a:solidFill>
                  <a:schemeClr val="tx1"/>
                </a:solidFill>
                <a:effectLst/>
                <a:latin typeface="+mn-lt"/>
                <a:ea typeface="+mn-ea"/>
                <a:cs typeface="+mn-cs"/>
              </a:rPr>
              <a:t>Шоколадные метели, шоколадные моря,</a:t>
            </a:r>
          </a:p>
          <a:p>
            <a:pPr fontAlgn="base"/>
            <a:r>
              <a:rPr lang="ru-RU" sz="1200" kern="1200" dirty="0" smtClean="0">
                <a:solidFill>
                  <a:schemeClr val="tx1"/>
                </a:solidFill>
                <a:effectLst/>
                <a:latin typeface="+mn-lt"/>
                <a:ea typeface="+mn-ea"/>
                <a:cs typeface="+mn-cs"/>
              </a:rPr>
              <a:t>Шоколадный человечек на шоколадке катится,</a:t>
            </a:r>
          </a:p>
          <a:p>
            <a:pPr fontAlgn="base"/>
            <a:r>
              <a:rPr lang="ru-RU" sz="1200" kern="1200" dirty="0" smtClean="0">
                <a:solidFill>
                  <a:schemeClr val="tx1"/>
                </a:solidFill>
                <a:effectLst/>
                <a:latin typeface="+mn-lt"/>
                <a:ea typeface="+mn-ea"/>
                <a:cs typeface="+mn-cs"/>
              </a:rPr>
              <a:t>И шоколадное окошко ночью дивно светится.</a:t>
            </a:r>
          </a:p>
          <a:p>
            <a:pPr fontAlgn="base"/>
            <a:r>
              <a:rPr lang="ru-RU" sz="1200" kern="1200" dirty="0" smtClean="0">
                <a:solidFill>
                  <a:schemeClr val="tx1"/>
                </a:solidFill>
                <a:effectLst/>
                <a:latin typeface="+mn-lt"/>
                <a:ea typeface="+mn-ea"/>
                <a:cs typeface="+mn-cs"/>
              </a:rPr>
              <a:t>Шляпу шоколадную надену я с пальто,</a:t>
            </a:r>
          </a:p>
          <a:p>
            <a:pPr fontAlgn="base"/>
            <a:r>
              <a:rPr lang="ru-RU" sz="1200" kern="1200" dirty="0" smtClean="0">
                <a:solidFill>
                  <a:schemeClr val="tx1"/>
                </a:solidFill>
                <a:effectLst/>
                <a:latin typeface="+mn-lt"/>
                <a:ea typeface="+mn-ea"/>
                <a:cs typeface="+mn-cs"/>
              </a:rPr>
              <a:t>Возьму собаку с кошкою, </a:t>
            </a:r>
          </a:p>
          <a:p>
            <a:pPr fontAlgn="base"/>
            <a:r>
              <a:rPr lang="ru-RU" sz="1200" kern="1200" dirty="0" smtClean="0">
                <a:solidFill>
                  <a:schemeClr val="tx1"/>
                </a:solidFill>
                <a:effectLst/>
                <a:latin typeface="+mn-lt"/>
                <a:ea typeface="+mn-ea"/>
                <a:cs typeface="+mn-cs"/>
              </a:rPr>
              <a:t>Но что-то тут не то.</a:t>
            </a:r>
          </a:p>
          <a:p>
            <a:pPr fontAlgn="base"/>
            <a:r>
              <a:rPr lang="ru-RU" sz="1200" kern="1200" dirty="0" smtClean="0">
                <a:solidFill>
                  <a:schemeClr val="tx1"/>
                </a:solidFill>
                <a:effectLst/>
                <a:latin typeface="+mn-lt"/>
                <a:ea typeface="+mn-ea"/>
                <a:cs typeface="+mn-cs"/>
              </a:rPr>
              <a:t>Ведь в шоколадном замке я буду королевой,</a:t>
            </a:r>
          </a:p>
          <a:p>
            <a:pPr fontAlgn="base"/>
            <a:r>
              <a:rPr lang="ru-RU" sz="1200" kern="1200" dirty="0" smtClean="0">
                <a:solidFill>
                  <a:schemeClr val="tx1"/>
                </a:solidFill>
                <a:effectLst/>
                <a:latin typeface="+mn-lt"/>
                <a:ea typeface="+mn-ea"/>
                <a:cs typeface="+mn-cs"/>
              </a:rPr>
              <a:t>И буду величавой, и буду я счастливой.</a:t>
            </a:r>
          </a:p>
          <a:p>
            <a:pPr fontAlgn="base"/>
            <a:r>
              <a:rPr lang="ru-RU" sz="1200" kern="1200" dirty="0" smtClean="0">
                <a:solidFill>
                  <a:schemeClr val="tx1"/>
                </a:solidFill>
                <a:effectLst/>
                <a:latin typeface="+mn-lt"/>
                <a:ea typeface="+mn-ea"/>
                <a:cs typeface="+mn-cs"/>
              </a:rPr>
              <a:t>Но вот чего не может быть в шоколадном мире.</a:t>
            </a:r>
          </a:p>
          <a:p>
            <a:r>
              <a:rPr lang="ru-RU" sz="1200" kern="1200" dirty="0" smtClean="0">
                <a:solidFill>
                  <a:schemeClr val="tx1"/>
                </a:solidFill>
                <a:effectLst/>
                <a:latin typeface="+mn-lt"/>
                <a:ea typeface="+mn-ea"/>
                <a:cs typeface="+mn-cs"/>
              </a:rPr>
              <a:t>Конечно это солнце, чтоб мир мой растопило.</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 </a:t>
            </a:r>
            <a:r>
              <a:rPr lang="en-US" sz="1200" kern="1200" dirty="0" smtClean="0">
                <a:solidFill>
                  <a:schemeClr val="tx1"/>
                </a:solidFill>
                <a:effectLst/>
                <a:latin typeface="+mn-lt"/>
                <a:ea typeface="+mn-ea"/>
                <a:cs typeface="+mn-cs"/>
              </a:rPr>
              <a:t>We invite … to recite this poem.</a:t>
            </a:r>
            <a:r>
              <a:rPr lang="en-US"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1-ый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“Sweet Treat Dream”</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my world were made of chocolate,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know what I would do.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I’d make a chocolate mountain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share it all with you.</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Chocolate fields and chocolate trees,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Chocolate rivers and chocolate seas,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Chocolate people and chocolate cars,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houses made of chocolate bars.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Chocolate coats and chocolate hats,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Chocolate dogs and chocolate cats,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Chocolate castles. Oh, what a dream.</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would be known as the Chocolate King.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there’s one thing that would never do,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I know for sure that this is true.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 end would be put to all our fun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our world had a chocolate sun!</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10</a:t>
            </a:fld>
            <a:endParaRPr lang="ru-RU"/>
          </a:p>
        </p:txBody>
      </p:sp>
    </p:spTree>
    <p:extLst>
      <p:ext uri="{BB962C8B-B14F-4D97-AF65-F5344CB8AC3E}">
        <p14:creationId xmlns:p14="http://schemas.microsoft.com/office/powerpoint/2010/main" val="2114025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ru-RU" sz="1200" kern="1200" dirty="0" smtClean="0">
                <a:solidFill>
                  <a:schemeClr val="tx1"/>
                </a:solidFill>
                <a:effectLst/>
                <a:latin typeface="+mn-lt"/>
                <a:ea typeface="+mn-ea"/>
                <a:cs typeface="+mn-cs"/>
              </a:rPr>
              <a:t>I </a:t>
            </a:r>
            <a:r>
              <a:rPr lang="ru-RU" sz="1200" kern="1200" dirty="0" err="1" smtClean="0">
                <a:solidFill>
                  <a:schemeClr val="tx1"/>
                </a:solidFill>
                <a:effectLst/>
                <a:latin typeface="+mn-lt"/>
                <a:ea typeface="+mn-ea"/>
                <a:cs typeface="+mn-cs"/>
              </a:rPr>
              <a:t>think</a:t>
            </a:r>
            <a:r>
              <a:rPr lang="ru-RU"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you will agree</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that</a:t>
            </a:r>
            <a:r>
              <a:rPr lang="ru-RU" sz="1200" kern="1200" dirty="0" smtClean="0">
                <a:solidFill>
                  <a:schemeClr val="tx1"/>
                </a:solidFill>
                <a:effectLst/>
                <a:latin typeface="+mn-lt"/>
                <a:ea typeface="+mn-ea"/>
                <a:cs typeface="+mn-cs"/>
              </a:rPr>
              <a:t> children </a:t>
            </a:r>
            <a:r>
              <a:rPr lang="ru-RU" sz="1200" kern="1200" dirty="0" err="1" smtClean="0">
                <a:solidFill>
                  <a:schemeClr val="tx1"/>
                </a:solidFill>
                <a:effectLst/>
                <a:latin typeface="+mn-lt"/>
                <a:ea typeface="+mn-ea"/>
                <a:cs typeface="+mn-cs"/>
              </a:rPr>
              <a:t>like</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poems</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about</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animals</a:t>
            </a:r>
            <a:r>
              <a:rPr lang="ru-RU"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Look at the screen. Do you know this book? Who wrote it?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You are right. It was written by a Russian poet </a:t>
            </a:r>
            <a:r>
              <a:rPr lang="ru-RU" sz="1200" kern="1200" dirty="0" smtClean="0">
                <a:solidFill>
                  <a:schemeClr val="tx1"/>
                </a:solidFill>
                <a:effectLst/>
                <a:latin typeface="+mn-lt"/>
                <a:ea typeface="+mn-ea"/>
                <a:cs typeface="+mn-cs"/>
              </a:rPr>
              <a:t>Корне</a:t>
            </a:r>
            <a:r>
              <a:rPr lang="en-US" sz="1200"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й Ива</a:t>
            </a:r>
            <a:r>
              <a:rPr lang="en-US" sz="1200"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нович Чуко</a:t>
            </a:r>
            <a:r>
              <a:rPr lang="en-US" sz="1200"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вский</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Добрый доктор Айболит!</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Он под деревом сидит.</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Приходи к нему лечиться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корова, и волчица,</a:t>
            </a:r>
          </a:p>
          <a:p>
            <a:r>
              <a:rPr lang="ru-RU" sz="1200" kern="1200" dirty="0" smtClean="0">
                <a:solidFill>
                  <a:schemeClr val="tx1"/>
                </a:solidFill>
                <a:effectLst/>
                <a:latin typeface="+mn-lt"/>
                <a:ea typeface="+mn-ea"/>
                <a:cs typeface="+mn-cs"/>
              </a:rPr>
              <a:t>И жучок, и червячок,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медведица!</a:t>
            </a:r>
          </a:p>
          <a:p>
            <a:r>
              <a:rPr lang="ru-RU" sz="1200" kern="1200" dirty="0" smtClean="0">
                <a:solidFill>
                  <a:schemeClr val="tx1"/>
                </a:solidFill>
                <a:effectLst/>
                <a:latin typeface="+mn-lt"/>
                <a:ea typeface="+mn-ea"/>
                <a:cs typeface="+mn-cs"/>
              </a:rPr>
              <a:t>Всех излечит, исцелит</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Добрый доктор Айболит!</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The next poem we are going to listen to is also about an animal. It is called “My Dog Jack”.</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«Мой пес Джек»</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У меня есть пес,</a:t>
            </a:r>
          </a:p>
          <a:p>
            <a:r>
              <a:rPr lang="ru-RU" sz="1200" kern="1200" dirty="0" smtClean="0">
                <a:solidFill>
                  <a:schemeClr val="tx1"/>
                </a:solidFill>
                <a:effectLst/>
                <a:latin typeface="+mn-lt"/>
                <a:ea typeface="+mn-ea"/>
                <a:cs typeface="+mn-cs"/>
              </a:rPr>
              <a:t>Его зовут Джек.</a:t>
            </a:r>
          </a:p>
          <a:p>
            <a:r>
              <a:rPr lang="ru-RU" sz="1200" kern="1200" dirty="0" smtClean="0">
                <a:solidFill>
                  <a:schemeClr val="tx1"/>
                </a:solidFill>
                <a:effectLst/>
                <a:latin typeface="+mn-lt"/>
                <a:ea typeface="+mn-ea"/>
                <a:cs typeface="+mn-cs"/>
              </a:rPr>
              <a:t>Его шерсть белая</a:t>
            </a:r>
          </a:p>
          <a:p>
            <a:r>
              <a:rPr lang="ru-RU" sz="1200" kern="1200" dirty="0" smtClean="0">
                <a:solidFill>
                  <a:schemeClr val="tx1"/>
                </a:solidFill>
                <a:effectLst/>
                <a:latin typeface="+mn-lt"/>
                <a:ea typeface="+mn-ea"/>
                <a:cs typeface="+mn-cs"/>
              </a:rPr>
              <a:t>С черными пятнами.</a:t>
            </a:r>
          </a:p>
          <a:p>
            <a:r>
              <a:rPr lang="ru-RU" sz="1200" kern="1200" dirty="0" smtClean="0">
                <a:solidFill>
                  <a:schemeClr val="tx1"/>
                </a:solidFill>
                <a:effectLst/>
                <a:latin typeface="+mn-lt"/>
                <a:ea typeface="+mn-ea"/>
                <a:cs typeface="+mn-cs"/>
              </a:rPr>
              <a:t>Я гуляю с ним</a:t>
            </a:r>
          </a:p>
          <a:p>
            <a:r>
              <a:rPr lang="ru-RU" sz="1200" kern="1200" dirty="0" smtClean="0">
                <a:solidFill>
                  <a:schemeClr val="tx1"/>
                </a:solidFill>
                <a:effectLst/>
                <a:latin typeface="+mn-lt"/>
                <a:ea typeface="+mn-ea"/>
                <a:cs typeface="+mn-cs"/>
              </a:rPr>
              <a:t>Каждый день,</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Мы так веселимся,</a:t>
            </a:r>
          </a:p>
          <a:p>
            <a:r>
              <a:rPr lang="ru-RU" sz="1200" kern="1200" dirty="0" smtClean="0">
                <a:solidFill>
                  <a:schemeClr val="tx1"/>
                </a:solidFill>
                <a:effectLst/>
                <a:latin typeface="+mn-lt"/>
                <a:ea typeface="+mn-ea"/>
                <a:cs typeface="+mn-cs"/>
              </a:rPr>
              <a:t>Мы бегаем и играем.</a:t>
            </a:r>
          </a:p>
          <a:p>
            <a:r>
              <a:rPr lang="ru-RU" sz="1200" kern="1200" dirty="0" smtClean="0">
                <a:solidFill>
                  <a:schemeClr val="tx1"/>
                </a:solidFill>
                <a:effectLst/>
                <a:latin typeface="+mn-lt"/>
                <a:ea typeface="+mn-ea"/>
                <a:cs typeface="+mn-cs"/>
              </a:rPr>
              <a:t>Такие умные трюки</a:t>
            </a:r>
          </a:p>
          <a:p>
            <a:r>
              <a:rPr lang="ru-RU" sz="1200" kern="1200" dirty="0" smtClean="0">
                <a:solidFill>
                  <a:schemeClr val="tx1"/>
                </a:solidFill>
                <a:effectLst/>
                <a:latin typeface="+mn-lt"/>
                <a:ea typeface="+mn-ea"/>
                <a:cs typeface="+mn-cs"/>
              </a:rPr>
              <a:t>Мой пес умеет делать.</a:t>
            </a:r>
          </a:p>
          <a:p>
            <a:r>
              <a:rPr lang="ru-RU" sz="1200" kern="1200" dirty="0" smtClean="0">
                <a:solidFill>
                  <a:schemeClr val="tx1"/>
                </a:solidFill>
                <a:effectLst/>
                <a:latin typeface="+mn-lt"/>
                <a:ea typeface="+mn-ea"/>
                <a:cs typeface="+mn-cs"/>
              </a:rPr>
              <a:t>Я люблю моего пса,</a:t>
            </a:r>
          </a:p>
          <a:p>
            <a:r>
              <a:rPr lang="ru-RU" sz="1200" kern="1200" dirty="0" smtClean="0">
                <a:solidFill>
                  <a:schemeClr val="tx1"/>
                </a:solidFill>
                <a:effectLst/>
                <a:latin typeface="+mn-lt"/>
                <a:ea typeface="+mn-ea"/>
                <a:cs typeface="+mn-cs"/>
              </a:rPr>
              <a:t>И он любит меня.</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We invite … to recite this poem.</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2-</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“My Dog Jack”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have a dog,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His name is Jack,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His coat is white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With spots of black.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take him out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Every day,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Such fun we have,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run and play.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Such clever tricks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dog can do.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love my dog,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He loves me, too.</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11</a:t>
            </a:fld>
            <a:endParaRPr lang="ru-RU"/>
          </a:p>
        </p:txBody>
      </p:sp>
    </p:spTree>
    <p:extLst>
      <p:ext uri="{BB962C8B-B14F-4D97-AF65-F5344CB8AC3E}">
        <p14:creationId xmlns:p14="http://schemas.microsoft.com/office/powerpoint/2010/main" val="1037717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Most </a:t>
            </a:r>
            <a:r>
              <a:rPr lang="en-US" sz="1200" i="0" kern="1200" dirty="0" smtClean="0">
                <a:solidFill>
                  <a:schemeClr val="tx1"/>
                </a:solidFill>
                <a:effectLst/>
                <a:latin typeface="+mn-lt"/>
                <a:ea typeface="+mn-ea"/>
                <a:cs typeface="+mn-cs"/>
              </a:rPr>
              <a:t>children think about their future </a:t>
            </a:r>
            <a:r>
              <a:rPr lang="en-US" sz="1200" kern="1200" dirty="0" smtClean="0">
                <a:solidFill>
                  <a:schemeClr val="tx1"/>
                </a:solidFill>
                <a:effectLst/>
                <a:latin typeface="+mn-lt"/>
                <a:ea typeface="+mn-ea"/>
                <a:cs typeface="+mn-cs"/>
              </a:rPr>
              <a:t>job when </a:t>
            </a:r>
            <a:r>
              <a:rPr lang="en-US" sz="1200" i="0" kern="1200" dirty="0" smtClean="0">
                <a:solidFill>
                  <a:schemeClr val="tx1"/>
                </a:solidFill>
                <a:effectLst/>
                <a:latin typeface="+mn-lt"/>
                <a:ea typeface="+mn-ea"/>
                <a:cs typeface="+mn-cs"/>
              </a:rPr>
              <a:t>they are </a:t>
            </a:r>
            <a:r>
              <a:rPr lang="en-US" sz="1200" kern="1200" dirty="0" smtClean="0">
                <a:solidFill>
                  <a:schemeClr val="tx1"/>
                </a:solidFill>
                <a:effectLst/>
                <a:latin typeface="+mn-lt"/>
                <a:ea typeface="+mn-ea"/>
                <a:cs typeface="+mn-cs"/>
              </a:rPr>
              <a:t>young. </a:t>
            </a:r>
            <a:r>
              <a:rPr lang="ru-RU" sz="1200" kern="1200" dirty="0" smtClean="0">
                <a:solidFill>
                  <a:schemeClr val="tx1"/>
                </a:solidFill>
                <a:effectLst/>
                <a:latin typeface="+mn-lt"/>
                <a:ea typeface="+mn-ea"/>
                <a:cs typeface="+mn-cs"/>
              </a:rPr>
              <a:t>Владимир Владимирович Маяковский </a:t>
            </a:r>
            <a:r>
              <a:rPr lang="en-US" sz="1200" kern="1200" dirty="0" smtClean="0">
                <a:solidFill>
                  <a:schemeClr val="tx1"/>
                </a:solidFill>
                <a:effectLst/>
                <a:latin typeface="+mn-lt"/>
                <a:ea typeface="+mn-ea"/>
                <a:cs typeface="+mn-cs"/>
              </a:rPr>
              <a:t>wrote in his poem</a:t>
            </a:r>
            <a:r>
              <a:rPr lang="ru-RU" sz="1200" kern="1200" dirty="0" smtClean="0">
                <a:solidFill>
                  <a:schemeClr val="tx1"/>
                </a:solidFill>
                <a:effectLst/>
                <a:latin typeface="+mn-lt"/>
                <a:ea typeface="+mn-ea"/>
                <a:cs typeface="+mn-cs"/>
              </a:rPr>
              <a:t> «Кем быть?» </a:t>
            </a:r>
          </a:p>
          <a:p>
            <a:r>
              <a:rPr lang="ru-RU" sz="1200" kern="1200" dirty="0" smtClean="0">
                <a:solidFill>
                  <a:schemeClr val="tx1"/>
                </a:solidFill>
                <a:effectLst/>
                <a:latin typeface="+mn-lt"/>
                <a:ea typeface="+mn-ea"/>
                <a:cs typeface="+mn-cs"/>
              </a:rPr>
              <a:t>У меня растут года,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будет и семнадцать.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Где работать мне тогда,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чем заниматься?</a:t>
            </a: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Как и большинство детей, о своей будущей профессии начинает задумываться и мальчик из следующего стихотворения. Послушаем стихотворение “</a:t>
            </a:r>
            <a:r>
              <a:rPr lang="en-US" sz="1200" kern="1200" dirty="0" smtClean="0">
                <a:solidFill>
                  <a:schemeClr val="tx1"/>
                </a:solidFill>
                <a:effectLst/>
                <a:latin typeface="+mn-lt"/>
                <a:ea typeface="+mn-ea"/>
                <a:cs typeface="+mn-cs"/>
              </a:rPr>
              <a:t>What I Will Be</a:t>
            </a:r>
            <a:r>
              <a:rPr lang="ru-RU" sz="1200" kern="1200" dirty="0" smtClean="0">
                <a:solidFill>
                  <a:schemeClr val="tx1"/>
                </a:solidFill>
                <a:effectLst/>
                <a:latin typeface="+mn-lt"/>
                <a:ea typeface="+mn-ea"/>
                <a:cs typeface="+mn-cs"/>
              </a:rPr>
              <a:t>” («Кем я стану»)</a:t>
            </a:r>
          </a:p>
          <a:p>
            <a:r>
              <a:rPr lang="ru-RU" sz="1200" kern="1200" dirty="0" smtClean="0">
                <a:solidFill>
                  <a:schemeClr val="tx1"/>
                </a:solidFill>
                <a:effectLst/>
                <a:latin typeface="+mn-lt"/>
                <a:ea typeface="+mn-ea"/>
                <a:cs typeface="+mn-cs"/>
              </a:rPr>
              <a:t>Когда я думаю о том, кем я стану,</a:t>
            </a:r>
          </a:p>
          <a:p>
            <a:r>
              <a:rPr lang="ru-RU" sz="1200" kern="1200" dirty="0" smtClean="0">
                <a:solidFill>
                  <a:schemeClr val="tx1"/>
                </a:solidFill>
                <a:effectLst/>
                <a:latin typeface="+mn-lt"/>
                <a:ea typeface="+mn-ea"/>
                <a:cs typeface="+mn-cs"/>
              </a:rPr>
              <a:t>Это меня озадачивает.</a:t>
            </a:r>
          </a:p>
          <a:p>
            <a:r>
              <a:rPr lang="ru-RU" sz="1200" kern="1200" dirty="0" smtClean="0">
                <a:solidFill>
                  <a:schemeClr val="tx1"/>
                </a:solidFill>
                <a:effectLst/>
                <a:latin typeface="+mn-lt"/>
                <a:ea typeface="+mn-ea"/>
                <a:cs typeface="+mn-cs"/>
              </a:rPr>
              <a:t>Когда я стану взрослым,</a:t>
            </a:r>
          </a:p>
          <a:p>
            <a:r>
              <a:rPr lang="ru-RU" sz="1200" kern="1200" dirty="0" smtClean="0">
                <a:solidFill>
                  <a:schemeClr val="tx1"/>
                </a:solidFill>
                <a:effectLst/>
                <a:latin typeface="+mn-lt"/>
                <a:ea typeface="+mn-ea"/>
                <a:cs typeface="+mn-cs"/>
              </a:rPr>
              <a:t>Буду ли я водить грузовик или фургон?</a:t>
            </a:r>
          </a:p>
          <a:p>
            <a:r>
              <a:rPr lang="ru-RU" sz="1200" kern="1200" dirty="0" smtClean="0">
                <a:solidFill>
                  <a:schemeClr val="tx1"/>
                </a:solidFill>
                <a:effectLst/>
                <a:latin typeface="+mn-lt"/>
                <a:ea typeface="+mn-ea"/>
                <a:cs typeface="+mn-cs"/>
              </a:rPr>
              <a:t>Должен ли я быть электриком,</a:t>
            </a:r>
          </a:p>
          <a:p>
            <a:r>
              <a:rPr lang="ru-RU" sz="1200" kern="1200" dirty="0" smtClean="0">
                <a:solidFill>
                  <a:schemeClr val="tx1"/>
                </a:solidFill>
                <a:effectLst/>
                <a:latin typeface="+mn-lt"/>
                <a:ea typeface="+mn-ea"/>
                <a:cs typeface="+mn-cs"/>
              </a:rPr>
              <a:t>И починить всем телевизор?</a:t>
            </a:r>
          </a:p>
          <a:p>
            <a:r>
              <a:rPr lang="ru-RU" sz="1200" kern="1200" dirty="0" smtClean="0">
                <a:solidFill>
                  <a:schemeClr val="tx1"/>
                </a:solidFill>
                <a:effectLst/>
                <a:latin typeface="+mn-lt"/>
                <a:ea typeface="+mn-ea"/>
                <a:cs typeface="+mn-cs"/>
              </a:rPr>
              <a:t>Когда я думаю о том, кем я стану,</a:t>
            </a:r>
          </a:p>
          <a:p>
            <a:r>
              <a:rPr lang="ru-RU" sz="1200" kern="1200" dirty="0" smtClean="0">
                <a:solidFill>
                  <a:schemeClr val="tx1"/>
                </a:solidFill>
                <a:effectLst/>
                <a:latin typeface="+mn-lt"/>
                <a:ea typeface="+mn-ea"/>
                <a:cs typeface="+mn-cs"/>
              </a:rPr>
              <a:t>Это меня озадачивает.</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Now we invite … to recite this poem.</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3-</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“What I will be”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I think of what I will be,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something that puzzles me.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I am a grown man,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Shall I drive a lorry or a van?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Shall I be an electrician,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fix everybody’s television?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I think of what I’ll be,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something that puzzles me.</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12</a:t>
            </a:fld>
            <a:endParaRPr lang="ru-RU"/>
          </a:p>
        </p:txBody>
      </p:sp>
    </p:spTree>
    <p:extLst>
      <p:ext uri="{BB962C8B-B14F-4D97-AF65-F5344CB8AC3E}">
        <p14:creationId xmlns:p14="http://schemas.microsoft.com/office/powerpoint/2010/main" val="1467555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A lullaby [ˈlʌləbaɪ], or cradle song, is a soothing song or piece of music that is usually sung for children by their mothers before sleeping.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Russian mums sing “Баю-баюшки-б</a:t>
            </a:r>
            <a:r>
              <a:rPr lang="ru-RU" sz="1200" kern="1200" dirty="0" smtClean="0">
                <a:solidFill>
                  <a:schemeClr val="tx1"/>
                </a:solidFill>
                <a:effectLst/>
                <a:latin typeface="+mn-lt"/>
                <a:ea typeface="+mn-ea"/>
                <a:cs typeface="+mn-cs"/>
              </a:rPr>
              <a:t>а</a:t>
            </a:r>
            <a:r>
              <a:rPr lang="en-US" sz="1200" kern="1200" dirty="0" smtClean="0">
                <a:solidFill>
                  <a:schemeClr val="tx1"/>
                </a:solidFill>
                <a:effectLst/>
                <a:latin typeface="+mn-lt"/>
                <a:ea typeface="+mn-ea"/>
                <a:cs typeface="+mn-cs"/>
              </a:rPr>
              <a:t>ю». It is a Russian lullaby. I think everybody has listened to a well-known English lullaby “Twinkle, twinkle, little star” written by an English poet and novelist Jane Taylor.</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Ты гори звезда моя,</a:t>
            </a:r>
          </a:p>
          <a:p>
            <a:r>
              <a:rPr lang="ru-RU" sz="1200" kern="1200" dirty="0" smtClean="0">
                <a:solidFill>
                  <a:schemeClr val="tx1"/>
                </a:solidFill>
                <a:effectLst/>
                <a:latin typeface="+mn-lt"/>
                <a:ea typeface="+mn-ea"/>
                <a:cs typeface="+mn-cs"/>
              </a:rPr>
              <a:t>Где ты есть, не знаю я.</a:t>
            </a:r>
          </a:p>
          <a:p>
            <a:r>
              <a:rPr lang="ru-RU" sz="1200" kern="1200" dirty="0" smtClean="0">
                <a:solidFill>
                  <a:schemeClr val="tx1"/>
                </a:solidFill>
                <a:effectLst/>
                <a:latin typeface="+mn-lt"/>
                <a:ea typeface="+mn-ea"/>
                <a:cs typeface="+mn-cs"/>
              </a:rPr>
              <a:t>Высоко ты надо мной,</a:t>
            </a:r>
          </a:p>
          <a:p>
            <a:r>
              <a:rPr lang="ru-RU" sz="1200" kern="1200" dirty="0" smtClean="0">
                <a:solidFill>
                  <a:schemeClr val="tx1"/>
                </a:solidFill>
                <a:effectLst/>
                <a:latin typeface="+mn-lt"/>
                <a:ea typeface="+mn-ea"/>
                <a:cs typeface="+mn-cs"/>
              </a:rPr>
              <a:t>Как алмаз во тьме ночной.</a:t>
            </a:r>
          </a:p>
          <a:p>
            <a:r>
              <a:rPr lang="ru-RU" sz="1200" kern="1200" dirty="0" smtClean="0">
                <a:solidFill>
                  <a:schemeClr val="tx1"/>
                </a:solidFill>
                <a:effectLst/>
                <a:latin typeface="+mn-lt"/>
                <a:ea typeface="+mn-ea"/>
                <a:cs typeface="+mn-cs"/>
              </a:rPr>
              <a:t>Ты гори звезда моя,</a:t>
            </a:r>
          </a:p>
          <a:p>
            <a:r>
              <a:rPr lang="ru-RU" sz="1200" kern="1200" dirty="0" smtClean="0">
                <a:solidFill>
                  <a:schemeClr val="tx1"/>
                </a:solidFill>
                <a:effectLst/>
                <a:latin typeface="+mn-lt"/>
                <a:ea typeface="+mn-ea"/>
                <a:cs typeface="+mn-cs"/>
              </a:rPr>
              <a:t>Где ты есть, не знаю я.</a:t>
            </a:r>
          </a:p>
          <a:p>
            <a:r>
              <a:rPr lang="ru-RU" sz="1200" kern="1200" dirty="0" smtClean="0">
                <a:solidFill>
                  <a:schemeClr val="tx1"/>
                </a:solidFill>
                <a:effectLst/>
                <a:latin typeface="+mn-lt"/>
                <a:ea typeface="+mn-ea"/>
                <a:cs typeface="+mn-cs"/>
              </a:rPr>
              <a:t>Только солнышко зайдет,</a:t>
            </a:r>
          </a:p>
          <a:p>
            <a:r>
              <a:rPr lang="ru-RU" sz="1200" kern="1200" dirty="0" smtClean="0">
                <a:solidFill>
                  <a:schemeClr val="tx1"/>
                </a:solidFill>
                <a:effectLst/>
                <a:latin typeface="+mn-lt"/>
                <a:ea typeface="+mn-ea"/>
                <a:cs typeface="+mn-cs"/>
              </a:rPr>
              <a:t>Тьма на землю упадет, -</a:t>
            </a:r>
          </a:p>
          <a:p>
            <a:r>
              <a:rPr lang="ru-RU" sz="1200" kern="1200" dirty="0" smtClean="0">
                <a:solidFill>
                  <a:schemeClr val="tx1"/>
                </a:solidFill>
                <a:effectLst/>
                <a:latin typeface="+mn-lt"/>
                <a:ea typeface="+mn-ea"/>
                <a:cs typeface="+mn-cs"/>
              </a:rPr>
              <a:t>Ты появишься, сияя.</a:t>
            </a:r>
          </a:p>
          <a:p>
            <a:r>
              <a:rPr lang="ru-RU" sz="1200" kern="1200" dirty="0" smtClean="0">
                <a:solidFill>
                  <a:schemeClr val="tx1"/>
                </a:solidFill>
                <a:effectLst/>
                <a:latin typeface="+mn-lt"/>
                <a:ea typeface="+mn-ea"/>
                <a:cs typeface="+mn-cs"/>
              </a:rPr>
              <a:t>Так мигай, звезда ночная!</a:t>
            </a:r>
          </a:p>
          <a:p>
            <a:r>
              <a:rPr lang="ru-RU" sz="1200" kern="1200" dirty="0" smtClean="0">
                <a:solidFill>
                  <a:schemeClr val="tx1"/>
                </a:solidFill>
                <a:effectLst/>
                <a:latin typeface="+mn-lt"/>
                <a:ea typeface="+mn-ea"/>
                <a:cs typeface="+mn-cs"/>
              </a:rPr>
              <a:t>Ты свети, звезда моя,</a:t>
            </a:r>
          </a:p>
          <a:p>
            <a:r>
              <a:rPr lang="ru-RU" sz="1200" kern="1200" dirty="0" smtClean="0">
                <a:solidFill>
                  <a:schemeClr val="tx1"/>
                </a:solidFill>
                <a:effectLst/>
                <a:latin typeface="+mn-lt"/>
                <a:ea typeface="+mn-ea"/>
                <a:cs typeface="+mn-cs"/>
              </a:rPr>
              <a:t>Где ты есть, не знаю я.</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 </a:t>
            </a:r>
            <a:r>
              <a:rPr lang="en-US" sz="1200" kern="1200" dirty="0" smtClean="0">
                <a:solidFill>
                  <a:schemeClr val="tx1"/>
                </a:solidFill>
                <a:effectLst/>
                <a:latin typeface="+mn-lt"/>
                <a:ea typeface="+mn-ea"/>
                <a:cs typeface="+mn-cs"/>
              </a:rPr>
              <a:t>To recite this poem we invite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4</a:t>
            </a:r>
            <a:r>
              <a:rPr lang="en-US" sz="1200" i="1" kern="1200" dirty="0" smtClean="0">
                <a:solidFill>
                  <a:schemeClr val="tx1"/>
                </a:solidFill>
                <a:effectLst/>
                <a:latin typeface="+mn-lt"/>
                <a:ea typeface="+mn-ea"/>
                <a:cs typeface="+mn-cs"/>
              </a:rPr>
              <a:t>-</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Twinkle, twinkle, little star,</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How I wonder what you are.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Up above the world so high,</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Like a diamond in the sky.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Twinkle, twinkle, little star,</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How I wonder what you are!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the blazing sun is gone,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When he nothing shines upon,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Then you show your little light,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Twinkle, twinkle, all the night.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Twinkle, twinkle, little star,</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How I wonder what you are!</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13</a:t>
            </a:fld>
            <a:endParaRPr lang="ru-RU"/>
          </a:p>
        </p:txBody>
      </p:sp>
    </p:spTree>
    <p:extLst>
      <p:ext uri="{BB962C8B-B14F-4D97-AF65-F5344CB8AC3E}">
        <p14:creationId xmlns:p14="http://schemas.microsoft.com/office/powerpoint/2010/main" val="2642483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We have listened to all of the young participants. And now we invite the students of the 4th and 5th grades to continue.</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14</a:t>
            </a:fld>
            <a:endParaRPr lang="ru-RU"/>
          </a:p>
        </p:txBody>
      </p:sp>
    </p:spTree>
    <p:extLst>
      <p:ext uri="{BB962C8B-B14F-4D97-AF65-F5344CB8AC3E}">
        <p14:creationId xmlns:p14="http://schemas.microsoft.com/office/powerpoint/2010/main" val="2508539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Look at the screen. Do you know the book? You are right. It’s a novel “Treasure Island” («</a:t>
            </a:r>
            <a:r>
              <a:rPr lang="ru-RU" sz="1200" kern="1200" dirty="0" smtClean="0">
                <a:solidFill>
                  <a:schemeClr val="tx1"/>
                </a:solidFill>
                <a:effectLst/>
                <a:latin typeface="+mn-lt"/>
                <a:ea typeface="+mn-ea"/>
                <a:cs typeface="+mn-cs"/>
              </a:rPr>
              <a:t>Остров сокровищ</a:t>
            </a:r>
            <a:r>
              <a:rPr lang="en-US" sz="1200" kern="1200" dirty="0" smtClean="0">
                <a:solidFill>
                  <a:schemeClr val="tx1"/>
                </a:solidFill>
                <a:effectLst/>
                <a:latin typeface="+mn-lt"/>
                <a:ea typeface="+mn-ea"/>
                <a:cs typeface="+mn-cs"/>
              </a:rPr>
              <a:t>»). It was written by a famous writer and poet Robert Louis Stevenson. </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15</a:t>
            </a:fld>
            <a:endParaRPr lang="ru-RU"/>
          </a:p>
        </p:txBody>
      </p:sp>
    </p:spTree>
    <p:extLst>
      <p:ext uri="{BB962C8B-B14F-4D97-AF65-F5344CB8AC3E}">
        <p14:creationId xmlns:p14="http://schemas.microsoft.com/office/powerpoint/2010/main" val="653312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Let me introduce his poem “The Cow” from his popular book of poems “A Child's Garden of Verses”.</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Пеструха так мне дорога – </a:t>
            </a:r>
          </a:p>
          <a:p>
            <a:r>
              <a:rPr lang="ru-RU" sz="1200" kern="1200" dirty="0" smtClean="0">
                <a:solidFill>
                  <a:schemeClr val="tx1"/>
                </a:solidFill>
                <a:effectLst/>
                <a:latin typeface="+mn-lt"/>
                <a:ea typeface="+mn-ea"/>
                <a:cs typeface="+mn-cs"/>
              </a:rPr>
              <a:t>Души я в ней не чаю:</a:t>
            </a:r>
          </a:p>
          <a:p>
            <a:r>
              <a:rPr lang="ru-RU" sz="1200" kern="1200" dirty="0" smtClean="0">
                <a:solidFill>
                  <a:schemeClr val="tx1"/>
                </a:solidFill>
                <a:effectLst/>
                <a:latin typeface="+mn-lt"/>
                <a:ea typeface="+mn-ea"/>
                <a:cs typeface="+mn-cs"/>
              </a:rPr>
              <a:t>Дает мне крем для пирога</a:t>
            </a:r>
          </a:p>
          <a:p>
            <a:r>
              <a:rPr lang="ru-RU" sz="1200" kern="1200" dirty="0" smtClean="0">
                <a:solidFill>
                  <a:schemeClr val="tx1"/>
                </a:solidFill>
                <a:effectLst/>
                <a:latin typeface="+mn-lt"/>
                <a:ea typeface="+mn-ea"/>
                <a:cs typeface="+mn-cs"/>
              </a:rPr>
              <a:t>И вкусных сливок к чаю.</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С утра уходит погулять,</a:t>
            </a:r>
          </a:p>
          <a:p>
            <a:r>
              <a:rPr lang="ru-RU" sz="1200" kern="1200" dirty="0" smtClean="0">
                <a:solidFill>
                  <a:schemeClr val="tx1"/>
                </a:solidFill>
                <a:effectLst/>
                <a:latin typeface="+mn-lt"/>
                <a:ea typeface="+mn-ea"/>
                <a:cs typeface="+mn-cs"/>
              </a:rPr>
              <a:t>А к вечеру — обратно.</a:t>
            </a:r>
          </a:p>
          <a:p>
            <a:r>
              <a:rPr lang="ru-RU" sz="1200" kern="1200" dirty="0" smtClean="0">
                <a:solidFill>
                  <a:schemeClr val="tx1"/>
                </a:solidFill>
                <a:effectLst/>
                <a:latin typeface="+mn-lt"/>
                <a:ea typeface="+mn-ea"/>
                <a:cs typeface="+mn-cs"/>
              </a:rPr>
              <a:t>Ей свежим воздухом дышать</a:t>
            </a:r>
          </a:p>
          <a:p>
            <a:r>
              <a:rPr lang="ru-RU" sz="1200" kern="1200" dirty="0" smtClean="0">
                <a:solidFill>
                  <a:schemeClr val="tx1"/>
                </a:solidFill>
                <a:effectLst/>
                <a:latin typeface="+mn-lt"/>
                <a:ea typeface="+mn-ea"/>
                <a:cs typeface="+mn-cs"/>
              </a:rPr>
              <a:t>Полезно и приятно.</a:t>
            </a:r>
          </a:p>
          <a:p>
            <a:r>
              <a:rPr lang="ru-RU" sz="1200" kern="1200" dirty="0" smtClean="0">
                <a:solidFill>
                  <a:schemeClr val="tx1"/>
                </a:solidFill>
                <a:effectLst/>
                <a:latin typeface="+mn-lt"/>
                <a:ea typeface="+mn-ea"/>
                <a:cs typeface="+mn-cs"/>
              </a:rPr>
              <a:t>Попьет из чистого ключа,</a:t>
            </a:r>
          </a:p>
          <a:p>
            <a:r>
              <a:rPr lang="ru-RU" sz="1200" kern="1200" dirty="0" smtClean="0">
                <a:solidFill>
                  <a:schemeClr val="tx1"/>
                </a:solidFill>
                <a:effectLst/>
                <a:latin typeface="+mn-lt"/>
                <a:ea typeface="+mn-ea"/>
                <a:cs typeface="+mn-cs"/>
              </a:rPr>
              <a:t>Дождем умоет вымя</a:t>
            </a:r>
          </a:p>
          <a:p>
            <a:r>
              <a:rPr lang="ru-RU" sz="1200" kern="1200" dirty="0" smtClean="0">
                <a:solidFill>
                  <a:schemeClr val="tx1"/>
                </a:solidFill>
                <a:effectLst/>
                <a:latin typeface="+mn-lt"/>
                <a:ea typeface="+mn-ea"/>
                <a:cs typeface="+mn-cs"/>
              </a:rPr>
              <a:t>И угощается мыча</a:t>
            </a:r>
          </a:p>
          <a:p>
            <a:r>
              <a:rPr lang="ru-RU" sz="1200" kern="1200" dirty="0" smtClean="0">
                <a:solidFill>
                  <a:schemeClr val="tx1"/>
                </a:solidFill>
                <a:effectLst/>
                <a:latin typeface="+mn-lt"/>
                <a:ea typeface="+mn-ea"/>
                <a:cs typeface="+mn-cs"/>
              </a:rPr>
              <a:t>Цветами луговыми.</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To recite this poem we invite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5</a:t>
            </a:r>
            <a:r>
              <a:rPr lang="en-US" sz="1200" i="1" kern="1200" dirty="0" smtClean="0">
                <a:solidFill>
                  <a:schemeClr val="tx1"/>
                </a:solidFill>
                <a:effectLst/>
                <a:latin typeface="+mn-lt"/>
                <a:ea typeface="+mn-ea"/>
                <a:cs typeface="+mn-cs"/>
              </a:rPr>
              <a:t>-</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friendly cow all red and white,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love with all my heart: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She gives me cream with all her might,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eat with apple-tart.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She wanders lowing here and there,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yet she cannot stray,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All in the pleasant open air,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pleasant light of day;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blown by all the winds that pass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wet with all the showers,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She walks among the meadow grass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eats the meadow flowers.</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16</a:t>
            </a:fld>
            <a:endParaRPr lang="ru-RU"/>
          </a:p>
        </p:txBody>
      </p:sp>
    </p:spTree>
    <p:extLst>
      <p:ext uri="{BB962C8B-B14F-4D97-AF65-F5344CB8AC3E}">
        <p14:creationId xmlns:p14="http://schemas.microsoft.com/office/powerpoint/2010/main" val="3509903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The author of the next poem is Kenn Nesbitt, an American children's poet. He is a writer of humorous poetry for children. Let’s listen to his poem “I tried to play soccer”.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Я пробовал играть в футбол, </a:t>
            </a:r>
          </a:p>
          <a:p>
            <a:r>
              <a:rPr lang="ru-RU" sz="1200" kern="1200" dirty="0" smtClean="0">
                <a:solidFill>
                  <a:schemeClr val="tx1"/>
                </a:solidFill>
                <a:effectLst/>
                <a:latin typeface="+mn-lt"/>
                <a:ea typeface="+mn-ea"/>
                <a:cs typeface="+mn-cs"/>
              </a:rPr>
              <a:t>Но мяч попал мне прям в лицо.</a:t>
            </a:r>
          </a:p>
          <a:p>
            <a:r>
              <a:rPr lang="ru-RU" sz="1200" kern="1200" dirty="0" smtClean="0">
                <a:solidFill>
                  <a:schemeClr val="tx1"/>
                </a:solidFill>
                <a:effectLst/>
                <a:latin typeface="+mn-lt"/>
                <a:ea typeface="+mn-ea"/>
                <a:cs typeface="+mn-cs"/>
              </a:rPr>
              <a:t>Мой нос начал кровоточить</a:t>
            </a:r>
          </a:p>
          <a:p>
            <a:r>
              <a:rPr lang="ru-RU" sz="1200" kern="1200" dirty="0" smtClean="0">
                <a:solidFill>
                  <a:schemeClr val="tx1"/>
                </a:solidFill>
                <a:effectLst/>
                <a:latin typeface="+mn-lt"/>
                <a:ea typeface="+mn-ea"/>
                <a:cs typeface="+mn-cs"/>
              </a:rPr>
              <a:t>И я оставил пятна повсюду.</a:t>
            </a:r>
          </a:p>
          <a:p>
            <a:r>
              <a:rPr lang="ru-RU" sz="1200" kern="1200" dirty="0" smtClean="0">
                <a:solidFill>
                  <a:schemeClr val="tx1"/>
                </a:solidFill>
                <a:effectLst/>
                <a:latin typeface="+mn-lt"/>
                <a:ea typeface="+mn-ea"/>
                <a:cs typeface="+mn-cs"/>
              </a:rPr>
              <a:t>Я пытался играть в регби,</a:t>
            </a:r>
          </a:p>
          <a:p>
            <a:r>
              <a:rPr lang="ru-RU" sz="1200" kern="1200" dirty="0" smtClean="0">
                <a:solidFill>
                  <a:schemeClr val="tx1"/>
                </a:solidFill>
                <a:effectLst/>
                <a:latin typeface="+mn-lt"/>
                <a:ea typeface="+mn-ea"/>
                <a:cs typeface="+mn-cs"/>
              </a:rPr>
              <a:t>Но поскользнулся на стадионе.</a:t>
            </a:r>
          </a:p>
          <a:p>
            <a:r>
              <a:rPr lang="ru-RU" sz="1200" kern="1200" dirty="0" smtClean="0">
                <a:solidFill>
                  <a:schemeClr val="tx1"/>
                </a:solidFill>
                <a:effectLst/>
                <a:latin typeface="+mn-lt"/>
                <a:ea typeface="+mn-ea"/>
                <a:cs typeface="+mn-cs"/>
              </a:rPr>
              <a:t>Я поцарапал себе локти.</a:t>
            </a:r>
          </a:p>
          <a:p>
            <a:r>
              <a:rPr lang="ru-RU" sz="1200" kern="1200" dirty="0" smtClean="0">
                <a:solidFill>
                  <a:schemeClr val="tx1"/>
                </a:solidFill>
                <a:effectLst/>
                <a:latin typeface="+mn-lt"/>
                <a:ea typeface="+mn-ea"/>
                <a:cs typeface="+mn-cs"/>
              </a:rPr>
              <a:t>И они до сих пор не зажили.</a:t>
            </a:r>
          </a:p>
          <a:p>
            <a:r>
              <a:rPr lang="ru-RU" sz="1200" kern="1200" dirty="0" smtClean="0">
                <a:solidFill>
                  <a:schemeClr val="tx1"/>
                </a:solidFill>
                <a:effectLst/>
                <a:latin typeface="+mn-lt"/>
                <a:ea typeface="+mn-ea"/>
                <a:cs typeface="+mn-cs"/>
              </a:rPr>
              <a:t>Я пытался играть в теннис,</a:t>
            </a:r>
          </a:p>
          <a:p>
            <a:r>
              <a:rPr lang="ru-RU" sz="1200" kern="1200" dirty="0" smtClean="0">
                <a:solidFill>
                  <a:schemeClr val="tx1"/>
                </a:solidFill>
                <a:effectLst/>
                <a:latin typeface="+mn-lt"/>
                <a:ea typeface="+mn-ea"/>
                <a:cs typeface="+mn-cs"/>
              </a:rPr>
              <a:t>Но запутался в сетке.</a:t>
            </a:r>
          </a:p>
          <a:p>
            <a:r>
              <a:rPr lang="ru-RU" sz="1200" kern="1200" dirty="0" smtClean="0">
                <a:solidFill>
                  <a:schemeClr val="tx1"/>
                </a:solidFill>
                <a:effectLst/>
                <a:latin typeface="+mn-lt"/>
                <a:ea typeface="+mn-ea"/>
                <a:cs typeface="+mn-cs"/>
              </a:rPr>
              <a:t>Шишка на моей голове</a:t>
            </a:r>
          </a:p>
          <a:p>
            <a:r>
              <a:rPr lang="ru-RU" sz="1200" kern="1200" dirty="0" smtClean="0">
                <a:solidFill>
                  <a:schemeClr val="tx1"/>
                </a:solidFill>
                <a:effectLst/>
                <a:latin typeface="+mn-lt"/>
                <a:ea typeface="+mn-ea"/>
                <a:cs typeface="+mn-cs"/>
              </a:rPr>
              <a:t>До сих пор громадная.</a:t>
            </a:r>
          </a:p>
          <a:p>
            <a:r>
              <a:rPr lang="ru-RU" sz="1200" kern="1200" dirty="0" smtClean="0">
                <a:solidFill>
                  <a:schemeClr val="tx1"/>
                </a:solidFill>
                <a:effectLst/>
                <a:latin typeface="+mn-lt"/>
                <a:ea typeface="+mn-ea"/>
                <a:cs typeface="+mn-cs"/>
              </a:rPr>
              <a:t>Я пытался играть в бейсбол,</a:t>
            </a:r>
          </a:p>
          <a:p>
            <a:r>
              <a:rPr lang="ru-RU" sz="1200" kern="1200" dirty="0" smtClean="0">
                <a:solidFill>
                  <a:schemeClr val="tx1"/>
                </a:solidFill>
                <a:effectLst/>
                <a:latin typeface="+mn-lt"/>
                <a:ea typeface="+mn-ea"/>
                <a:cs typeface="+mn-cs"/>
              </a:rPr>
              <a:t>Но подбил себе глаз.</a:t>
            </a:r>
          </a:p>
          <a:p>
            <a:r>
              <a:rPr lang="ru-RU" sz="1200" i="1" kern="1200" dirty="0" smtClean="0">
                <a:solidFill>
                  <a:schemeClr val="tx1"/>
                </a:solidFill>
                <a:effectLst/>
                <a:latin typeface="+mn-lt"/>
                <a:ea typeface="+mn-ea"/>
                <a:cs typeface="+mn-cs"/>
              </a:rPr>
              <a:t>Ведущий 1</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Now we invite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6</a:t>
            </a:r>
            <a:r>
              <a:rPr lang="en-US" sz="1200" i="1" kern="1200" dirty="0" smtClean="0">
                <a:solidFill>
                  <a:schemeClr val="tx1"/>
                </a:solidFill>
                <a:effectLst/>
                <a:latin typeface="+mn-lt"/>
                <a:ea typeface="+mn-ea"/>
                <a:cs typeface="+mn-cs"/>
              </a:rPr>
              <a:t>-</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tried to play soccer.</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 ball hit my face.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My nose started bleeding all over the place.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tried to play rugby.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slipped on the field.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scraped up my elbows. They still haven’t healed.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tried to play tennis.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tripped on the net.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bump on my head is the biggest one yet.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tried to play baseball.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got a black eye.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wasn’t quite able to catch that pop fly.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team always loses.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It’s me the coach blames.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So now I stay home and play video games.</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17</a:t>
            </a:fld>
            <a:endParaRPr lang="ru-RU"/>
          </a:p>
        </p:txBody>
      </p:sp>
    </p:spTree>
    <p:extLst>
      <p:ext uri="{BB962C8B-B14F-4D97-AF65-F5344CB8AC3E}">
        <p14:creationId xmlns:p14="http://schemas.microsoft.com/office/powerpoint/2010/main" val="1734628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Who is the author of this Russian poem? Can you guess it?</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Белая берёза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Под моим окном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Принакрылась снегом,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Точно серебром.</a:t>
            </a:r>
          </a:p>
          <a:p>
            <a:r>
              <a:rPr lang="ru-RU" sz="1200" kern="1200" dirty="0" smtClean="0">
                <a:solidFill>
                  <a:schemeClr val="tx1"/>
                </a:solidFill>
                <a:effectLst/>
                <a:latin typeface="+mn-lt"/>
                <a:ea typeface="+mn-ea"/>
                <a:cs typeface="+mn-cs"/>
              </a:rPr>
              <a:t>На пушистых ветках</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Снежною каймой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Распустились кисти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Белой бахромой.</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 </a:t>
            </a:r>
            <a:r>
              <a:rPr lang="en-US" sz="1200" kern="1200" dirty="0" smtClean="0">
                <a:solidFill>
                  <a:schemeClr val="tx1"/>
                </a:solidFill>
                <a:effectLst/>
                <a:latin typeface="+mn-lt"/>
                <a:ea typeface="+mn-ea"/>
                <a:cs typeface="+mn-cs"/>
              </a:rPr>
              <a:t>You are right. The author of this poem is </a:t>
            </a:r>
            <a:r>
              <a:rPr lang="ru-RU" sz="1200" kern="1200" dirty="0" smtClean="0">
                <a:solidFill>
                  <a:schemeClr val="tx1"/>
                </a:solidFill>
                <a:effectLst/>
                <a:latin typeface="+mn-lt"/>
                <a:ea typeface="+mn-ea"/>
                <a:cs typeface="+mn-cs"/>
              </a:rPr>
              <a:t>Сергей Александрович Есенин</a:t>
            </a:r>
            <a:r>
              <a:rPr lang="en-US" sz="1200" kern="1200" dirty="0" smtClean="0">
                <a:solidFill>
                  <a:schemeClr val="tx1"/>
                </a:solidFill>
                <a:effectLst/>
                <a:latin typeface="+mn-lt"/>
                <a:ea typeface="+mn-ea"/>
                <a:cs typeface="+mn-cs"/>
              </a:rPr>
              <a:t>. He was a Russian poet and writer.</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18</a:t>
            </a:fld>
            <a:endParaRPr lang="ru-RU"/>
          </a:p>
        </p:txBody>
      </p:sp>
    </p:spTree>
    <p:extLst>
      <p:ext uri="{BB962C8B-B14F-4D97-AF65-F5344CB8AC3E}">
        <p14:creationId xmlns:p14="http://schemas.microsoft.com/office/powerpoint/2010/main" val="653312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“My heart's in the Highlands, my heart is not here”. </a:t>
            </a:r>
            <a:r>
              <a:rPr lang="ru-RU" sz="1200" kern="1200" dirty="0" err="1" smtClean="0">
                <a:solidFill>
                  <a:schemeClr val="tx1"/>
                </a:solidFill>
                <a:effectLst/>
                <a:latin typeface="+mn-lt"/>
                <a:ea typeface="+mn-ea"/>
                <a:cs typeface="+mn-cs"/>
              </a:rPr>
              <a:t>That</a:t>
            </a:r>
            <a:r>
              <a:rPr lang="ru-RU" sz="1200" kern="1200" dirty="0" smtClean="0">
                <a:solidFill>
                  <a:schemeClr val="tx1"/>
                </a:solidFill>
                <a:effectLst/>
                <a:latin typeface="+mn-lt"/>
                <a:ea typeface="+mn-ea"/>
                <a:cs typeface="+mn-cs"/>
              </a:rPr>
              <a:t> is the </a:t>
            </a:r>
            <a:r>
              <a:rPr lang="ru-RU" sz="1200" kern="1200" dirty="0" err="1" smtClean="0">
                <a:solidFill>
                  <a:schemeClr val="tx1"/>
                </a:solidFill>
                <a:effectLst/>
                <a:latin typeface="+mn-lt"/>
                <a:ea typeface="+mn-ea"/>
                <a:cs typeface="+mn-cs"/>
              </a:rPr>
              <a:t>beginning</a:t>
            </a:r>
            <a:r>
              <a:rPr lang="ru-RU" sz="1200" kern="1200" dirty="0" smtClean="0">
                <a:solidFill>
                  <a:schemeClr val="tx1"/>
                </a:solidFill>
                <a:effectLst/>
                <a:latin typeface="+mn-lt"/>
                <a:ea typeface="+mn-ea"/>
                <a:cs typeface="+mn-cs"/>
              </a:rPr>
              <a:t> of the </a:t>
            </a:r>
            <a:r>
              <a:rPr lang="ru-RU" sz="1200" kern="1200" dirty="0" err="1" smtClean="0">
                <a:solidFill>
                  <a:schemeClr val="tx1"/>
                </a:solidFill>
                <a:effectLst/>
                <a:latin typeface="+mn-lt"/>
                <a:ea typeface="+mn-ea"/>
                <a:cs typeface="+mn-cs"/>
              </a:rPr>
              <a:t>next</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poem</a:t>
            </a:r>
            <a:r>
              <a:rPr lang="en-US"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written</a:t>
            </a:r>
            <a:r>
              <a:rPr lang="ru-RU" sz="1200" kern="1200" dirty="0" smtClean="0">
                <a:solidFill>
                  <a:schemeClr val="tx1"/>
                </a:solidFill>
                <a:effectLst/>
                <a:latin typeface="+mn-lt"/>
                <a:ea typeface="+mn-ea"/>
                <a:cs typeface="+mn-cs"/>
              </a:rPr>
              <a:t> by a </a:t>
            </a:r>
            <a:r>
              <a:rPr lang="ru-RU" sz="1200" kern="1200" dirty="0" err="1" smtClean="0">
                <a:solidFill>
                  <a:schemeClr val="tx1"/>
                </a:solidFill>
                <a:effectLst/>
                <a:latin typeface="+mn-lt"/>
                <a:ea typeface="+mn-ea"/>
                <a:cs typeface="+mn-cs"/>
              </a:rPr>
              <a:t>British</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poet</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Robert</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Burns</a:t>
            </a:r>
            <a:r>
              <a:rPr lang="ru-RU" sz="1200" kern="1200" dirty="0" smtClean="0">
                <a:solidFill>
                  <a:schemeClr val="tx1"/>
                </a:solidFill>
                <a:effectLst/>
                <a:latin typeface="+mn-lt"/>
                <a:ea typeface="+mn-ea"/>
                <a:cs typeface="+mn-cs"/>
              </a:rPr>
              <a:t>.</a:t>
            </a: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«В горах мое сердце... Доныне я там». Послушаем стихотворение в переводе </a:t>
            </a:r>
            <a:r>
              <a:rPr lang="ru-RU" sz="1200" i="0" kern="1200" dirty="0" smtClean="0">
                <a:solidFill>
                  <a:schemeClr val="tx1"/>
                </a:solidFill>
                <a:effectLst/>
                <a:latin typeface="+mn-lt"/>
                <a:ea typeface="+mn-ea"/>
                <a:cs typeface="+mn-cs"/>
              </a:rPr>
              <a:t>Самуила Яковлевича Маршака.</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«В горах мое сердце...»</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горах мое сердце... Доныне я там.</a:t>
            </a:r>
          </a:p>
          <a:p>
            <a:r>
              <a:rPr lang="ru-RU" sz="1200" kern="1200" dirty="0" smtClean="0">
                <a:solidFill>
                  <a:schemeClr val="tx1"/>
                </a:solidFill>
                <a:effectLst/>
                <a:latin typeface="+mn-lt"/>
                <a:ea typeface="+mn-ea"/>
                <a:cs typeface="+mn-cs"/>
              </a:rPr>
              <a:t>По следу оленя лечу по скалам.</a:t>
            </a:r>
          </a:p>
          <a:p>
            <a:r>
              <a:rPr lang="ru-RU" sz="1200" kern="1200" dirty="0" smtClean="0">
                <a:solidFill>
                  <a:schemeClr val="tx1"/>
                </a:solidFill>
                <a:effectLst/>
                <a:latin typeface="+mn-lt"/>
                <a:ea typeface="+mn-ea"/>
                <a:cs typeface="+mn-cs"/>
              </a:rPr>
              <a:t>Гоню я оленя, пугаю козу.</a:t>
            </a:r>
          </a:p>
          <a:p>
            <a:r>
              <a:rPr lang="ru-RU" sz="1200" kern="1200" dirty="0" smtClean="0">
                <a:solidFill>
                  <a:schemeClr val="tx1"/>
                </a:solidFill>
                <a:effectLst/>
                <a:latin typeface="+mn-lt"/>
                <a:ea typeface="+mn-ea"/>
                <a:cs typeface="+mn-cs"/>
              </a:rPr>
              <a:t>В горах мое сердце, а сам я внизу.</a:t>
            </a:r>
          </a:p>
          <a:p>
            <a:r>
              <a:rPr lang="ru-RU" sz="1200" kern="1200" dirty="0" smtClean="0">
                <a:solidFill>
                  <a:schemeClr val="tx1"/>
                </a:solidFill>
                <a:effectLst/>
                <a:latin typeface="+mn-lt"/>
                <a:ea typeface="+mn-ea"/>
                <a:cs typeface="+mn-cs"/>
              </a:rPr>
              <a:t>Прощай, моя родина! Север, прощай, -</a:t>
            </a:r>
          </a:p>
          <a:p>
            <a:r>
              <a:rPr lang="ru-RU" sz="1200" kern="1200" dirty="0" smtClean="0">
                <a:solidFill>
                  <a:schemeClr val="tx1"/>
                </a:solidFill>
                <a:effectLst/>
                <a:latin typeface="+mn-lt"/>
                <a:ea typeface="+mn-ea"/>
                <a:cs typeface="+mn-cs"/>
              </a:rPr>
              <a:t>Отечество славы и доблести край.</a:t>
            </a:r>
          </a:p>
          <a:p>
            <a:r>
              <a:rPr lang="ru-RU" sz="1200" kern="1200" dirty="0" smtClean="0">
                <a:solidFill>
                  <a:schemeClr val="tx1"/>
                </a:solidFill>
                <a:effectLst/>
                <a:latin typeface="+mn-lt"/>
                <a:ea typeface="+mn-ea"/>
                <a:cs typeface="+mn-cs"/>
              </a:rPr>
              <a:t>По белому свету судьбою гоним,</a:t>
            </a:r>
          </a:p>
          <a:p>
            <a:r>
              <a:rPr lang="ru-RU" sz="1200" kern="1200" dirty="0" smtClean="0">
                <a:solidFill>
                  <a:schemeClr val="tx1"/>
                </a:solidFill>
                <a:effectLst/>
                <a:latin typeface="+mn-lt"/>
                <a:ea typeface="+mn-ea"/>
                <a:cs typeface="+mn-cs"/>
              </a:rPr>
              <a:t>Навеки останусь я сыном твоим!</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Прощайте, вершины под кровлей снегов,</a:t>
            </a:r>
          </a:p>
          <a:p>
            <a:r>
              <a:rPr lang="ru-RU" sz="1200" kern="1200" dirty="0" smtClean="0">
                <a:solidFill>
                  <a:schemeClr val="tx1"/>
                </a:solidFill>
                <a:effectLst/>
                <a:latin typeface="+mn-lt"/>
                <a:ea typeface="+mn-ea"/>
                <a:cs typeface="+mn-cs"/>
              </a:rPr>
              <a:t>Прощайте, долины и скаты лугов,</a:t>
            </a:r>
          </a:p>
          <a:p>
            <a:r>
              <a:rPr lang="ru-RU" sz="1200" kern="1200" dirty="0" smtClean="0">
                <a:solidFill>
                  <a:schemeClr val="tx1"/>
                </a:solidFill>
                <a:effectLst/>
                <a:latin typeface="+mn-lt"/>
                <a:ea typeface="+mn-ea"/>
                <a:cs typeface="+mn-cs"/>
              </a:rPr>
              <a:t>Прощайте, поникшие в бездну леса,</a:t>
            </a:r>
          </a:p>
          <a:p>
            <a:r>
              <a:rPr lang="ru-RU" sz="1200" kern="1200" dirty="0" smtClean="0">
                <a:solidFill>
                  <a:schemeClr val="tx1"/>
                </a:solidFill>
                <a:effectLst/>
                <a:latin typeface="+mn-lt"/>
                <a:ea typeface="+mn-ea"/>
                <a:cs typeface="+mn-cs"/>
              </a:rPr>
              <a:t>Прощайте, потоков лесных голоса.</a:t>
            </a:r>
          </a:p>
          <a:p>
            <a:r>
              <a:rPr lang="ru-RU" sz="1200" kern="1200" dirty="0" smtClean="0">
                <a:solidFill>
                  <a:schemeClr val="tx1"/>
                </a:solidFill>
                <a:effectLst/>
                <a:latin typeface="+mn-lt"/>
                <a:ea typeface="+mn-ea"/>
                <a:cs typeface="+mn-cs"/>
              </a:rPr>
              <a:t>В горах мое сердце... Доныне я там.</a:t>
            </a:r>
          </a:p>
          <a:p>
            <a:r>
              <a:rPr lang="ru-RU" sz="1200" kern="1200" dirty="0" smtClean="0">
                <a:solidFill>
                  <a:schemeClr val="tx1"/>
                </a:solidFill>
                <a:effectLst/>
                <a:latin typeface="+mn-lt"/>
                <a:ea typeface="+mn-ea"/>
                <a:cs typeface="+mn-cs"/>
              </a:rPr>
              <a:t>По следу оленя лечу по скалам.</a:t>
            </a:r>
          </a:p>
          <a:p>
            <a:r>
              <a:rPr lang="ru-RU" sz="1200" kern="1200" dirty="0" smtClean="0">
                <a:solidFill>
                  <a:schemeClr val="tx1"/>
                </a:solidFill>
                <a:effectLst/>
                <a:latin typeface="+mn-lt"/>
                <a:ea typeface="+mn-ea"/>
                <a:cs typeface="+mn-cs"/>
              </a:rPr>
              <a:t>Гоню я оленя, пугаю козу.</a:t>
            </a:r>
          </a:p>
          <a:p>
            <a:r>
              <a:rPr lang="ru-RU" sz="1200" kern="1200" dirty="0" smtClean="0">
                <a:solidFill>
                  <a:schemeClr val="tx1"/>
                </a:solidFill>
                <a:effectLst/>
                <a:latin typeface="+mn-lt"/>
                <a:ea typeface="+mn-ea"/>
                <a:cs typeface="+mn-cs"/>
              </a:rPr>
              <a:t>В горах мое сердце, а сам я внизу!</a:t>
            </a:r>
          </a:p>
          <a:p>
            <a:r>
              <a:rPr lang="ru-RU" sz="1200" i="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We invite … to recite this poem.</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7</a:t>
            </a:r>
            <a:r>
              <a:rPr lang="en-US" sz="1200" i="1" kern="1200" dirty="0" smtClean="0">
                <a:solidFill>
                  <a:schemeClr val="tx1"/>
                </a:solidFill>
                <a:effectLst/>
                <a:latin typeface="+mn-lt"/>
                <a:ea typeface="+mn-ea"/>
                <a:cs typeface="+mn-cs"/>
              </a:rPr>
              <a:t>-</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“My Heart's in the Highlands”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heart's in the Highlands, my heart is not here;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heart's in the Highlands a-chasing the deer;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A-chasing the wild-deer, and following the roe,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heart's in the Highlands wherever I go.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Farewell to the Highlands, farewell to the North,</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birth-place of Valour, the country of Worth;</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Wherever I wander, wherever I rove,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hills of the Highlands for ever I love.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Farewell to the mountains high covered with snow;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Farewell to the straths and green valleys below;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Farewell to the forests and wild-hanging woods;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Farewell to the torrents and loud-pouring floods.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heart's in the Highlands, my heart is not here;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heart's in the Highlands a-chasing the deer;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A-chasing the wild-deer, and following the roe,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heart's in the Highlands wherever I go.</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19</a:t>
            </a:fld>
            <a:endParaRPr lang="ru-RU"/>
          </a:p>
        </p:txBody>
      </p:sp>
    </p:spTree>
    <p:extLst>
      <p:ext uri="{BB962C8B-B14F-4D97-AF65-F5344CB8AC3E}">
        <p14:creationId xmlns:p14="http://schemas.microsoft.com/office/powerpoint/2010/main" val="2892710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b="1" kern="1200" dirty="0" smtClean="0">
                <a:solidFill>
                  <a:schemeClr val="tx1"/>
                </a:solidFill>
                <a:effectLst/>
                <a:latin typeface="+mn-lt"/>
                <a:ea typeface="+mn-ea"/>
                <a:cs typeface="+mn-cs"/>
              </a:rPr>
              <a:t>UN English Day </a:t>
            </a:r>
            <a:r>
              <a:rPr lang="en-US" sz="1200" kern="1200" dirty="0" smtClean="0">
                <a:solidFill>
                  <a:schemeClr val="tx1"/>
                </a:solidFill>
                <a:effectLst/>
                <a:latin typeface="+mn-lt"/>
                <a:ea typeface="+mn-ea"/>
                <a:cs typeface="+mn-cs"/>
              </a:rPr>
              <a:t>is </a:t>
            </a:r>
            <a:r>
              <a:rPr lang="en-US" sz="1200" u="sng" kern="1200" dirty="0" smtClean="0">
                <a:solidFill>
                  <a:schemeClr val="tx1"/>
                </a:solidFill>
                <a:effectLst/>
                <a:latin typeface="+mn-lt"/>
                <a:ea typeface="+mn-ea"/>
                <a:cs typeface="+mn-cs"/>
                <a:hlinkClick r:id="rId3" tooltip="List of minor secular observances"/>
              </a:rPr>
              <a:t>observed</a:t>
            </a:r>
            <a:r>
              <a:rPr lang="en-US" sz="1200" kern="1200" dirty="0" smtClean="0">
                <a:solidFill>
                  <a:schemeClr val="tx1"/>
                </a:solidFill>
                <a:effectLst/>
                <a:latin typeface="+mn-lt"/>
                <a:ea typeface="+mn-ea"/>
                <a:cs typeface="+mn-cs"/>
              </a:rPr>
              <a:t> annually on the 23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of April.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b="1" kern="1200" dirty="0" smtClean="0">
                <a:solidFill>
                  <a:schemeClr val="tx1"/>
                </a:solidFill>
                <a:effectLst/>
                <a:latin typeface="+mn-lt"/>
                <a:ea typeface="+mn-ea"/>
                <a:cs typeface="+mn-cs"/>
              </a:rPr>
              <a:t>День английского языка </a:t>
            </a:r>
            <a:r>
              <a:rPr lang="ru-RU" sz="1200" kern="1200" dirty="0" smtClean="0">
                <a:solidFill>
                  <a:schemeClr val="tx1"/>
                </a:solidFill>
                <a:effectLst/>
                <a:latin typeface="+mn-lt"/>
                <a:ea typeface="+mn-ea"/>
                <a:cs typeface="+mn-cs"/>
              </a:rPr>
              <a:t>— международный </a:t>
            </a:r>
            <a:r>
              <a:rPr lang="ru-RU" sz="1200" u="sng" kern="1200" dirty="0" smtClean="0">
                <a:solidFill>
                  <a:schemeClr val="tx1"/>
                </a:solidFill>
                <a:effectLst/>
                <a:latin typeface="+mn-lt"/>
                <a:ea typeface="+mn-ea"/>
                <a:cs typeface="+mn-cs"/>
                <a:hlinkClick r:id="rId4" tooltip="Праздник"/>
              </a:rPr>
              <a:t>праздник</a:t>
            </a:r>
            <a:r>
              <a:rPr lang="ru-RU" sz="1200" kern="1200" dirty="0" smtClean="0">
                <a:solidFill>
                  <a:schemeClr val="tx1"/>
                </a:solidFill>
                <a:effectLst/>
                <a:latin typeface="+mn-lt"/>
                <a:ea typeface="+mn-ea"/>
                <a:cs typeface="+mn-cs"/>
              </a:rPr>
              <a:t>, отмечаемый ежегодно 23 апреля. Праздник был учреждён </a:t>
            </a:r>
            <a:r>
              <a:rPr lang="ru-RU" sz="1200" u="sng" kern="1200" dirty="0" smtClean="0">
                <a:solidFill>
                  <a:schemeClr val="tx1"/>
                </a:solidFill>
                <a:effectLst/>
                <a:latin typeface="+mn-lt"/>
                <a:ea typeface="+mn-ea"/>
                <a:cs typeface="+mn-cs"/>
                <a:hlinkClick r:id="rId5" tooltip="Организация Объединённых Наций"/>
              </a:rPr>
              <a:t>ООН</a:t>
            </a:r>
            <a:r>
              <a:rPr lang="ru-RU" sz="1200" kern="1200" dirty="0" smtClean="0">
                <a:solidFill>
                  <a:schemeClr val="tx1"/>
                </a:solidFill>
                <a:effectLst/>
                <a:latin typeface="+mn-lt"/>
                <a:ea typeface="+mn-ea"/>
                <a:cs typeface="+mn-cs"/>
              </a:rPr>
              <a:t> в 2010 году «для празднования многоязычия и культурного разнообразия, а также для содействия равноправному использованию всех шести официальных языков ООН».</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For </a:t>
            </a:r>
            <a:r>
              <a:rPr lang="en-US" sz="1200" b="1" kern="1200" dirty="0" smtClean="0">
                <a:solidFill>
                  <a:schemeClr val="tx1"/>
                </a:solidFill>
                <a:effectLst/>
                <a:latin typeface="+mn-lt"/>
                <a:ea typeface="+mn-ea"/>
                <a:cs typeface="+mn-cs"/>
              </a:rPr>
              <a:t>the English Language Day</a:t>
            </a:r>
            <a:r>
              <a:rPr lang="en-US" sz="1200" kern="1200" dirty="0" smtClean="0">
                <a:solidFill>
                  <a:schemeClr val="tx1"/>
                </a:solidFill>
                <a:effectLst/>
                <a:latin typeface="+mn-lt"/>
                <a:ea typeface="+mn-ea"/>
                <a:cs typeface="+mn-cs"/>
              </a:rPr>
              <a:t>, April the 23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was chosen because it is the date "traditionally observed as both the birthday and date of death of </a:t>
            </a:r>
            <a:r>
              <a:rPr lang="en-US" sz="1200" u="sng" kern="1200" dirty="0" smtClean="0">
                <a:solidFill>
                  <a:schemeClr val="tx1"/>
                </a:solidFill>
                <a:effectLst/>
                <a:latin typeface="+mn-lt"/>
                <a:ea typeface="+mn-ea"/>
                <a:cs typeface="+mn-cs"/>
                <a:hlinkClick r:id="rId6" tooltip="William Shakespeare"/>
              </a:rPr>
              <a:t>William Shakespeare</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Дата 23 апреля была выбрана как «традиционно отмечаемый день рождения и дата смерти </a:t>
            </a:r>
            <a:r>
              <a:rPr lang="ru-RU" sz="1200" u="sng" kern="1200" dirty="0" smtClean="0">
                <a:solidFill>
                  <a:schemeClr val="tx1"/>
                </a:solidFill>
                <a:effectLst/>
                <a:latin typeface="+mn-lt"/>
                <a:ea typeface="+mn-ea"/>
                <a:cs typeface="+mn-cs"/>
                <a:hlinkClick r:id="rId7" tooltip="Шекспир, Уильям"/>
              </a:rPr>
              <a:t>Уильяма Шекспира</a:t>
            </a:r>
            <a:r>
              <a:rPr lang="ru-RU" sz="1200" kern="1200" dirty="0" smtClean="0">
                <a:solidFill>
                  <a:schemeClr val="tx1"/>
                </a:solidFill>
                <a:effectLst/>
                <a:latin typeface="+mn-lt"/>
                <a:ea typeface="+mn-ea"/>
                <a:cs typeface="+mn-cs"/>
              </a:rPr>
              <a:t>»</a:t>
            </a:r>
            <a:endParaRPr lang="ru-RU" sz="1200" kern="1200" dirty="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5"/>
          </p:nvPr>
        </p:nvSpPr>
        <p:spPr/>
        <p:txBody>
          <a:bodyPr/>
          <a:lstStyle/>
          <a:p>
            <a:fld id="{2A46C016-579E-45BE-96C6-950FE911ECA9}" type="slidenum">
              <a:rPr lang="ru-RU" smtClean="0"/>
              <a:t>2</a:t>
            </a:fld>
            <a:endParaRPr lang="ru-RU"/>
          </a:p>
        </p:txBody>
      </p:sp>
    </p:spTree>
    <p:extLst>
      <p:ext uri="{BB962C8B-B14F-4D97-AF65-F5344CB8AC3E}">
        <p14:creationId xmlns:p14="http://schemas.microsoft.com/office/powerpoint/2010/main" val="31066770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So many poems are written about nature in spring. Do you know this poem in Russian?</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Люблю грозу в начале мая,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Когда весенний, первый гром,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Как бы </a:t>
            </a:r>
            <a:r>
              <a:rPr lang="ru-RU" sz="1200" kern="1200" dirty="0" err="1" smtClean="0">
                <a:solidFill>
                  <a:schemeClr val="tx1"/>
                </a:solidFill>
                <a:effectLst/>
                <a:latin typeface="+mn-lt"/>
                <a:ea typeface="+mn-ea"/>
                <a:cs typeface="+mn-cs"/>
              </a:rPr>
              <a:t>резвяся</a:t>
            </a:r>
            <a:r>
              <a:rPr lang="ru-RU" sz="1200" kern="1200" dirty="0" smtClean="0">
                <a:solidFill>
                  <a:schemeClr val="tx1"/>
                </a:solidFill>
                <a:effectLst/>
                <a:latin typeface="+mn-lt"/>
                <a:ea typeface="+mn-ea"/>
                <a:cs typeface="+mn-cs"/>
              </a:rPr>
              <a:t> и играя,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Грохочет в небе голубом.</a:t>
            </a:r>
          </a:p>
          <a:p>
            <a:r>
              <a:rPr lang="ru-RU" sz="1200" kern="1200" dirty="0" smtClean="0">
                <a:solidFill>
                  <a:schemeClr val="tx1"/>
                </a:solidFill>
                <a:effectLst/>
                <a:latin typeface="+mn-lt"/>
                <a:ea typeface="+mn-ea"/>
                <a:cs typeface="+mn-cs"/>
              </a:rPr>
              <a:t>Гремят раскаты молодые,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Вот дождик брызнул, пыль летит,</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Повисли перлы дождевые,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солнце нити золотит.</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 </a:t>
            </a:r>
            <a:r>
              <a:rPr lang="en-US" sz="1200" kern="1200" dirty="0" smtClean="0">
                <a:solidFill>
                  <a:schemeClr val="tx1"/>
                </a:solidFill>
                <a:effectLst/>
                <a:latin typeface="+mn-lt"/>
                <a:ea typeface="+mn-ea"/>
                <a:cs typeface="+mn-cs"/>
              </a:rPr>
              <a:t>Who is the author of this poem? Yes, you right. </a:t>
            </a:r>
            <a:r>
              <a:rPr lang="ru-RU" sz="1200" kern="1200" dirty="0" smtClean="0">
                <a:solidFill>
                  <a:schemeClr val="tx1"/>
                </a:solidFill>
                <a:effectLst/>
                <a:latin typeface="+mn-lt"/>
                <a:ea typeface="+mn-ea"/>
                <a:cs typeface="+mn-cs"/>
              </a:rPr>
              <a:t>Фёдор Иванович Тютчев</a:t>
            </a:r>
            <a:r>
              <a:rPr lang="en-US" sz="1200" kern="1200" dirty="0" smtClean="0">
                <a:solidFill>
                  <a:schemeClr val="tx1"/>
                </a:solidFill>
                <a:effectLst/>
                <a:latin typeface="+mn-lt"/>
                <a:ea typeface="+mn-ea"/>
                <a:cs typeface="+mn-cs"/>
              </a:rPr>
              <a:t>. </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20</a:t>
            </a:fld>
            <a:endParaRPr lang="ru-RU"/>
          </a:p>
        </p:txBody>
      </p:sp>
    </p:spTree>
    <p:extLst>
      <p:ext uri="{BB962C8B-B14F-4D97-AF65-F5344CB8AC3E}">
        <p14:creationId xmlns:p14="http://schemas.microsoft.com/office/powerpoint/2010/main" val="653312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200" kern="1200" dirty="0" smtClean="0">
                <a:solidFill>
                  <a:schemeClr val="tx1"/>
                </a:solidFill>
                <a:effectLst/>
                <a:latin typeface="+mn-lt"/>
                <a:ea typeface="+mn-ea"/>
                <a:cs typeface="+mn-cs"/>
              </a:rPr>
              <a:t>The next poem in English is also about nature in spring.</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Весной часто идут дожди.</a:t>
            </a:r>
          </a:p>
          <a:p>
            <a:r>
              <a:rPr lang="ru-RU" sz="1200" kern="1200" dirty="0" smtClean="0">
                <a:solidFill>
                  <a:schemeClr val="tx1"/>
                </a:solidFill>
                <a:effectLst/>
                <a:latin typeface="+mn-lt"/>
                <a:ea typeface="+mn-ea"/>
                <a:cs typeface="+mn-cs"/>
              </a:rPr>
              <a:t>Или солнце светит долго.</a:t>
            </a:r>
          </a:p>
          <a:p>
            <a:r>
              <a:rPr lang="ru-RU" sz="1200" kern="1200" dirty="0" smtClean="0">
                <a:solidFill>
                  <a:schemeClr val="tx1"/>
                </a:solidFill>
                <a:effectLst/>
                <a:latin typeface="+mn-lt"/>
                <a:ea typeface="+mn-ea"/>
                <a:cs typeface="+mn-cs"/>
              </a:rPr>
              <a:t>И то, и другое хорошо для цветов!</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Зима ушла.</a:t>
            </a:r>
          </a:p>
          <a:p>
            <a:r>
              <a:rPr lang="ru-RU" sz="1200" kern="1200" dirty="0" smtClean="0">
                <a:solidFill>
                  <a:schemeClr val="tx1"/>
                </a:solidFill>
                <a:effectLst/>
                <a:latin typeface="+mn-lt"/>
                <a:ea typeface="+mn-ea"/>
                <a:cs typeface="+mn-cs"/>
              </a:rPr>
              <a:t>Теперь настала весна.</a:t>
            </a:r>
          </a:p>
          <a:p>
            <a:r>
              <a:rPr lang="ru-RU" sz="1200" kern="1200" dirty="0" smtClean="0">
                <a:solidFill>
                  <a:schemeClr val="tx1"/>
                </a:solidFill>
                <a:effectLst/>
                <a:latin typeface="+mn-lt"/>
                <a:ea typeface="+mn-ea"/>
                <a:cs typeface="+mn-cs"/>
              </a:rPr>
              <a:t>Мальчики и девочки,</a:t>
            </a:r>
          </a:p>
          <a:p>
            <a:r>
              <a:rPr lang="ru-RU" sz="1200" kern="1200" dirty="0" smtClean="0">
                <a:solidFill>
                  <a:schemeClr val="tx1"/>
                </a:solidFill>
                <a:effectLst/>
                <a:latin typeface="+mn-lt"/>
                <a:ea typeface="+mn-ea"/>
                <a:cs typeface="+mn-cs"/>
              </a:rPr>
              <a:t>Выходите и веселитесь!</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Весна здесь, в воздухе,</a:t>
            </a:r>
          </a:p>
          <a:p>
            <a:r>
              <a:rPr lang="ru-RU" sz="1200" kern="1200" dirty="0" smtClean="0">
                <a:solidFill>
                  <a:schemeClr val="tx1"/>
                </a:solidFill>
                <a:effectLst/>
                <a:latin typeface="+mn-lt"/>
                <a:ea typeface="+mn-ea"/>
                <a:cs typeface="+mn-cs"/>
              </a:rPr>
              <a:t>Ты можешь почувствовать ее приход.</a:t>
            </a:r>
          </a:p>
          <a:p>
            <a:r>
              <a:rPr lang="ru-RU" sz="1200" kern="1200" dirty="0" smtClean="0">
                <a:solidFill>
                  <a:schemeClr val="tx1"/>
                </a:solidFill>
                <a:effectLst/>
                <a:latin typeface="+mn-lt"/>
                <a:ea typeface="+mn-ea"/>
                <a:cs typeface="+mn-cs"/>
              </a:rPr>
              <a:t>На деревьях зеленые листья,</a:t>
            </a:r>
          </a:p>
          <a:p>
            <a:r>
              <a:rPr lang="ru-RU" sz="1200" kern="1200" dirty="0" smtClean="0">
                <a:solidFill>
                  <a:schemeClr val="tx1"/>
                </a:solidFill>
                <a:effectLst/>
                <a:latin typeface="+mn-lt"/>
                <a:ea typeface="+mn-ea"/>
                <a:cs typeface="+mn-cs"/>
              </a:rPr>
              <a:t>Гусеницы греются на солнце.</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Птицы вернулись, трава взошла,</a:t>
            </a:r>
          </a:p>
          <a:p>
            <a:r>
              <a:rPr lang="ru-RU" sz="1200" kern="1200" dirty="0" smtClean="0">
                <a:solidFill>
                  <a:schemeClr val="tx1"/>
                </a:solidFill>
                <a:effectLst/>
                <a:latin typeface="+mn-lt"/>
                <a:ea typeface="+mn-ea"/>
                <a:cs typeface="+mn-cs"/>
              </a:rPr>
              <a:t>Занятые пчелы гудят.</a:t>
            </a:r>
          </a:p>
          <a:p>
            <a:r>
              <a:rPr lang="ru-RU" sz="1200" kern="1200" dirty="0" smtClean="0">
                <a:solidFill>
                  <a:schemeClr val="tx1"/>
                </a:solidFill>
                <a:effectLst/>
                <a:latin typeface="+mn-lt"/>
                <a:ea typeface="+mn-ea"/>
                <a:cs typeface="+mn-cs"/>
              </a:rPr>
              <a:t>На деревьях зеленые листья,</a:t>
            </a:r>
          </a:p>
          <a:p>
            <a:r>
              <a:rPr lang="ru-RU" sz="1200" kern="1200" dirty="0" smtClean="0">
                <a:solidFill>
                  <a:schemeClr val="tx1"/>
                </a:solidFill>
                <a:effectLst/>
                <a:latin typeface="+mn-lt"/>
                <a:ea typeface="+mn-ea"/>
                <a:cs typeface="+mn-cs"/>
              </a:rPr>
              <a:t>Гусеницы греются на солнце.</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We invite … to recite this poem.</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8</a:t>
            </a:r>
            <a:r>
              <a:rPr lang="en-US" sz="1200" i="1" kern="1200" dirty="0" smtClean="0">
                <a:solidFill>
                  <a:schemeClr val="tx1"/>
                </a:solidFill>
                <a:effectLst/>
                <a:latin typeface="+mn-lt"/>
                <a:ea typeface="+mn-ea"/>
                <a:cs typeface="+mn-cs"/>
              </a:rPr>
              <a:t>-</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During Spring, it often showers.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Or the sun shines for many hours.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Both are good for the flowers!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Winter’s gone.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It's springtime now.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Boys and girls,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Let’s go out and have some fun!</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Spring is here, in the air,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can smell it coming.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the trees leaves are green,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Caterpillars sunning.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Birds are back, grass is out,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Busy bees are humming,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the trees leaves are green,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Caterpillars sunning.</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21</a:t>
            </a:fld>
            <a:endParaRPr lang="ru-RU"/>
          </a:p>
        </p:txBody>
      </p:sp>
    </p:spTree>
    <p:extLst>
      <p:ext uri="{BB962C8B-B14F-4D97-AF65-F5344CB8AC3E}">
        <p14:creationId xmlns:p14="http://schemas.microsoft.com/office/powerpoint/2010/main" val="3133994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There is one more poem about nature. The following poem was written by Christina Georgina Rossetti. It is one of the poems from “A Nursery Rhyme Book”.</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Послушайте, как красиво написано простым и живым слогом.</a:t>
            </a:r>
          </a:p>
          <a:p>
            <a:r>
              <a:rPr lang="ru-RU" sz="1200" b="1" kern="1200" dirty="0" smtClean="0">
                <a:solidFill>
                  <a:schemeClr val="tx1"/>
                </a:solidFill>
                <a:effectLst/>
                <a:latin typeface="+mn-lt"/>
                <a:ea typeface="+mn-ea"/>
                <a:cs typeface="+mn-cs"/>
              </a:rPr>
              <a:t>«Что означают цвета?»</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Что значит «розовый»? Роз лепестки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Так розовеют на дне реки.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Что значит «красный»? Маки, маня,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 поле краснеют средь ячменя.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Что значит «синий»? Где-то над нами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Небо синеет меж облаками.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Что значит «белый»? Своей белизной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Лебедь касается глади речной.</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Что значит «жёлтый»? Спелые груши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Жёлтым отливом радуют душу.</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Ну а «зелёный»? Нежна и остра,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Так по весне зеленеет трава.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А «фиолетовый»? Это, ребята,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Те облака, что во время заката.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Ну, а «оранжевый»? Лишь апельсин!</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Он таким уродился один!</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We invite … to recite this poem.</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9</a:t>
            </a:r>
            <a:r>
              <a:rPr lang="en-US" sz="1200" i="1" kern="1200" dirty="0" smtClean="0">
                <a:solidFill>
                  <a:schemeClr val="tx1"/>
                </a:solidFill>
                <a:effectLst/>
                <a:latin typeface="+mn-lt"/>
                <a:ea typeface="+mn-ea"/>
                <a:cs typeface="+mn-cs"/>
              </a:rPr>
              <a:t>-</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“What Is Pink?”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is pink? A rose is pink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By the fountain's brink.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red? A poppy's red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In its barley bed.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blue? The sky is blue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Where the clouds float through.</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white? A swan is white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Sailing in the light.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yellow? Pears are yellow,</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Rich and ripe and mellow.</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green? The grass is green,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With small flowers between.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violet? Clouds are violet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In the summer twilight.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is orange? Why, an orange,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Just an orange!</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22</a:t>
            </a:fld>
            <a:endParaRPr lang="ru-RU"/>
          </a:p>
        </p:txBody>
      </p:sp>
    </p:spTree>
    <p:extLst>
      <p:ext uri="{BB962C8B-B14F-4D97-AF65-F5344CB8AC3E}">
        <p14:creationId xmlns:p14="http://schemas.microsoft.com/office/powerpoint/2010/main" val="4207362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“When all the world’s asleep”… This poem was written by Anita E. Posey. Anita E</a:t>
            </a:r>
            <a:r>
              <a:rPr lang="ru-RU"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Posey is a talented American poet</a:t>
            </a:r>
            <a:r>
              <a:rPr lang="ru-RU" sz="1200" kern="1200" dirty="0" smtClean="0">
                <a:solidFill>
                  <a:schemeClr val="tx1"/>
                </a:solidFill>
                <a:effectLst/>
                <a:latin typeface="+mn-lt"/>
                <a:ea typeface="+mn-ea"/>
                <a:cs typeface="+mn-cs"/>
              </a:rPr>
              <a:t>.</a:t>
            </a:r>
          </a:p>
          <a:p>
            <a:r>
              <a:rPr lang="ru-RU" sz="1200" b="1" kern="1200" dirty="0" smtClean="0">
                <a:solidFill>
                  <a:schemeClr val="tx1"/>
                </a:solidFill>
                <a:effectLst/>
                <a:latin typeface="+mn-lt"/>
                <a:ea typeface="+mn-ea"/>
                <a:cs typeface="+mn-cs"/>
              </a:rPr>
              <a:t>«Когда весь мир спит»</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Спят медведи по пещерам,</a:t>
            </a:r>
          </a:p>
          <a:p>
            <a:r>
              <a:rPr lang="ru-RU" sz="1200" kern="1200" dirty="0" smtClean="0">
                <a:solidFill>
                  <a:schemeClr val="tx1"/>
                </a:solidFill>
                <a:effectLst/>
                <a:latin typeface="+mn-lt"/>
                <a:ea typeface="+mn-ea"/>
                <a:cs typeface="+mn-cs"/>
              </a:rPr>
              <a:t>Спит малиновка в гнезде,</a:t>
            </a:r>
          </a:p>
          <a:p>
            <a:r>
              <a:rPr lang="ru-RU" sz="1200" kern="1200" dirty="0" smtClean="0">
                <a:solidFill>
                  <a:schemeClr val="tx1"/>
                </a:solidFill>
                <a:effectLst/>
                <a:latin typeface="+mn-lt"/>
                <a:ea typeface="+mn-ea"/>
                <a:cs typeface="+mn-cs"/>
              </a:rPr>
              <a:t>Львы и черепахи дремлют на траве,</a:t>
            </a:r>
          </a:p>
          <a:p>
            <a:r>
              <a:rPr lang="ru-RU" sz="1200" kern="1200" dirty="0" smtClean="0">
                <a:solidFill>
                  <a:schemeClr val="tx1"/>
                </a:solidFill>
                <a:effectLst/>
                <a:latin typeface="+mn-lt"/>
                <a:ea typeface="+mn-ea"/>
                <a:cs typeface="+mn-cs"/>
              </a:rPr>
              <a:t>Кролики и лисы прячутся в норе.</a:t>
            </a:r>
          </a:p>
          <a:p>
            <a:r>
              <a:rPr lang="ru-RU" sz="1200" kern="1200" dirty="0" smtClean="0">
                <a:solidFill>
                  <a:schemeClr val="tx1"/>
                </a:solidFill>
                <a:effectLst/>
                <a:latin typeface="+mn-lt"/>
                <a:ea typeface="+mn-ea"/>
                <a:cs typeface="+mn-cs"/>
              </a:rPr>
              <a:t>А в сараях спят коровы,</a:t>
            </a:r>
          </a:p>
          <a:p>
            <a:r>
              <a:rPr lang="ru-RU" sz="1200" kern="1200" dirty="0" smtClean="0">
                <a:solidFill>
                  <a:schemeClr val="tx1"/>
                </a:solidFill>
                <a:effectLst/>
                <a:latin typeface="+mn-lt"/>
                <a:ea typeface="+mn-ea"/>
                <a:cs typeface="+mn-cs"/>
              </a:rPr>
              <a:t>Свиньи по своим загонам,</a:t>
            </a: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Где спят жуки и бабочки,</a:t>
            </a:r>
          </a:p>
          <a:p>
            <a:r>
              <a:rPr lang="ru-RU" sz="1200" kern="1200" dirty="0" smtClean="0">
                <a:solidFill>
                  <a:schemeClr val="tx1"/>
                </a:solidFill>
                <a:effectLst/>
                <a:latin typeface="+mn-lt"/>
                <a:ea typeface="+mn-ea"/>
                <a:cs typeface="+mn-cs"/>
              </a:rPr>
              <a:t>Когда совсем темно?</a:t>
            </a:r>
          </a:p>
          <a:p>
            <a:r>
              <a:rPr lang="ru-RU" sz="1200" kern="1200" dirty="0" smtClean="0">
                <a:solidFill>
                  <a:schemeClr val="tx1"/>
                </a:solidFill>
                <a:effectLst/>
                <a:latin typeface="+mn-lt"/>
                <a:ea typeface="+mn-ea"/>
                <a:cs typeface="+mn-cs"/>
              </a:rPr>
              <a:t>Под листьями деревьев,</a:t>
            </a:r>
          </a:p>
          <a:p>
            <a:r>
              <a:rPr lang="ru-RU" sz="1200" kern="1200" dirty="0" smtClean="0">
                <a:solidFill>
                  <a:schemeClr val="tx1"/>
                </a:solidFill>
                <a:effectLst/>
                <a:latin typeface="+mn-lt"/>
                <a:ea typeface="+mn-ea"/>
                <a:cs typeface="+mn-cs"/>
              </a:rPr>
              <a:t>Где сухо и тепло.</a:t>
            </a:r>
          </a:p>
          <a:p>
            <a:r>
              <a:rPr lang="ru-RU" sz="1200" kern="1200" dirty="0" smtClean="0">
                <a:solidFill>
                  <a:schemeClr val="tx1"/>
                </a:solidFill>
                <a:effectLst/>
                <a:latin typeface="+mn-lt"/>
                <a:ea typeface="+mn-ea"/>
                <a:cs typeface="+mn-cs"/>
              </a:rPr>
              <a:t>Так что каждый зоовид,</a:t>
            </a:r>
          </a:p>
          <a:p>
            <a:r>
              <a:rPr lang="ru-RU" sz="1200" kern="1200" dirty="0" smtClean="0">
                <a:solidFill>
                  <a:schemeClr val="tx1"/>
                </a:solidFill>
                <a:effectLst/>
                <a:latin typeface="+mn-lt"/>
                <a:ea typeface="+mn-ea"/>
                <a:cs typeface="+mn-cs"/>
              </a:rPr>
              <a:t>Где удобно, там и спит.</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Let’s listen to this poem. We invite …</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10-</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“When All the World’s Asleep”</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do insects go at night,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all the world’s asleep?</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do bugs and butterflies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caterpillars creep?</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Turtles sleep inside their shells;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robin has her nest.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Rabbits and the sly old fox</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Have holes where they can rest.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Bears can crawl inside a cave;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lion has his den.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Cows can sleep inside the barn,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pigs can use their pen.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where do bugs and butterflies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caterpillars creep,</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everything is dark outside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all the world’s asleep?</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23</a:t>
            </a:fld>
            <a:endParaRPr lang="ru-RU"/>
          </a:p>
        </p:txBody>
      </p:sp>
    </p:spTree>
    <p:extLst>
      <p:ext uri="{BB962C8B-B14F-4D97-AF65-F5344CB8AC3E}">
        <p14:creationId xmlns:p14="http://schemas.microsoft.com/office/powerpoint/2010/main" val="1609149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Now we invite the participants of the 6th and 7th grades. </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24</a:t>
            </a:fld>
            <a:endParaRPr lang="ru-RU"/>
          </a:p>
        </p:txBody>
      </p:sp>
    </p:spTree>
    <p:extLst>
      <p:ext uri="{BB962C8B-B14F-4D97-AF65-F5344CB8AC3E}">
        <p14:creationId xmlns:p14="http://schemas.microsoft.com/office/powerpoint/2010/main" val="2508539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Have you ever heard the name of the famous Russian poet </a:t>
            </a:r>
            <a:r>
              <a:rPr lang="ru-RU" sz="1200" kern="1200" dirty="0" smtClean="0">
                <a:solidFill>
                  <a:schemeClr val="tx1"/>
                </a:solidFill>
                <a:effectLst/>
                <a:latin typeface="+mn-lt"/>
                <a:ea typeface="+mn-ea"/>
                <a:cs typeface="+mn-cs"/>
              </a:rPr>
              <a:t>Иван Андреевич Крылов</a:t>
            </a:r>
            <a:r>
              <a:rPr lang="en-US" sz="1200" kern="1200" dirty="0" smtClean="0">
                <a:solidFill>
                  <a:schemeClr val="tx1"/>
                </a:solidFill>
                <a:effectLst/>
                <a:latin typeface="+mn-lt"/>
                <a:ea typeface="+mn-ea"/>
                <a:cs typeface="+mn-cs"/>
              </a:rPr>
              <a:t>? He was a famous fabulist. The most recognizable fables are Crow and Fox, Mirror and Monkey, Swan, Crayfish and Pike, Fox and Grapes, Monkey and glasses and many others. </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But is there such a genre as fables in English poetry? Yes, there is. </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25</a:t>
            </a:fld>
            <a:endParaRPr lang="ru-RU"/>
          </a:p>
        </p:txBody>
      </p:sp>
    </p:spTree>
    <p:extLst>
      <p:ext uri="{BB962C8B-B14F-4D97-AF65-F5344CB8AC3E}">
        <p14:creationId xmlns:p14="http://schemas.microsoft.com/office/powerpoint/2010/main" val="2363250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sz="1200" kern="1200" dirty="0" smtClean="0">
                <a:solidFill>
                  <a:schemeClr val="tx1"/>
                </a:solidFill>
                <a:effectLst/>
                <a:latin typeface="+mn-lt"/>
                <a:ea typeface="+mn-ea"/>
                <a:cs typeface="+mn-cs"/>
              </a:rPr>
              <a:t>Let me introduce the fable “A Brief Romance” written by an American children's author and poet </a:t>
            </a:r>
            <a:r>
              <a:rPr lang="en-US" sz="1200" u="none" strike="noStrike" kern="1200" dirty="0" smtClean="0">
                <a:solidFill>
                  <a:schemeClr val="tx1"/>
                </a:solidFill>
                <a:effectLst/>
                <a:latin typeface="+mn-lt"/>
                <a:ea typeface="+mn-ea"/>
                <a:cs typeface="+mn-cs"/>
                <a:hlinkClick r:id="rId3"/>
              </a:rPr>
              <a:t>David Lee Harrison</a:t>
            </a:r>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«Короткий роман»</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«О, милая моя ты», Лис прошептал хитро,</a:t>
            </a:r>
          </a:p>
          <a:p>
            <a:r>
              <a:rPr lang="ru-RU" sz="1200" kern="1200" dirty="0" smtClean="0">
                <a:solidFill>
                  <a:schemeClr val="tx1"/>
                </a:solidFill>
                <a:effectLst/>
                <a:latin typeface="+mn-lt"/>
                <a:ea typeface="+mn-ea"/>
                <a:cs typeface="+mn-cs"/>
              </a:rPr>
              <a:t>Хочу к тебе я в гости, впусти меня быстро».</a:t>
            </a:r>
          </a:p>
          <a:p>
            <a:r>
              <a:rPr lang="ru-RU" sz="1200" kern="1200" dirty="0" smtClean="0">
                <a:solidFill>
                  <a:schemeClr val="tx1"/>
                </a:solidFill>
                <a:effectLst/>
                <a:latin typeface="+mn-lt"/>
                <a:ea typeface="+mn-ea"/>
                <a:cs typeface="+mn-cs"/>
              </a:rPr>
              <a:t>Но курица уже была предупреждена,</a:t>
            </a:r>
          </a:p>
          <a:p>
            <a:r>
              <a:rPr lang="ru-RU" sz="1200" kern="1200" dirty="0" smtClean="0">
                <a:solidFill>
                  <a:schemeClr val="tx1"/>
                </a:solidFill>
                <a:effectLst/>
                <a:latin typeface="+mn-lt"/>
                <a:ea typeface="+mn-ea"/>
                <a:cs typeface="+mn-cs"/>
              </a:rPr>
              <a:t>Сказала она скромно: «Уж слишком я умна».</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"О, как люблю тебя я" хитрО он бормотал,</a:t>
            </a:r>
          </a:p>
          <a:p>
            <a:r>
              <a:rPr lang="ru-RU" sz="1200" kern="1200" dirty="0" smtClean="0">
                <a:solidFill>
                  <a:schemeClr val="tx1"/>
                </a:solidFill>
                <a:effectLst/>
                <a:latin typeface="+mn-lt"/>
                <a:ea typeface="+mn-ea"/>
                <a:cs typeface="+mn-cs"/>
              </a:rPr>
              <a:t>«Всего один разок тебя бы я обнял».</a:t>
            </a:r>
          </a:p>
          <a:p>
            <a:r>
              <a:rPr lang="ru-RU" sz="1200" kern="1200" dirty="0" smtClean="0">
                <a:solidFill>
                  <a:schemeClr val="tx1"/>
                </a:solidFill>
                <a:effectLst/>
                <a:latin typeface="+mn-lt"/>
                <a:ea typeface="+mn-ea"/>
                <a:cs typeface="+mn-cs"/>
              </a:rPr>
              <a:t>Но курица кудахтала, стоя у пруда,</a:t>
            </a:r>
          </a:p>
          <a:p>
            <a:r>
              <a:rPr lang="ru-RU" sz="1200" kern="1200" dirty="0" smtClean="0">
                <a:solidFill>
                  <a:schemeClr val="tx1"/>
                </a:solidFill>
                <a:effectLst/>
                <a:latin typeface="+mn-lt"/>
                <a:ea typeface="+mn-ea"/>
                <a:cs typeface="+mn-cs"/>
              </a:rPr>
              <a:t>"О боже, нет, не надо, о боже, никогда!"</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«Не заставляй грустить меня,</a:t>
            </a:r>
          </a:p>
          <a:p>
            <a:r>
              <a:rPr lang="ru-RU" sz="1200" kern="1200" dirty="0" smtClean="0">
                <a:solidFill>
                  <a:schemeClr val="tx1"/>
                </a:solidFill>
                <a:effectLst/>
                <a:latin typeface="+mn-lt"/>
                <a:ea typeface="+mn-ea"/>
                <a:cs typeface="+mn-cs"/>
              </a:rPr>
              <a:t>Проси все, что захочешь».</a:t>
            </a:r>
          </a:p>
          <a:p>
            <a:r>
              <a:rPr lang="ru-RU" sz="1200" kern="1200" dirty="0" smtClean="0">
                <a:solidFill>
                  <a:schemeClr val="tx1"/>
                </a:solidFill>
                <a:effectLst/>
                <a:latin typeface="+mn-lt"/>
                <a:ea typeface="+mn-ea"/>
                <a:cs typeface="+mn-cs"/>
              </a:rPr>
              <a:t>Но курица ответила:</a:t>
            </a:r>
          </a:p>
          <a:p>
            <a:r>
              <a:rPr lang="ru-RU" sz="1200" kern="1200" dirty="0" smtClean="0">
                <a:solidFill>
                  <a:schemeClr val="tx1"/>
                </a:solidFill>
                <a:effectLst/>
                <a:latin typeface="+mn-lt"/>
                <a:ea typeface="+mn-ea"/>
                <a:cs typeface="+mn-cs"/>
              </a:rPr>
              <a:t>«Уж твой вопрос не точен».</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«Мои колени слабы, едва я говорю,</a:t>
            </a:r>
          </a:p>
          <a:p>
            <a:r>
              <a:rPr lang="ru-RU" sz="1200" kern="1200" dirty="0" smtClean="0">
                <a:solidFill>
                  <a:schemeClr val="tx1"/>
                </a:solidFill>
                <a:effectLst/>
                <a:latin typeface="+mn-lt"/>
                <a:ea typeface="+mn-ea"/>
                <a:cs typeface="+mn-cs"/>
              </a:rPr>
              <a:t>Хочу поцеловать тебя в прекрасный дивный клюв».</a:t>
            </a:r>
          </a:p>
          <a:p>
            <a:r>
              <a:rPr lang="ru-RU" sz="1200" kern="1200" dirty="0" smtClean="0">
                <a:solidFill>
                  <a:schemeClr val="tx1"/>
                </a:solidFill>
                <a:effectLst/>
                <a:latin typeface="+mn-lt"/>
                <a:ea typeface="+mn-ea"/>
                <a:cs typeface="+mn-cs"/>
              </a:rPr>
              <a:t>А курица ответила: «Я дом свой берегу,</a:t>
            </a:r>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Впустить тебя сюда я, прости, нет, не могу».</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Он подмигнул игриво и улыбнулся так,</a:t>
            </a:r>
          </a:p>
          <a:p>
            <a:r>
              <a:rPr lang="ru-RU" sz="1200" kern="1200" dirty="0" smtClean="0">
                <a:solidFill>
                  <a:schemeClr val="tx1"/>
                </a:solidFill>
                <a:effectLst/>
                <a:latin typeface="+mn-lt"/>
                <a:ea typeface="+mn-ea"/>
                <a:cs typeface="+mn-cs"/>
              </a:rPr>
              <a:t>А курица спросила: «Без этого никак?»</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Но наконец-то курица</a:t>
            </a:r>
          </a:p>
          <a:p>
            <a:r>
              <a:rPr lang="ru-RU" sz="1200" kern="1200" dirty="0" smtClean="0">
                <a:solidFill>
                  <a:schemeClr val="tx1"/>
                </a:solidFill>
                <a:effectLst/>
                <a:latin typeface="+mn-lt"/>
                <a:ea typeface="+mn-ea"/>
                <a:cs typeface="+mn-cs"/>
              </a:rPr>
              <a:t>Впустила лиса в дом.</a:t>
            </a:r>
          </a:p>
          <a:p>
            <a:r>
              <a:rPr lang="ru-RU" sz="1200" kern="1200" dirty="0" smtClean="0">
                <a:solidFill>
                  <a:schemeClr val="tx1"/>
                </a:solidFill>
                <a:effectLst/>
                <a:latin typeface="+mn-lt"/>
                <a:ea typeface="+mn-ea"/>
                <a:cs typeface="+mn-cs"/>
              </a:rPr>
              <a:t>И что случилось в доме том,</a:t>
            </a:r>
          </a:p>
          <a:p>
            <a:r>
              <a:rPr lang="ru-RU" sz="1200" kern="1200" dirty="0" smtClean="0">
                <a:solidFill>
                  <a:schemeClr val="tx1"/>
                </a:solidFill>
                <a:effectLst/>
                <a:latin typeface="+mn-lt"/>
                <a:ea typeface="+mn-ea"/>
                <a:cs typeface="+mn-cs"/>
              </a:rPr>
              <a:t>Узнали мы потом.</a:t>
            </a:r>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Когда с улыбкой хитренькой,</a:t>
            </a:r>
          </a:p>
          <a:p>
            <a:r>
              <a:rPr lang="ru-RU" sz="1200" kern="1200" dirty="0" smtClean="0">
                <a:solidFill>
                  <a:schemeClr val="tx1"/>
                </a:solidFill>
                <a:effectLst/>
                <a:latin typeface="+mn-lt"/>
                <a:ea typeface="+mn-ea"/>
                <a:cs typeface="+mn-cs"/>
              </a:rPr>
              <a:t>Минуту лишь спустя,</a:t>
            </a:r>
          </a:p>
          <a:p>
            <a:r>
              <a:rPr lang="ru-RU" sz="1200" kern="1200" dirty="0" smtClean="0">
                <a:solidFill>
                  <a:schemeClr val="tx1"/>
                </a:solidFill>
                <a:effectLst/>
                <a:latin typeface="+mn-lt"/>
                <a:ea typeface="+mn-ea"/>
                <a:cs typeface="+mn-cs"/>
              </a:rPr>
              <a:t>Вышла из дома курица,</a:t>
            </a:r>
          </a:p>
          <a:p>
            <a:r>
              <a:rPr lang="ru-RU" sz="1200" kern="1200" dirty="0" smtClean="0">
                <a:solidFill>
                  <a:schemeClr val="tx1"/>
                </a:solidFill>
                <a:effectLst/>
                <a:latin typeface="+mn-lt"/>
                <a:ea typeface="+mn-ea"/>
                <a:cs typeface="+mn-cs"/>
              </a:rPr>
              <a:t>Усердно так пыхтя,</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Ее живот был круглым,</a:t>
            </a:r>
          </a:p>
          <a:p>
            <a:r>
              <a:rPr lang="ru-RU" sz="1200" kern="1200" dirty="0" smtClean="0">
                <a:solidFill>
                  <a:schemeClr val="tx1"/>
                </a:solidFill>
                <a:effectLst/>
                <a:latin typeface="+mn-lt"/>
                <a:ea typeface="+mn-ea"/>
                <a:cs typeface="+mn-cs"/>
              </a:rPr>
              <a:t>И лиса зря мы ждем,</a:t>
            </a:r>
          </a:p>
          <a:p>
            <a:r>
              <a:rPr lang="ru-RU" sz="1200" kern="1200" dirty="0" smtClean="0">
                <a:solidFill>
                  <a:schemeClr val="tx1"/>
                </a:solidFill>
                <a:effectLst/>
                <a:latin typeface="+mn-lt"/>
                <a:ea typeface="+mn-ea"/>
                <a:cs typeface="+mn-cs"/>
              </a:rPr>
              <a:t>Поскольку, я так думаю,</a:t>
            </a:r>
          </a:p>
          <a:p>
            <a:r>
              <a:rPr lang="ru-RU" sz="1200" kern="1200" dirty="0" smtClean="0">
                <a:solidFill>
                  <a:schemeClr val="tx1"/>
                </a:solidFill>
                <a:effectLst/>
                <a:latin typeface="+mn-lt"/>
                <a:ea typeface="+mn-ea"/>
                <a:cs typeface="+mn-cs"/>
              </a:rPr>
              <a:t>что Лис был прямо в нем.</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We invite … to recite this poem.</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11-</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 Brief Romance”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“Oh Mistress Hen,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Won’t you let me in?”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 fox asked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With a foxy grin,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But the hen said,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“I’m too clever.”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love you so,”</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He murmured low,</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“Just one little squeeze,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then I’ll go,”</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But the hen just cackled,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“Never!”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“Don’t make me blue,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My sweet Baboo,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I’d do anything for you,”</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But the hen said,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“No you wouldn’t.”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knees are weak,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can scarcely speak,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long to kiss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Your lovely beak,”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the hen said,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just couldn’t.”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He winked and smiled,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“My darling child,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I’ll only stay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 little while,”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the hen said,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really shouldn’t.”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last the hen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Let the fox come in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no one knows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What happened then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Though it only took a minute.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can only say,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When she hopped away,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Her tummy was round,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It made her sway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I think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 fox</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Was in it.</a:t>
            </a:r>
            <a:endParaRPr lang="ru-RU" sz="1200" kern="1200" dirty="0" smtClean="0">
              <a:solidFill>
                <a:schemeClr val="tx1"/>
              </a:solidFill>
              <a:effectLst/>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2A46C016-579E-45BE-96C6-950FE911ECA9}" type="slidenum">
              <a:rPr lang="ru-RU" smtClean="0"/>
              <a:t>26</a:t>
            </a:fld>
            <a:endParaRPr lang="ru-RU"/>
          </a:p>
        </p:txBody>
      </p:sp>
    </p:spTree>
    <p:extLst>
      <p:ext uri="{BB962C8B-B14F-4D97-AF65-F5344CB8AC3E}">
        <p14:creationId xmlns:p14="http://schemas.microsoft.com/office/powerpoint/2010/main" val="2100733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Look at the screen. Do you know the book? Do you know the author of this book?</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Первая книга историй про Винни-Пуха и его друзей в переводе знаменитого писателя Бориса Заходера была подписана к печати 13 июля 1960 года, и вышла в издательстве "Малыш", которое тогда называлось "Детский мир".</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27</a:t>
            </a:fld>
            <a:endParaRPr lang="ru-RU"/>
          </a:p>
        </p:txBody>
      </p:sp>
    </p:spTree>
    <p:extLst>
      <p:ext uri="{BB962C8B-B14F-4D97-AF65-F5344CB8AC3E}">
        <p14:creationId xmlns:p14="http://schemas.microsoft.com/office/powerpoint/2010/main" val="41979161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An English author Alan Alexander Milne is best known for his books about the teddy bear Winnie the Pooh and for various poems. Let’s listen to his poem “Wind on the Hill”.</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«Ветер на холме»</a:t>
            </a:r>
            <a:r>
              <a:rPr lang="ru-RU" dirty="0" smtClean="0">
                <a:effectLst/>
              </a:rPr>
              <a:t> </a:t>
            </a:r>
            <a:r>
              <a:rPr lang="ru-RU" sz="1200" kern="1200" dirty="0" smtClean="0">
                <a:solidFill>
                  <a:schemeClr val="tx1"/>
                </a:solidFill>
                <a:effectLst/>
                <a:latin typeface="+mn-lt"/>
                <a:ea typeface="+mn-ea"/>
                <a:cs typeface="+mn-cs"/>
              </a:rPr>
              <a:t>Не знает о ветре</a:t>
            </a:r>
          </a:p>
          <a:p>
            <a:r>
              <a:rPr lang="ru-RU" sz="1200" kern="1200" dirty="0" smtClean="0">
                <a:solidFill>
                  <a:schemeClr val="tx1"/>
                </a:solidFill>
                <a:effectLst/>
                <a:latin typeface="+mn-lt"/>
                <a:ea typeface="+mn-ea"/>
                <a:cs typeface="+mn-cs"/>
              </a:rPr>
              <a:t>Никто никогда,</a:t>
            </a:r>
          </a:p>
          <a:p>
            <a:r>
              <a:rPr lang="ru-RU" sz="1200" kern="1200" dirty="0" smtClean="0">
                <a:solidFill>
                  <a:schemeClr val="tx1"/>
                </a:solidFill>
                <a:effectLst/>
                <a:latin typeface="+mn-lt"/>
                <a:ea typeface="+mn-ea"/>
                <a:cs typeface="+mn-cs"/>
              </a:rPr>
              <a:t>Откуда приходит,</a:t>
            </a:r>
          </a:p>
          <a:p>
            <a:r>
              <a:rPr lang="ru-RU" sz="1200" kern="1200" dirty="0" smtClean="0">
                <a:solidFill>
                  <a:schemeClr val="tx1"/>
                </a:solidFill>
                <a:effectLst/>
                <a:latin typeface="+mn-lt"/>
                <a:ea typeface="+mn-ea"/>
                <a:cs typeface="+mn-cs"/>
              </a:rPr>
              <a:t>Уходит куда.</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И если за ветром</a:t>
            </a:r>
          </a:p>
          <a:p>
            <a:r>
              <a:rPr lang="ru-RU" sz="1200" kern="1200" dirty="0" smtClean="0">
                <a:solidFill>
                  <a:schemeClr val="tx1"/>
                </a:solidFill>
                <a:effectLst/>
                <a:latin typeface="+mn-lt"/>
                <a:ea typeface="+mn-ea"/>
                <a:cs typeface="+mn-cs"/>
              </a:rPr>
              <a:t>Я вслед побегу,</a:t>
            </a:r>
          </a:p>
          <a:p>
            <a:r>
              <a:rPr lang="ru-RU" sz="1200" kern="1200" dirty="0" smtClean="0">
                <a:solidFill>
                  <a:schemeClr val="tx1"/>
                </a:solidFill>
                <a:effectLst/>
                <a:latin typeface="+mn-lt"/>
                <a:ea typeface="+mn-ea"/>
                <a:cs typeface="+mn-cs"/>
              </a:rPr>
              <a:t>Его и бегом я</a:t>
            </a:r>
          </a:p>
          <a:p>
            <a:r>
              <a:rPr lang="ru-RU" sz="1200" kern="1200" dirty="0" smtClean="0">
                <a:solidFill>
                  <a:schemeClr val="tx1"/>
                </a:solidFill>
                <a:effectLst/>
                <a:latin typeface="+mn-lt"/>
                <a:ea typeface="+mn-ea"/>
                <a:cs typeface="+mn-cs"/>
              </a:rPr>
              <a:t>Догнать не смогу.</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Воздушного змея</a:t>
            </a:r>
          </a:p>
          <a:p>
            <a:r>
              <a:rPr lang="ru-RU" sz="1200" kern="1200" dirty="0" smtClean="0">
                <a:solidFill>
                  <a:schemeClr val="tx1"/>
                </a:solidFill>
                <a:effectLst/>
                <a:latin typeface="+mn-lt"/>
                <a:ea typeface="+mn-ea"/>
                <a:cs typeface="+mn-cs"/>
              </a:rPr>
              <a:t>Я выпущу прочь,</a:t>
            </a:r>
          </a:p>
          <a:p>
            <a:r>
              <a:rPr lang="ru-RU" sz="1200" kern="1200" dirty="0" smtClean="0">
                <a:solidFill>
                  <a:schemeClr val="tx1"/>
                </a:solidFill>
                <a:effectLst/>
                <a:latin typeface="+mn-lt"/>
                <a:ea typeface="+mn-ea"/>
                <a:cs typeface="+mn-cs"/>
              </a:rPr>
              <a:t>И будет он с ветром</a:t>
            </a:r>
          </a:p>
          <a:p>
            <a:r>
              <a:rPr lang="ru-RU" sz="1200" kern="1200" dirty="0" smtClean="0">
                <a:solidFill>
                  <a:schemeClr val="tx1"/>
                </a:solidFill>
                <a:effectLst/>
                <a:latin typeface="+mn-lt"/>
                <a:ea typeface="+mn-ea"/>
                <a:cs typeface="+mn-cs"/>
              </a:rPr>
              <a:t>Лететь день и ночь.</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И если найду я,</a:t>
            </a:r>
          </a:p>
          <a:p>
            <a:r>
              <a:rPr lang="ru-RU" sz="1200" kern="1200" dirty="0" smtClean="0">
                <a:solidFill>
                  <a:schemeClr val="tx1"/>
                </a:solidFill>
                <a:effectLst/>
                <a:latin typeface="+mn-lt"/>
                <a:ea typeface="+mn-ea"/>
                <a:cs typeface="+mn-cs"/>
              </a:rPr>
              <a:t>Где змей мой упал,</a:t>
            </a:r>
          </a:p>
          <a:p>
            <a:r>
              <a:rPr lang="ru-RU" sz="1200" kern="1200" dirty="0" smtClean="0">
                <a:solidFill>
                  <a:schemeClr val="tx1"/>
                </a:solidFill>
                <a:effectLst/>
                <a:latin typeface="+mn-lt"/>
                <a:ea typeface="+mn-ea"/>
                <a:cs typeface="+mn-cs"/>
              </a:rPr>
              <a:t>Узнаю, где ветер</a:t>
            </a:r>
          </a:p>
          <a:p>
            <a:r>
              <a:rPr lang="ru-RU" sz="1200" kern="1200" dirty="0" smtClean="0">
                <a:solidFill>
                  <a:schemeClr val="tx1"/>
                </a:solidFill>
                <a:effectLst/>
                <a:latin typeface="+mn-lt"/>
                <a:ea typeface="+mn-ea"/>
                <a:cs typeface="+mn-cs"/>
              </a:rPr>
              <a:t>В ту ночь ночевал.</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Узнаю, куда он</a:t>
            </a:r>
          </a:p>
          <a:p>
            <a:r>
              <a:rPr lang="ru-RU" sz="1200" kern="1200" dirty="0" smtClean="0">
                <a:solidFill>
                  <a:schemeClr val="tx1"/>
                </a:solidFill>
                <a:effectLst/>
                <a:latin typeface="+mn-lt"/>
                <a:ea typeface="+mn-ea"/>
                <a:cs typeface="+mn-cs"/>
              </a:rPr>
              <a:t>Направился, – но</a:t>
            </a:r>
          </a:p>
          <a:p>
            <a:r>
              <a:rPr lang="ru-RU" sz="1200" kern="1200" dirty="0" smtClean="0">
                <a:solidFill>
                  <a:schemeClr val="tx1"/>
                </a:solidFill>
                <a:effectLst/>
                <a:latin typeface="+mn-lt"/>
                <a:ea typeface="+mn-ea"/>
                <a:cs typeface="+mn-cs"/>
              </a:rPr>
              <a:t>Откуда он прибыл,</a:t>
            </a:r>
          </a:p>
          <a:p>
            <a:r>
              <a:rPr lang="ru-RU" sz="1200" kern="1200" dirty="0" smtClean="0">
                <a:solidFill>
                  <a:schemeClr val="tx1"/>
                </a:solidFill>
                <a:effectLst/>
                <a:latin typeface="+mn-lt"/>
                <a:ea typeface="+mn-ea"/>
                <a:cs typeface="+mn-cs"/>
              </a:rPr>
              <a:t>Мне знать не дано</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To recite this poem we invite …</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12-</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“Wind on the Hill”</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 one can tell me,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Nobody knows,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the wind comes from,</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the wind goes.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It's flying from somewhere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fast as it can,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couldn't keep up with it,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Not if I ran.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if I stopped holding</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string of my kite,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would blow with the wind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a day and a night.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then when I found it,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Wherever it blew,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should know that the wind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Had been going there too.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then I could tell them</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the wind goes...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where the wind comes from</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Nobody knows.</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28</a:t>
            </a:fld>
            <a:endParaRPr lang="ru-RU"/>
          </a:p>
        </p:txBody>
      </p:sp>
    </p:spTree>
    <p:extLst>
      <p:ext uri="{BB962C8B-B14F-4D97-AF65-F5344CB8AC3E}">
        <p14:creationId xmlns:p14="http://schemas.microsoft.com/office/powerpoint/2010/main" val="1238997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An English short-story writer and poet Rudyard Kipling was born in British India, which inspired much of his work. Now we will listen to one of his poems "I keep six honest serving men".</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29</a:t>
            </a:fld>
            <a:endParaRPr lang="ru-RU"/>
          </a:p>
        </p:txBody>
      </p:sp>
    </p:spTree>
    <p:extLst>
      <p:ext uri="{BB962C8B-B14F-4D97-AF65-F5344CB8AC3E}">
        <p14:creationId xmlns:p14="http://schemas.microsoft.com/office/powerpoint/2010/main" val="1434641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William Shakespeare is one of the most famous and greatest English writers. He is the author of “Hamlet” and “Othello”, “Romeo and Juliet” and «King Lear». He has written</a:t>
            </a:r>
            <a:r>
              <a:rPr lang="ru-RU" sz="1200" kern="1200" dirty="0" smtClean="0">
                <a:solidFill>
                  <a:schemeClr val="tx1"/>
                </a:solidFill>
                <a:effectLst/>
                <a:latin typeface="+mn-lt"/>
                <a:ea typeface="+mn-ea"/>
                <a:cs typeface="+mn-cs"/>
              </a:rPr>
              <a:t> 154 </a:t>
            </a:r>
            <a:r>
              <a:rPr lang="en-US" sz="1200" kern="1200" dirty="0" smtClean="0">
                <a:solidFill>
                  <a:schemeClr val="tx1"/>
                </a:solidFill>
                <a:effectLst/>
                <a:latin typeface="+mn-lt"/>
                <a:ea typeface="+mn-ea"/>
                <a:cs typeface="+mn-cs"/>
              </a:rPr>
              <a:t>sonnets</a:t>
            </a:r>
            <a:r>
              <a:rPr lang="ru-RU" sz="1200" kern="1200" dirty="0" smtClean="0">
                <a:solidFill>
                  <a:schemeClr val="tx1"/>
                </a:solidFill>
                <a:effectLst/>
                <a:latin typeface="+mn-lt"/>
                <a:ea typeface="+mn-ea"/>
                <a:cs typeface="+mn-cs"/>
              </a:rPr>
              <a:t>.</a:t>
            </a: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Уильям Шекспир – один из самых известных и, безусловно, величайших английских писателей. Он автор «Гамлета», «Отелло», «Ромео и Джульетты», «Короля Лира». Его перу принадлежат также 154 сонета.</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Let’s listen to the sonnet #130 translated by </a:t>
            </a:r>
            <a:r>
              <a:rPr lang="ru-RU" sz="1200" i="0" kern="1200" dirty="0" smtClean="0">
                <a:solidFill>
                  <a:schemeClr val="tx1"/>
                </a:solidFill>
                <a:effectLst/>
                <a:latin typeface="+mn-lt"/>
                <a:ea typeface="+mn-ea"/>
                <a:cs typeface="+mn-cs"/>
              </a:rPr>
              <a:t>Самуил Яковлевич Маршак</a:t>
            </a:r>
            <a:r>
              <a:rPr lang="en-US" sz="1200" i="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Ее глаза на звезды не похожи,</a:t>
            </a:r>
          </a:p>
          <a:p>
            <a:r>
              <a:rPr lang="ru-RU" sz="1200" kern="1200" dirty="0" smtClean="0">
                <a:solidFill>
                  <a:schemeClr val="tx1"/>
                </a:solidFill>
                <a:effectLst/>
                <a:latin typeface="+mn-lt"/>
                <a:ea typeface="+mn-ea"/>
                <a:cs typeface="+mn-cs"/>
              </a:rPr>
              <a:t>Нельзя уста кораллами назвать,</a:t>
            </a:r>
          </a:p>
          <a:p>
            <a:r>
              <a:rPr lang="ru-RU" sz="1200" kern="1200" dirty="0" smtClean="0">
                <a:solidFill>
                  <a:schemeClr val="tx1"/>
                </a:solidFill>
                <a:effectLst/>
                <a:latin typeface="+mn-lt"/>
                <a:ea typeface="+mn-ea"/>
                <a:cs typeface="+mn-cs"/>
              </a:rPr>
              <a:t>Не белоснежна плеч открытых кожа,</a:t>
            </a:r>
          </a:p>
          <a:p>
            <a:r>
              <a:rPr lang="ru-RU" sz="1200" kern="1200" dirty="0" smtClean="0">
                <a:solidFill>
                  <a:schemeClr val="tx1"/>
                </a:solidFill>
                <a:effectLst/>
                <a:latin typeface="+mn-lt"/>
                <a:ea typeface="+mn-ea"/>
                <a:cs typeface="+mn-cs"/>
              </a:rPr>
              <a:t>И черной проволокой вьется прядь.</a:t>
            </a:r>
          </a:p>
          <a:p>
            <a:r>
              <a:rPr lang="ru-RU" sz="1200" kern="1200" dirty="0" smtClean="0">
                <a:solidFill>
                  <a:schemeClr val="tx1"/>
                </a:solidFill>
                <a:effectLst/>
                <a:latin typeface="+mn-lt"/>
                <a:ea typeface="+mn-ea"/>
                <a:cs typeface="+mn-cs"/>
              </a:rPr>
              <a:t>С дамасской розой, алой или белой,</a:t>
            </a:r>
          </a:p>
          <a:p>
            <a:r>
              <a:rPr lang="ru-RU" sz="1200" kern="1200" dirty="0" smtClean="0">
                <a:solidFill>
                  <a:schemeClr val="tx1"/>
                </a:solidFill>
                <a:effectLst/>
                <a:latin typeface="+mn-lt"/>
                <a:ea typeface="+mn-ea"/>
                <a:cs typeface="+mn-cs"/>
              </a:rPr>
              <a:t>Нельзя сравнить оттенок этих щек.</a:t>
            </a:r>
          </a:p>
          <a:p>
            <a:r>
              <a:rPr lang="ru-RU" sz="1200" kern="1200" dirty="0" smtClean="0">
                <a:solidFill>
                  <a:schemeClr val="tx1"/>
                </a:solidFill>
                <a:effectLst/>
                <a:latin typeface="+mn-lt"/>
                <a:ea typeface="+mn-ea"/>
                <a:cs typeface="+mn-cs"/>
              </a:rPr>
              <a:t>А тело пахнет так, как пахнет тело,</a:t>
            </a:r>
          </a:p>
          <a:p>
            <a:r>
              <a:rPr lang="ru-RU" sz="1200" kern="1200" dirty="0" smtClean="0">
                <a:solidFill>
                  <a:schemeClr val="tx1"/>
                </a:solidFill>
                <a:effectLst/>
                <a:latin typeface="+mn-lt"/>
                <a:ea typeface="+mn-ea"/>
                <a:cs typeface="+mn-cs"/>
              </a:rPr>
              <a:t>Не как фиалки нежный лепесток. </a:t>
            </a:r>
          </a:p>
          <a:p>
            <a:r>
              <a:rPr lang="ru-RU" sz="1200" kern="1200" dirty="0" smtClean="0">
                <a:solidFill>
                  <a:schemeClr val="tx1"/>
                </a:solidFill>
                <a:effectLst/>
                <a:latin typeface="+mn-lt"/>
                <a:ea typeface="+mn-ea"/>
                <a:cs typeface="+mn-cs"/>
              </a:rPr>
              <a:t>Ты не найдешь в ней совершенных линий,</a:t>
            </a:r>
          </a:p>
          <a:p>
            <a:r>
              <a:rPr lang="ru-RU" sz="1200" kern="1200" dirty="0" smtClean="0">
                <a:solidFill>
                  <a:schemeClr val="tx1"/>
                </a:solidFill>
                <a:effectLst/>
                <a:latin typeface="+mn-lt"/>
                <a:ea typeface="+mn-ea"/>
                <a:cs typeface="+mn-cs"/>
              </a:rPr>
              <a:t>Особенного света на челе.</a:t>
            </a:r>
          </a:p>
          <a:p>
            <a:r>
              <a:rPr lang="ru-RU" sz="1200" kern="1200" dirty="0" smtClean="0">
                <a:solidFill>
                  <a:schemeClr val="tx1"/>
                </a:solidFill>
                <a:effectLst/>
                <a:latin typeface="+mn-lt"/>
                <a:ea typeface="+mn-ea"/>
                <a:cs typeface="+mn-cs"/>
              </a:rPr>
              <a:t>Не знаю я, как шествуют богини,</a:t>
            </a:r>
          </a:p>
          <a:p>
            <a:r>
              <a:rPr lang="ru-RU" sz="1200" kern="1200" dirty="0" smtClean="0">
                <a:solidFill>
                  <a:schemeClr val="tx1"/>
                </a:solidFill>
                <a:effectLst/>
                <a:latin typeface="+mn-lt"/>
                <a:ea typeface="+mn-ea"/>
                <a:cs typeface="+mn-cs"/>
              </a:rPr>
              <a:t>Но милая ступает по земле.</a:t>
            </a:r>
          </a:p>
          <a:p>
            <a:r>
              <a:rPr lang="ru-RU" sz="1200" kern="1200" dirty="0" smtClean="0">
                <a:solidFill>
                  <a:schemeClr val="tx1"/>
                </a:solidFill>
                <a:effectLst/>
                <a:latin typeface="+mn-lt"/>
                <a:ea typeface="+mn-ea"/>
                <a:cs typeface="+mn-cs"/>
              </a:rPr>
              <a:t>И все ж она уступит тем едва ли,</a:t>
            </a:r>
          </a:p>
          <a:p>
            <a:r>
              <a:rPr lang="ru-RU" sz="1200" kern="1200" dirty="0" smtClean="0">
                <a:solidFill>
                  <a:schemeClr val="tx1"/>
                </a:solidFill>
                <a:effectLst/>
                <a:latin typeface="+mn-lt"/>
                <a:ea typeface="+mn-ea"/>
                <a:cs typeface="+mn-cs"/>
              </a:rPr>
              <a:t>Кого в сравненьях пышных оболгали!</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 </a:t>
            </a:r>
            <a:r>
              <a:rPr lang="en-US" sz="1200" kern="1200" dirty="0" smtClean="0">
                <a:solidFill>
                  <a:schemeClr val="tx1"/>
                </a:solidFill>
                <a:effectLst/>
                <a:latin typeface="+mn-lt"/>
                <a:ea typeface="+mn-ea"/>
                <a:cs typeface="+mn-cs"/>
              </a:rPr>
              <a:t>Sonnet #130 will be performed by our special guests...</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Обучающиеся 9 класса</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mistress' eyes are nothing like the sun,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Coral is far more red, than her lips red,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snow be white, why then her breasts are dun: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hairs be wires, black wires grow on her head: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have seen roses damasked, red and white,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no such roses see I in her cheeks,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in some perfumes is there more delight,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Than in the breath that from my mistress reeks.</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love to hear her speak, yet well I know,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That music hath a far more pleasing sound: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grant I never saw a goddess go,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My mistress when she walks treads on the ground.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yet by heaven I think my love as rare,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any she belied with false compare.</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3</a:t>
            </a:fld>
            <a:endParaRPr lang="ru-RU"/>
          </a:p>
        </p:txBody>
      </p:sp>
    </p:spTree>
    <p:extLst>
      <p:ext uri="{BB962C8B-B14F-4D97-AF65-F5344CB8AC3E}">
        <p14:creationId xmlns:p14="http://schemas.microsoft.com/office/powerpoint/2010/main" val="106224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Есть у меня шестерка слуг,</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Проворных, удалых.</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все, что вижу я вокруг,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Все знаю я от них.</a:t>
            </a:r>
          </a:p>
          <a:p>
            <a:r>
              <a:rPr lang="ru-RU" sz="1200" kern="1200" dirty="0" smtClean="0">
                <a:solidFill>
                  <a:schemeClr val="tx1"/>
                </a:solidFill>
                <a:effectLst/>
                <a:latin typeface="+mn-lt"/>
                <a:ea typeface="+mn-ea"/>
                <a:cs typeface="+mn-cs"/>
              </a:rPr>
              <a:t>Они по знаку моему</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Являются в нужде.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Зовут их: Как и Почему,</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Кто, Что, Когда и Где.</a:t>
            </a:r>
          </a:p>
          <a:p>
            <a:r>
              <a:rPr lang="ru-RU" sz="1200" kern="1200" dirty="0" smtClean="0">
                <a:solidFill>
                  <a:schemeClr val="tx1"/>
                </a:solidFill>
                <a:effectLst/>
                <a:latin typeface="+mn-lt"/>
                <a:ea typeface="+mn-ea"/>
                <a:cs typeface="+mn-cs"/>
              </a:rPr>
              <a:t>Я по морям и по лесам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Гоняю верных слуг.</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Потом работаю я сам,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А им даю досуг.</a:t>
            </a:r>
          </a:p>
          <a:p>
            <a:r>
              <a:rPr lang="ru-RU" sz="1200" kern="1200" dirty="0" smtClean="0">
                <a:solidFill>
                  <a:schemeClr val="tx1"/>
                </a:solidFill>
                <a:effectLst/>
                <a:latin typeface="+mn-lt"/>
                <a:ea typeface="+mn-ea"/>
                <a:cs typeface="+mn-cs"/>
              </a:rPr>
              <a:t>Даю им отдых от забот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Пускай не устают.</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Они прожорливый народ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Пускай едят и пьют.</a:t>
            </a:r>
          </a:p>
          <a:p>
            <a:r>
              <a:rPr lang="ru-RU" sz="1200" kern="1200" dirty="0" smtClean="0">
                <a:solidFill>
                  <a:schemeClr val="tx1"/>
                </a:solidFill>
                <a:effectLst/>
                <a:latin typeface="+mn-lt"/>
                <a:ea typeface="+mn-ea"/>
                <a:cs typeface="+mn-cs"/>
              </a:rPr>
              <a:t>Но у меня есть милый друг,</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Особа юных лет.</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Ей служат сотни тысяч слуг,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И всем покоя нет!</a:t>
            </a:r>
          </a:p>
          <a:p>
            <a:r>
              <a:rPr lang="ru-RU" sz="1200" kern="1200" dirty="0" smtClean="0">
                <a:solidFill>
                  <a:schemeClr val="tx1"/>
                </a:solidFill>
                <a:effectLst/>
                <a:latin typeface="+mn-lt"/>
                <a:ea typeface="+mn-ea"/>
                <a:cs typeface="+mn-cs"/>
              </a:rPr>
              <a:t>Она гоняет, как собак,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 ненастье, дождь и тьму</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Пять тысяч Где, семь тысяч Как,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Сто тысяч Почему!</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We invite … to recite this poem.</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13-</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keep six honest serving-men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(They taught me all I knew);</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Their names are What and Why and When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How and Where and Who.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send them over land and sea,</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send them east and west;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But after they have worked for me,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give them all a rest.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let them rest from nine till five,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For I am busy then,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well as breakfast, lunch, and tea,</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For they are hungry men.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different folk have different views;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 know a person small-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She keeps ten million serving-men,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Who get no rest at all!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She sends 'em abroad on her own affairs,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From the second she opens her eyes-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One million Hows, two million Wheres,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seven million Whys!</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30</a:t>
            </a:fld>
            <a:endParaRPr lang="ru-RU"/>
          </a:p>
        </p:txBody>
      </p:sp>
    </p:spTree>
    <p:extLst>
      <p:ext uri="{BB962C8B-B14F-4D97-AF65-F5344CB8AC3E}">
        <p14:creationId xmlns:p14="http://schemas.microsoft.com/office/powerpoint/2010/main" val="40131605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Have you ever heard this poem in Russian?</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Горные вершины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Спят во тьме ночной;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Тихие долины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Полны свежей мглой;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Не пылит дорога,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Не дрожат листы…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Подожди немного,</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Отдохнешь и ты.</a:t>
            </a:r>
          </a:p>
          <a:p>
            <a:pPr fontAlgn="base"/>
            <a:r>
              <a:rPr lang="ru-RU" sz="1200" b="0" i="1" kern="1200" dirty="0" smtClean="0">
                <a:solidFill>
                  <a:schemeClr val="tx1"/>
                </a:solidFill>
                <a:effectLst/>
                <a:latin typeface="+mn-lt"/>
                <a:ea typeface="+mn-ea"/>
                <a:cs typeface="+mn-cs"/>
              </a:rPr>
              <a:t>Ведущий</a:t>
            </a:r>
            <a:r>
              <a:rPr lang="en-US" sz="1200" b="0" i="1" kern="1200" dirty="0" smtClean="0">
                <a:solidFill>
                  <a:schemeClr val="tx1"/>
                </a:solidFill>
                <a:effectLst/>
                <a:latin typeface="+mn-lt"/>
                <a:ea typeface="+mn-ea"/>
                <a:cs typeface="+mn-cs"/>
              </a:rPr>
              <a:t> 2: </a:t>
            </a:r>
            <a:r>
              <a:rPr lang="en-US" sz="1200" b="0" kern="1200" dirty="0" smtClean="0">
                <a:solidFill>
                  <a:schemeClr val="tx1"/>
                </a:solidFill>
                <a:effectLst/>
                <a:latin typeface="+mn-lt"/>
                <a:ea typeface="+mn-ea"/>
                <a:cs typeface="+mn-cs"/>
              </a:rPr>
              <a:t>It was written by a Russian poet </a:t>
            </a:r>
            <a:r>
              <a:rPr lang="ru-RU" sz="1200" b="0" kern="1200" dirty="0" smtClean="0">
                <a:solidFill>
                  <a:schemeClr val="tx1"/>
                </a:solidFill>
                <a:effectLst/>
                <a:latin typeface="+mn-lt"/>
                <a:ea typeface="+mn-ea"/>
                <a:cs typeface="+mn-cs"/>
              </a:rPr>
              <a:t>Михаил Юрьевич Лермонтов</a:t>
            </a:r>
            <a:r>
              <a:rPr lang="en-US" sz="1200" b="0" kern="1200" dirty="0" smtClean="0">
                <a:solidFill>
                  <a:schemeClr val="tx1"/>
                </a:solidFill>
                <a:effectLst/>
                <a:latin typeface="+mn-lt"/>
                <a:ea typeface="+mn-ea"/>
                <a:cs typeface="+mn-cs"/>
              </a:rPr>
              <a:t>.</a:t>
            </a:r>
            <a:endParaRPr lang="ru-RU" sz="1200" b="1"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31</a:t>
            </a:fld>
            <a:endParaRPr lang="ru-RU"/>
          </a:p>
        </p:txBody>
      </p:sp>
    </p:spTree>
    <p:extLst>
      <p:ext uri="{BB962C8B-B14F-4D97-AF65-F5344CB8AC3E}">
        <p14:creationId xmlns:p14="http://schemas.microsoft.com/office/powerpoint/2010/main" val="653312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Now we would like to introduce a poem “The Road Not Taken” written by an American poet Robert Frost. </a:t>
            </a:r>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«Другая дорога»</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осеннем лесу, на развилке дорог,</a:t>
            </a:r>
          </a:p>
          <a:p>
            <a:r>
              <a:rPr lang="ru-RU" sz="1200" kern="1200" dirty="0" smtClean="0">
                <a:solidFill>
                  <a:schemeClr val="tx1"/>
                </a:solidFill>
                <a:effectLst/>
                <a:latin typeface="+mn-lt"/>
                <a:ea typeface="+mn-ea"/>
                <a:cs typeface="+mn-cs"/>
              </a:rPr>
              <a:t>Стоял я, задумавшись, у поворота;</a:t>
            </a:r>
          </a:p>
          <a:p>
            <a:r>
              <a:rPr lang="ru-RU" sz="1200" kern="1200" dirty="0" smtClean="0">
                <a:solidFill>
                  <a:schemeClr val="tx1"/>
                </a:solidFill>
                <a:effectLst/>
                <a:latin typeface="+mn-lt"/>
                <a:ea typeface="+mn-ea"/>
                <a:cs typeface="+mn-cs"/>
              </a:rPr>
              <a:t>Пути было два, и мир был широк,</a:t>
            </a:r>
          </a:p>
          <a:p>
            <a:r>
              <a:rPr lang="ru-RU" sz="1200" kern="1200" dirty="0" smtClean="0">
                <a:solidFill>
                  <a:schemeClr val="tx1"/>
                </a:solidFill>
                <a:effectLst/>
                <a:latin typeface="+mn-lt"/>
                <a:ea typeface="+mn-ea"/>
                <a:cs typeface="+mn-cs"/>
              </a:rPr>
              <a:t>Однако я раздвоиться не мог,</a:t>
            </a:r>
          </a:p>
          <a:p>
            <a:r>
              <a:rPr lang="ru-RU" sz="1200" kern="1200" dirty="0" smtClean="0">
                <a:solidFill>
                  <a:schemeClr val="tx1"/>
                </a:solidFill>
                <a:effectLst/>
                <a:latin typeface="+mn-lt"/>
                <a:ea typeface="+mn-ea"/>
                <a:cs typeface="+mn-cs"/>
              </a:rPr>
              <a:t>И надо было решаться на что-то.</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Я выбрал дорогу, что вправо вела</a:t>
            </a:r>
          </a:p>
          <a:p>
            <a:r>
              <a:rPr lang="ru-RU" sz="1200" kern="1200" dirty="0" smtClean="0">
                <a:solidFill>
                  <a:schemeClr val="tx1"/>
                </a:solidFill>
                <a:effectLst/>
                <a:latin typeface="+mn-lt"/>
                <a:ea typeface="+mn-ea"/>
                <a:cs typeface="+mn-cs"/>
              </a:rPr>
              <a:t>И, повернув, пропадала в чащобе.</a:t>
            </a:r>
          </a:p>
          <a:p>
            <a:r>
              <a:rPr lang="ru-RU" sz="1200" kern="1200" dirty="0" smtClean="0">
                <a:solidFill>
                  <a:schemeClr val="tx1"/>
                </a:solidFill>
                <a:effectLst/>
                <a:latin typeface="+mn-lt"/>
                <a:ea typeface="+mn-ea"/>
                <a:cs typeface="+mn-cs"/>
              </a:rPr>
              <a:t>Нехоженой, что ли, она была</a:t>
            </a:r>
          </a:p>
          <a:p>
            <a:r>
              <a:rPr lang="ru-RU" sz="1200" kern="1200" dirty="0" smtClean="0">
                <a:solidFill>
                  <a:schemeClr val="tx1"/>
                </a:solidFill>
                <a:effectLst/>
                <a:latin typeface="+mn-lt"/>
                <a:ea typeface="+mn-ea"/>
                <a:cs typeface="+mn-cs"/>
              </a:rPr>
              <a:t>И больше, казалось мне, заросла;</a:t>
            </a:r>
          </a:p>
          <a:p>
            <a:r>
              <a:rPr lang="ru-RU" sz="1200" kern="1200" dirty="0" smtClean="0">
                <a:solidFill>
                  <a:schemeClr val="tx1"/>
                </a:solidFill>
                <a:effectLst/>
                <a:latin typeface="+mn-lt"/>
                <a:ea typeface="+mn-ea"/>
                <a:cs typeface="+mn-cs"/>
              </a:rPr>
              <a:t>А, впрочем, заросшими были обе.</a:t>
            </a: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И обе манили, радуя глаз</a:t>
            </a:r>
          </a:p>
          <a:p>
            <a:r>
              <a:rPr lang="ru-RU" sz="1200" kern="1200" dirty="0" smtClean="0">
                <a:solidFill>
                  <a:schemeClr val="tx1"/>
                </a:solidFill>
                <a:effectLst/>
                <a:latin typeface="+mn-lt"/>
                <a:ea typeface="+mn-ea"/>
                <a:cs typeface="+mn-cs"/>
              </a:rPr>
              <a:t>Сухой желтизной листвы сыпучей.</a:t>
            </a:r>
          </a:p>
          <a:p>
            <a:r>
              <a:rPr lang="ru-RU" sz="1200" kern="1200" dirty="0" smtClean="0">
                <a:solidFill>
                  <a:schemeClr val="tx1"/>
                </a:solidFill>
                <a:effectLst/>
                <a:latin typeface="+mn-lt"/>
                <a:ea typeface="+mn-ea"/>
                <a:cs typeface="+mn-cs"/>
              </a:rPr>
              <a:t>Другую оставил я про запас,</a:t>
            </a:r>
          </a:p>
          <a:p>
            <a:r>
              <a:rPr lang="ru-RU" sz="1200" kern="1200" dirty="0" smtClean="0">
                <a:solidFill>
                  <a:schemeClr val="tx1"/>
                </a:solidFill>
                <a:effectLst/>
                <a:latin typeface="+mn-lt"/>
                <a:ea typeface="+mn-ea"/>
                <a:cs typeface="+mn-cs"/>
              </a:rPr>
              <a:t>Хотя и догадывался в тот час,</a:t>
            </a:r>
          </a:p>
          <a:p>
            <a:r>
              <a:rPr lang="ru-RU" sz="1200" kern="1200" dirty="0" smtClean="0">
                <a:solidFill>
                  <a:schemeClr val="tx1"/>
                </a:solidFill>
                <a:effectLst/>
                <a:latin typeface="+mn-lt"/>
                <a:ea typeface="+mn-ea"/>
                <a:cs typeface="+mn-cs"/>
              </a:rPr>
              <a:t>Что вряд ли вернуться выпадет случай.</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Еще я вспомню когда-нибудь</a:t>
            </a:r>
          </a:p>
          <a:p>
            <a:r>
              <a:rPr lang="ru-RU" sz="1200" kern="1200" dirty="0" smtClean="0">
                <a:solidFill>
                  <a:schemeClr val="tx1"/>
                </a:solidFill>
                <a:effectLst/>
                <a:latin typeface="+mn-lt"/>
                <a:ea typeface="+mn-ea"/>
                <a:cs typeface="+mn-cs"/>
              </a:rPr>
              <a:t>Далекое это утро лесное:</a:t>
            </a:r>
          </a:p>
          <a:p>
            <a:r>
              <a:rPr lang="ru-RU" sz="1200" kern="1200" dirty="0" smtClean="0">
                <a:solidFill>
                  <a:schemeClr val="tx1"/>
                </a:solidFill>
                <a:effectLst/>
                <a:latin typeface="+mn-lt"/>
                <a:ea typeface="+mn-ea"/>
                <a:cs typeface="+mn-cs"/>
              </a:rPr>
              <a:t>Ведь был и другой предо мною путь,</a:t>
            </a:r>
          </a:p>
          <a:p>
            <a:r>
              <a:rPr lang="ru-RU" sz="1200" kern="1200" dirty="0" smtClean="0">
                <a:solidFill>
                  <a:schemeClr val="tx1"/>
                </a:solidFill>
                <a:effectLst/>
                <a:latin typeface="+mn-lt"/>
                <a:ea typeface="+mn-ea"/>
                <a:cs typeface="+mn-cs"/>
              </a:rPr>
              <a:t>Но я решил направо свернуть -</a:t>
            </a:r>
          </a:p>
          <a:p>
            <a:r>
              <a:rPr lang="ru-RU" sz="1200" kern="1200" dirty="0" smtClean="0">
                <a:solidFill>
                  <a:schemeClr val="tx1"/>
                </a:solidFill>
                <a:effectLst/>
                <a:latin typeface="+mn-lt"/>
                <a:ea typeface="+mn-ea"/>
                <a:cs typeface="+mn-cs"/>
              </a:rPr>
              <a:t>И это решило все остальное.</a:t>
            </a:r>
          </a:p>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To recite this poem we invite …</a:t>
            </a:r>
            <a:endParaRPr lang="ru-RU"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14-</a:t>
            </a:r>
            <a:r>
              <a:rPr lang="ru-RU" sz="1200" i="1" kern="1200" dirty="0" smtClean="0">
                <a:solidFill>
                  <a:schemeClr val="tx1"/>
                </a:solidFill>
                <a:effectLst/>
                <a:latin typeface="+mn-lt"/>
                <a:ea typeface="+mn-ea"/>
                <a:cs typeface="+mn-cs"/>
              </a:rPr>
              <a:t>й чтец</a:t>
            </a:r>
            <a:r>
              <a:rPr lang="en-US"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“The Road Not Taken”</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Two roads diverged in a yellow wood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sorry I could not travel both</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be one traveler, long I stood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looked down one as far as I could</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where it bent in the undergrowth</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Then took the other, as just as fair,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having perhaps the better claim</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Because it was grassy and wanted wear</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Though as for that the passing there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Had worn them really about the same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both that morning equally lay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leaves no step had trodden black.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Oh, I kept the first for another day!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Yet knowing how way leads on to way,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doubted if I should ever come back</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shall be telling this with a sigh</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Somewhere ages and ages hence: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Two roads diverged in a wood, and I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took the one less traveled by,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that has made all the difference.</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32</a:t>
            </a:fld>
            <a:endParaRPr lang="ru-RU"/>
          </a:p>
        </p:txBody>
      </p:sp>
    </p:spTree>
    <p:extLst>
      <p:ext uri="{BB962C8B-B14F-4D97-AF65-F5344CB8AC3E}">
        <p14:creationId xmlns:p14="http://schemas.microsoft.com/office/powerpoint/2010/main" val="3492998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You all study English. Sometimes you do not know how to pronounce this or that word. If </a:t>
            </a:r>
            <a:r>
              <a:rPr lang="en-US" sz="1200" i="0" kern="1200" dirty="0" smtClean="0">
                <a:solidFill>
                  <a:schemeClr val="tx1"/>
                </a:solidFill>
                <a:effectLst/>
                <a:latin typeface="+mn-lt"/>
                <a:ea typeface="+mn-ea"/>
                <a:cs typeface="+mn-cs"/>
              </a:rPr>
              <a:t>you</a:t>
            </a:r>
            <a:r>
              <a:rPr lang="en-US" sz="1200" kern="1200" dirty="0" smtClean="0">
                <a:solidFill>
                  <a:schemeClr val="tx1"/>
                </a:solidFill>
                <a:effectLst/>
                <a:latin typeface="+mn-lt"/>
                <a:ea typeface="+mn-ea"/>
                <a:cs typeface="+mn-cs"/>
              </a:rPr>
              <a:t> have faced </a:t>
            </a:r>
            <a:r>
              <a:rPr lang="en-US" sz="1200" i="0" kern="1200" dirty="0" smtClean="0">
                <a:solidFill>
                  <a:schemeClr val="tx1"/>
                </a:solidFill>
                <a:effectLst/>
                <a:latin typeface="+mn-lt"/>
                <a:ea typeface="+mn-ea"/>
                <a:cs typeface="+mn-cs"/>
              </a:rPr>
              <a:t>embarrassing</a:t>
            </a:r>
            <a:r>
              <a:rPr lang="en-US" sz="1200" kern="1200" dirty="0" smtClean="0">
                <a:solidFill>
                  <a:schemeClr val="tx1"/>
                </a:solidFill>
                <a:effectLst/>
                <a:latin typeface="+mn-lt"/>
                <a:ea typeface="+mn-ea"/>
                <a:cs typeface="+mn-cs"/>
              </a:rPr>
              <a:t> moments while learning </a:t>
            </a:r>
            <a:r>
              <a:rPr lang="en-US" sz="1200" i="0" kern="1200" dirty="0" smtClean="0">
                <a:solidFill>
                  <a:schemeClr val="tx1"/>
                </a:solidFill>
                <a:effectLst/>
                <a:latin typeface="+mn-lt"/>
                <a:ea typeface="+mn-ea"/>
                <a:cs typeface="+mn-cs"/>
              </a:rPr>
              <a:t>English</a:t>
            </a:r>
            <a:r>
              <a:rPr lang="en-US" sz="1200" kern="1200" dirty="0" smtClean="0">
                <a:solidFill>
                  <a:schemeClr val="tx1"/>
                </a:solidFill>
                <a:effectLst/>
                <a:latin typeface="+mn-lt"/>
                <a:ea typeface="+mn-ea"/>
                <a:cs typeface="+mn-cs"/>
              </a:rPr>
              <a:t> then </a:t>
            </a:r>
            <a:r>
              <a:rPr lang="en-US" sz="1200" i="0" kern="1200" dirty="0" smtClean="0">
                <a:solidFill>
                  <a:schemeClr val="tx1"/>
                </a:solidFill>
                <a:effectLst/>
                <a:latin typeface="+mn-lt"/>
                <a:ea typeface="+mn-ea"/>
                <a:cs typeface="+mn-cs"/>
              </a:rPr>
              <a:t>you</a:t>
            </a:r>
            <a:r>
              <a:rPr lang="en-US" sz="1200" kern="1200" dirty="0" smtClean="0">
                <a:solidFill>
                  <a:schemeClr val="tx1"/>
                </a:solidFill>
                <a:effectLst/>
                <a:latin typeface="+mn-lt"/>
                <a:ea typeface="+mn-ea"/>
                <a:cs typeface="+mn-cs"/>
              </a:rPr>
              <a:t> are not alone. The character of the next poem also faces such moments. </a:t>
            </a:r>
            <a:endParaRPr lang="ru-RU" sz="1200" kern="1200" dirty="0" smtClean="0">
              <a:solidFill>
                <a:schemeClr val="tx1"/>
              </a:solidFill>
              <a:effectLst/>
              <a:latin typeface="+mn-lt"/>
              <a:ea typeface="+mn-ea"/>
              <a:cs typeface="+mn-cs"/>
            </a:endParaRPr>
          </a:p>
          <a:p>
            <a:pPr fontAlgn="base"/>
            <a:r>
              <a:rPr lang="ru-RU" sz="1200" b="1" kern="1200" dirty="0" smtClean="0">
                <a:solidFill>
                  <a:schemeClr val="tx1"/>
                </a:solidFill>
                <a:effectLst/>
                <a:latin typeface="+mn-lt"/>
                <a:ea typeface="+mn-ea"/>
                <a:cs typeface="+mn-cs"/>
              </a:rPr>
              <a:t>«Не наши причуды»</a:t>
            </a:r>
            <a:endParaRPr lang="ru-RU" sz="1200" kern="1200" dirty="0" smtClean="0">
              <a:solidFill>
                <a:schemeClr val="tx1"/>
              </a:solidFill>
              <a:effectLst/>
              <a:latin typeface="+mn-lt"/>
              <a:ea typeface="+mn-ea"/>
              <a:cs typeface="+mn-cs"/>
            </a:endParaRPr>
          </a:p>
          <a:p>
            <a:pPr fontAlgn="base"/>
            <a:r>
              <a:rPr lang="ru-RU" sz="1200" b="1"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pPr fontAlgn="base"/>
            <a:r>
              <a:rPr lang="ru-RU" sz="1200" kern="1200" dirty="0" smtClean="0">
                <a:solidFill>
                  <a:schemeClr val="tx1"/>
                </a:solidFill>
                <a:effectLst/>
                <a:latin typeface="+mn-lt"/>
                <a:ea typeface="+mn-ea"/>
                <a:cs typeface="+mn-cs"/>
              </a:rPr>
              <a:t>У английского наречья</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Есть один большой косяк,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Произносятся с увечьем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Буквы все и так и сяк.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Вот к примеру слово </a:t>
            </a:r>
            <a:r>
              <a:rPr lang="ru-RU" sz="1200" kern="1200" dirty="0" err="1" smtClean="0">
                <a:solidFill>
                  <a:schemeClr val="tx1"/>
                </a:solidFill>
                <a:effectLst/>
                <a:latin typeface="+mn-lt"/>
                <a:ea typeface="+mn-ea"/>
                <a:cs typeface="+mn-cs"/>
              </a:rPr>
              <a:t>break</a:t>
            </a:r>
            <a:r>
              <a:rPr lang="ru-RU" sz="1200" kern="1200" dirty="0" smtClean="0">
                <a:solidFill>
                  <a:schemeClr val="tx1"/>
                </a:solidFill>
                <a:effectLst/>
                <a:latin typeface="+mn-lt"/>
                <a:ea typeface="+mn-ea"/>
                <a:cs typeface="+mn-cs"/>
              </a:rPr>
              <a:t>,</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Рифмовать ты хочешь с </a:t>
            </a:r>
            <a:r>
              <a:rPr lang="ru-RU" sz="1200" kern="1200" dirty="0" err="1" smtClean="0">
                <a:solidFill>
                  <a:schemeClr val="tx1"/>
                </a:solidFill>
                <a:effectLst/>
                <a:latin typeface="+mn-lt"/>
                <a:ea typeface="+mn-ea"/>
                <a:cs typeface="+mn-cs"/>
              </a:rPr>
              <a:t>фрэйк</a:t>
            </a:r>
            <a:r>
              <a:rPr lang="ru-RU" sz="1200" kern="1200" dirty="0" smtClean="0">
                <a:solidFill>
                  <a:schemeClr val="tx1"/>
                </a:solidFill>
                <a:effectLst/>
                <a:latin typeface="+mn-lt"/>
                <a:ea typeface="+mn-ea"/>
                <a:cs typeface="+mn-cs"/>
              </a:rPr>
              <a:t>.</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 на Ф всего сменил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Звука [эй] и след простыл!</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Слышишь [и..] на месте [эй]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Англичанам ведь видней?!</a:t>
            </a:r>
            <a:br>
              <a:rPr lang="ru-RU" sz="1200" kern="1200" dirty="0" smtClean="0">
                <a:solidFill>
                  <a:schemeClr val="tx1"/>
                </a:solidFill>
                <a:effectLst/>
                <a:latin typeface="+mn-lt"/>
                <a:ea typeface="+mn-ea"/>
                <a:cs typeface="+mn-cs"/>
              </a:rPr>
            </a:b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Дальше мы по лексикону</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Шагом пробуем гулять,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Слово </a:t>
            </a:r>
            <a:r>
              <a:rPr lang="ru-RU" sz="1200" kern="1200" dirty="0" err="1" smtClean="0">
                <a:solidFill>
                  <a:schemeClr val="tx1"/>
                </a:solidFill>
                <a:effectLst/>
                <a:latin typeface="+mn-lt"/>
                <a:ea typeface="+mn-ea"/>
                <a:cs typeface="+mn-cs"/>
              </a:rPr>
              <a:t>sew</a:t>
            </a:r>
            <a:r>
              <a:rPr lang="ru-RU" sz="1200" kern="1200" dirty="0" smtClean="0">
                <a:solidFill>
                  <a:schemeClr val="tx1"/>
                </a:solidFill>
                <a:effectLst/>
                <a:latin typeface="+mn-lt"/>
                <a:ea typeface="+mn-ea"/>
                <a:cs typeface="+mn-cs"/>
              </a:rPr>
              <a:t> к стыду большому</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Не выходит рифмовать.</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Стали делать, как доселе,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Букву первую менять.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a:t>
            </a:r>
            <a:r>
              <a:rPr lang="ru-RU" sz="1200" kern="1200" dirty="0" err="1" smtClean="0">
                <a:solidFill>
                  <a:schemeClr val="tx1"/>
                </a:solidFill>
                <a:effectLst/>
                <a:latin typeface="+mn-lt"/>
                <a:ea typeface="+mn-ea"/>
                <a:cs typeface="+mn-cs"/>
              </a:rPr>
              <a:t>Фэу</a:t>
            </a:r>
            <a:r>
              <a:rPr lang="ru-RU" sz="1200" kern="1200" dirty="0" smtClean="0">
                <a:solidFill>
                  <a:schemeClr val="tx1"/>
                </a:solidFill>
                <a:effectLst/>
                <a:latin typeface="+mn-lt"/>
                <a:ea typeface="+mn-ea"/>
                <a:cs typeface="+mn-cs"/>
              </a:rPr>
              <a:t>] услышать мы хотели,</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a:t>
            </a:r>
            <a:r>
              <a:rPr lang="ru-RU" sz="1200" kern="1200" dirty="0" err="1" smtClean="0">
                <a:solidFill>
                  <a:schemeClr val="tx1"/>
                </a:solidFill>
                <a:effectLst/>
                <a:latin typeface="+mn-lt"/>
                <a:ea typeface="+mn-ea"/>
                <a:cs typeface="+mn-cs"/>
              </a:rPr>
              <a:t>Фью</a:t>
            </a:r>
            <a:r>
              <a:rPr lang="ru-RU" sz="1200" kern="1200" dirty="0" smtClean="0">
                <a:solidFill>
                  <a:schemeClr val="tx1"/>
                </a:solidFill>
                <a:effectLst/>
                <a:latin typeface="+mn-lt"/>
                <a:ea typeface="+mn-ea"/>
                <a:cs typeface="+mn-cs"/>
              </a:rPr>
              <a:t>] мы слышим, наплевать.</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Слово мы возьмём другое</a:t>
            </a:r>
            <a:br>
              <a:rPr lang="ru-RU" sz="1200" kern="1200" dirty="0" smtClean="0">
                <a:solidFill>
                  <a:schemeClr val="tx1"/>
                </a:solidFill>
                <a:effectLst/>
                <a:latin typeface="+mn-lt"/>
                <a:ea typeface="+mn-ea"/>
                <a:cs typeface="+mn-cs"/>
              </a:rPr>
            </a:br>
            <a:r>
              <a:rPr lang="ru-RU" sz="1200" kern="1200" dirty="0" err="1" smtClean="0">
                <a:solidFill>
                  <a:schemeClr val="tx1"/>
                </a:solidFill>
                <a:effectLst/>
                <a:latin typeface="+mn-lt"/>
                <a:ea typeface="+mn-ea"/>
                <a:cs typeface="+mn-cs"/>
              </a:rPr>
              <a:t>Horse</a:t>
            </a:r>
            <a:r>
              <a:rPr lang="ru-RU" sz="1200" kern="1200" dirty="0" smtClean="0">
                <a:solidFill>
                  <a:schemeClr val="tx1"/>
                </a:solidFill>
                <a:effectLst/>
                <a:latin typeface="+mn-lt"/>
                <a:ea typeface="+mn-ea"/>
                <a:cs typeface="+mn-cs"/>
              </a:rPr>
              <a:t>, к примеру, пусть оно.</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Букву вновь менять пустое,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[Вёз] получим всё равно.</a:t>
            </a:r>
          </a:p>
          <a:p>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err="1" smtClean="0">
                <a:solidFill>
                  <a:schemeClr val="tx1"/>
                </a:solidFill>
                <a:effectLst/>
                <a:latin typeface="+mn-lt"/>
                <a:ea typeface="+mn-ea"/>
                <a:cs typeface="+mn-cs"/>
              </a:rPr>
              <a:t>Cord</a:t>
            </a:r>
            <a:r>
              <a:rPr lang="ru-RU" sz="1200" kern="1200" dirty="0" smtClean="0">
                <a:solidFill>
                  <a:schemeClr val="tx1"/>
                </a:solidFill>
                <a:effectLst/>
                <a:latin typeface="+mn-lt"/>
                <a:ea typeface="+mn-ea"/>
                <a:cs typeface="+mn-cs"/>
              </a:rPr>
              <a:t>, но </a:t>
            </a:r>
            <a:r>
              <a:rPr lang="ru-RU" sz="1200" kern="1200" dirty="0" err="1" smtClean="0">
                <a:solidFill>
                  <a:schemeClr val="tx1"/>
                </a:solidFill>
                <a:effectLst/>
                <a:latin typeface="+mn-lt"/>
                <a:ea typeface="+mn-ea"/>
                <a:cs typeface="+mn-cs"/>
              </a:rPr>
              <a:t>word</a:t>
            </a:r>
            <a:r>
              <a:rPr lang="ru-RU" sz="1200" kern="1200" dirty="0" smtClean="0">
                <a:solidFill>
                  <a:schemeClr val="tx1"/>
                </a:solidFill>
                <a:effectLst/>
                <a:latin typeface="+mn-lt"/>
                <a:ea typeface="+mn-ea"/>
                <a:cs typeface="+mn-cs"/>
              </a:rPr>
              <a:t> и </a:t>
            </a:r>
            <a:r>
              <a:rPr lang="ru-RU" sz="1200" kern="1200" dirty="0" err="1" smtClean="0">
                <a:solidFill>
                  <a:schemeClr val="tx1"/>
                </a:solidFill>
                <a:effectLst/>
                <a:latin typeface="+mn-lt"/>
                <a:ea typeface="+mn-ea"/>
                <a:cs typeface="+mn-cs"/>
              </a:rPr>
              <a:t>done</a:t>
            </a:r>
            <a:r>
              <a:rPr lang="ru-RU" sz="1200" kern="1200" dirty="0" smtClean="0">
                <a:solidFill>
                  <a:schemeClr val="tx1"/>
                </a:solidFill>
                <a:effectLst/>
                <a:latin typeface="+mn-lt"/>
                <a:ea typeface="+mn-ea"/>
                <a:cs typeface="+mn-cs"/>
              </a:rPr>
              <a:t>, но </a:t>
            </a:r>
            <a:r>
              <a:rPr lang="ru-RU" sz="1200" kern="1200" dirty="0" err="1" smtClean="0">
                <a:solidFill>
                  <a:schemeClr val="tx1"/>
                </a:solidFill>
                <a:effectLst/>
                <a:latin typeface="+mn-lt"/>
                <a:ea typeface="+mn-ea"/>
                <a:cs typeface="+mn-cs"/>
              </a:rPr>
              <a:t>gone</a:t>
            </a:r>
            <a:r>
              <a:rPr lang="ru-RU" sz="1200" kern="1200" dirty="0" smtClean="0">
                <a:solidFill>
                  <a:schemeClr val="tx1"/>
                </a:solidFill>
                <a:effectLst/>
                <a:latin typeface="+mn-lt"/>
                <a:ea typeface="+mn-ea"/>
                <a:cs typeface="+mn-cs"/>
              </a:rPr>
              <a:t> [гон],</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Не поможет </a:t>
            </a:r>
            <a:r>
              <a:rPr lang="ru-RU" sz="1200" kern="1200" dirty="0" err="1" smtClean="0">
                <a:solidFill>
                  <a:schemeClr val="tx1"/>
                </a:solidFill>
                <a:effectLst/>
                <a:latin typeface="+mn-lt"/>
                <a:ea typeface="+mn-ea"/>
                <a:cs typeface="+mn-cs"/>
              </a:rPr>
              <a:t>спазмалгон</a:t>
            </a:r>
            <a:r>
              <a:rPr lang="ru-RU" sz="1200" kern="1200" dirty="0" smtClean="0">
                <a:solidFill>
                  <a:schemeClr val="tx1"/>
                </a:solidFill>
                <a:effectLst/>
                <a:latin typeface="+mn-lt"/>
                <a:ea typeface="+mn-ea"/>
                <a:cs typeface="+mn-cs"/>
              </a:rPr>
              <a:t>.</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Здесь с ума сойдёшь скорей,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Раздувая сто ноздрей!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Эти все эксперименты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Не желаю продолжать!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Тяжело тут быть поэтом,</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На английском рифмовать!</a:t>
            </a:r>
          </a:p>
          <a:p>
            <a:r>
              <a:rPr lang="ru-RU" sz="1200" i="1" kern="1200" dirty="0" smtClean="0">
                <a:solidFill>
                  <a:schemeClr val="tx1"/>
                </a:solidFill>
                <a:effectLst/>
                <a:latin typeface="+mn-lt"/>
                <a:ea typeface="+mn-ea"/>
                <a:cs typeface="+mn-cs"/>
              </a:rPr>
              <a:t>Ведущий 1: </a:t>
            </a:r>
            <a:r>
              <a:rPr lang="en-US" sz="1200" kern="1200" dirty="0" smtClean="0">
                <a:solidFill>
                  <a:schemeClr val="tx1"/>
                </a:solidFill>
                <a:effectLst/>
                <a:latin typeface="+mn-lt"/>
                <a:ea typeface="+mn-ea"/>
                <a:cs typeface="+mn-cs"/>
              </a:rPr>
              <a:t>We invite</a:t>
            </a:r>
            <a:r>
              <a:rPr lang="ru-RU" sz="1200" kern="1200" dirty="0" smtClean="0">
                <a:solidFill>
                  <a:schemeClr val="tx1"/>
                </a:solidFill>
                <a:effectLst/>
                <a:latin typeface="+mn-lt"/>
                <a:ea typeface="+mn-ea"/>
                <a:cs typeface="+mn-cs"/>
              </a:rPr>
              <a:t> …</a:t>
            </a:r>
          </a:p>
          <a:p>
            <a:r>
              <a:rPr lang="ru-RU" sz="1200" i="1" kern="1200" dirty="0" smtClean="0">
                <a:solidFill>
                  <a:schemeClr val="tx1"/>
                </a:solidFill>
                <a:effectLst/>
                <a:latin typeface="+mn-lt"/>
                <a:ea typeface="+mn-ea"/>
                <a:cs typeface="+mn-cs"/>
              </a:rPr>
              <a:t>1</a:t>
            </a:r>
            <a:r>
              <a:rPr lang="en-US" sz="1200" i="1" kern="1200" dirty="0" smtClean="0">
                <a:solidFill>
                  <a:schemeClr val="tx1"/>
                </a:solidFill>
                <a:effectLst/>
                <a:latin typeface="+mn-lt"/>
                <a:ea typeface="+mn-ea"/>
                <a:cs typeface="+mn-cs"/>
              </a:rPr>
              <a:t>5</a:t>
            </a:r>
            <a:r>
              <a:rPr lang="ru-RU" sz="1200" i="1" kern="1200" dirty="0" smtClean="0">
                <a:solidFill>
                  <a:schemeClr val="tx1"/>
                </a:solidFill>
                <a:effectLst/>
                <a:latin typeface="+mn-lt"/>
                <a:ea typeface="+mn-ea"/>
                <a:cs typeface="+mn-cs"/>
              </a:rPr>
              <a:t>-й чтец:</a:t>
            </a:r>
            <a:endParaRPr lang="ru-RU"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“Our Strange Lingo” by Lord Cromer</a:t>
            </a:r>
            <a:br>
              <a:rPr lang="en-US" sz="1200" b="1"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When the English tongue we speak.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Why is break not rhymed with freak?</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Will you tell me why it's true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We say sew but likewise few?</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the maker of the verse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Cannot rhyme his horse with worse?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Beard is not the same as heard,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Cord is different from word.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Cow is cow but low is low,</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Shoe is never rhymed with foe.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Think of hose, dose, and lose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And think of goose and yet with choose.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Think of comb, tomb and bomb,</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Doll and roll or home and some.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Since pay is rhymed with say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Why not paid with said I pray?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Think of blood, food and good.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Mould is not pronounced like could.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Wherefore done, but gone and lone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Is there any reason known?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To sum up all, it seems to me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Sounds and letters disagree.</a:t>
            </a:r>
          </a:p>
          <a:p>
            <a:r>
              <a:rPr lang="ru-RU" sz="1200" i="1" kern="1200" dirty="0" smtClean="0">
                <a:solidFill>
                  <a:schemeClr val="tx1"/>
                </a:solidFill>
                <a:effectLst/>
                <a:latin typeface="+mn-lt"/>
                <a:ea typeface="+mn-ea"/>
                <a:cs typeface="+mn-cs"/>
              </a:rPr>
              <a:t>Ведущий 1: </a:t>
            </a:r>
            <a:r>
              <a:rPr lang="ru-RU" sz="1200" kern="1200" dirty="0" smtClean="0">
                <a:solidFill>
                  <a:schemeClr val="tx1"/>
                </a:solidFill>
                <a:effectLst/>
                <a:latin typeface="+mn-lt"/>
                <a:ea typeface="+mn-ea"/>
                <a:cs typeface="+mn-cs"/>
              </a:rPr>
              <a:t>Но сложности могут возникнуть не только во время изучения английского языка. Послушаем стихотворение «Сложности русского языка».</a:t>
            </a:r>
          </a:p>
          <a:p>
            <a:pPr fontAlgn="base"/>
            <a:r>
              <a:rPr lang="ru-RU" sz="1200" kern="1200" dirty="0" smtClean="0">
                <a:solidFill>
                  <a:schemeClr val="tx1"/>
                </a:solidFill>
                <a:effectLst/>
                <a:latin typeface="+mn-lt"/>
                <a:ea typeface="+mn-ea"/>
                <a:cs typeface="+mn-cs"/>
              </a:rPr>
              <a:t>Этот русский очень сложный,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Учишь, учишь, всё не так!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Разобраться невозможно,</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 голове сплошной бардак.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Есть для чая в доме чайник,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Вот кофейник у плиты.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Для какао где какайник?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Почему смеёшься 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Есть в Монголии монгол,</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Это знают все!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Где же в Чехии чехол?</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Объясните мне!!!</a:t>
            </a:r>
          </a:p>
          <a:p>
            <a:pPr fontAlgn="base"/>
            <a:r>
              <a:rPr lang="ru-RU" sz="1200" kern="1200" dirty="0" smtClean="0">
                <a:solidFill>
                  <a:schemeClr val="tx1"/>
                </a:solidFill>
                <a:effectLst/>
                <a:latin typeface="+mn-lt"/>
                <a:ea typeface="+mn-ea"/>
                <a:cs typeface="+mn-cs"/>
              </a:rPr>
              <a:t>Или, скажем, нашу Аню</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Можно Анной называть.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Почему же дядю Ваню</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Мы не можем Ванной звать?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Завтрак ели мы сегодня</a:t>
            </a:r>
            <a:r>
              <a:rPr lang="en-US" sz="1200"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Разве можно так сказать???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Надо было есть сегодник,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Завтра будем голодать???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Очень труден этот русский!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Можно голову сломать!!!</a:t>
            </a:r>
          </a:p>
        </p:txBody>
      </p:sp>
      <p:sp>
        <p:nvSpPr>
          <p:cNvPr id="4" name="Номер слайда 3"/>
          <p:cNvSpPr>
            <a:spLocks noGrp="1"/>
          </p:cNvSpPr>
          <p:nvPr>
            <p:ph type="sldNum" sz="quarter" idx="10"/>
          </p:nvPr>
        </p:nvSpPr>
        <p:spPr/>
        <p:txBody>
          <a:bodyPr/>
          <a:lstStyle/>
          <a:p>
            <a:fld id="{2A46C016-579E-45BE-96C6-950FE911ECA9}" type="slidenum">
              <a:rPr lang="ru-RU" smtClean="0"/>
              <a:t>33</a:t>
            </a:fld>
            <a:endParaRPr lang="ru-RU"/>
          </a:p>
        </p:txBody>
      </p:sp>
    </p:spTree>
    <p:extLst>
      <p:ext uri="{BB962C8B-B14F-4D97-AF65-F5344CB8AC3E}">
        <p14:creationId xmlns:p14="http://schemas.microsoft.com/office/powerpoint/2010/main" val="22233153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We want to thank all the participants. It was wonderful! Now it is time to wait for the results of the Poetry Contest. While the jury is working on the rating, we are going to have a Poetry</a:t>
            </a:r>
            <a:r>
              <a:rPr lang="en-US" sz="1200" kern="1200" baseline="0" dirty="0" smtClean="0">
                <a:solidFill>
                  <a:schemeClr val="tx1"/>
                </a:solidFill>
                <a:effectLst/>
                <a:latin typeface="+mn-lt"/>
                <a:ea typeface="+mn-ea"/>
                <a:cs typeface="+mn-cs"/>
              </a:rPr>
              <a:t> Contest</a:t>
            </a:r>
            <a:r>
              <a:rPr lang="en-US" sz="1200" kern="1200" dirty="0" smtClean="0">
                <a:solidFill>
                  <a:schemeClr val="tx1"/>
                </a:solidFill>
                <a:effectLst/>
                <a:latin typeface="+mn-lt"/>
                <a:ea typeface="+mn-ea"/>
                <a:cs typeface="+mn-cs"/>
              </a:rPr>
              <a:t> quiz.</a:t>
            </a:r>
            <a:endParaRPr lang="ru-RU" sz="1200" kern="1200" dirty="0" smtClean="0">
              <a:solidFill>
                <a:schemeClr val="tx1"/>
              </a:solidFill>
              <a:effectLst/>
              <a:latin typeface="+mn-lt"/>
              <a:ea typeface="+mn-ea"/>
              <a:cs typeface="+mn-cs"/>
            </a:endParaRPr>
          </a:p>
          <a:p>
            <a:r>
              <a:rPr lang="en-US" sz="1200" b="1" i="1" kern="1200" dirty="0" smtClean="0">
                <a:solidFill>
                  <a:schemeClr val="tx1"/>
                </a:solidFill>
                <a:effectLst/>
                <a:latin typeface="+mn-lt"/>
                <a:ea typeface="+mn-ea"/>
                <a:cs typeface="+mn-cs"/>
              </a:rPr>
              <a:t>Poetry Contest Quiz</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34</a:t>
            </a:fld>
            <a:endParaRPr lang="ru-RU"/>
          </a:p>
        </p:txBody>
      </p:sp>
    </p:spTree>
    <p:extLst>
      <p:ext uri="{BB962C8B-B14F-4D97-AF65-F5344CB8AC3E}">
        <p14:creationId xmlns:p14="http://schemas.microsoft.com/office/powerpoint/2010/main" val="25085396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1: </a:t>
            </a:r>
            <a:r>
              <a:rPr lang="en-US" sz="1200" i="0" kern="1200" dirty="0" smtClean="0">
                <a:solidFill>
                  <a:schemeClr val="tx1"/>
                </a:solidFill>
                <a:effectLst/>
                <a:latin typeface="+mn-lt"/>
                <a:ea typeface="+mn-ea"/>
                <a:cs typeface="+mn-cs"/>
              </a:rPr>
              <a:t>Awarding</a:t>
            </a:r>
            <a:r>
              <a:rPr lang="en-US" sz="1200" i="1" kern="120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ceremony. </a:t>
            </a:r>
            <a:r>
              <a:rPr lang="en-US" sz="1200" kern="1200" dirty="0" smtClean="0">
                <a:solidFill>
                  <a:schemeClr val="tx1"/>
                </a:solidFill>
                <a:effectLst/>
                <a:latin typeface="+mn-lt"/>
                <a:ea typeface="+mn-ea"/>
                <a:cs typeface="+mn-cs"/>
              </a:rPr>
              <a:t>Now let us listen to the results and award the winners. </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Ведущие: </a:t>
            </a:r>
            <a:r>
              <a:rPr lang="en-US" sz="1200" kern="1200" dirty="0" smtClean="0">
                <a:solidFill>
                  <a:schemeClr val="tx1"/>
                </a:solidFill>
                <a:effectLst/>
                <a:latin typeface="+mn-lt"/>
                <a:ea typeface="+mn-ea"/>
                <a:cs typeface="+mn-cs"/>
              </a:rPr>
              <a:t>Congratulations</a:t>
            </a:r>
            <a:r>
              <a:rPr lang="ru-RU" sz="1200" kern="1200" dirty="0" smtClean="0">
                <a:solidFill>
                  <a:schemeClr val="tx1"/>
                </a:solidFill>
                <a:effectLst/>
                <a:latin typeface="+mn-lt"/>
                <a:ea typeface="+mn-ea"/>
                <a:cs typeface="+mn-cs"/>
              </a:rPr>
              <a:t>!</a:t>
            </a:r>
          </a:p>
          <a:p>
            <a:r>
              <a:rPr lang="ru-RU" sz="1200" i="1" kern="1200" dirty="0" smtClean="0">
                <a:solidFill>
                  <a:schemeClr val="tx1"/>
                </a:solidFill>
                <a:effectLst/>
                <a:latin typeface="+mn-lt"/>
                <a:ea typeface="+mn-ea"/>
                <a:cs typeface="+mn-cs"/>
              </a:rPr>
              <a:t>Ведущий 1: </a:t>
            </a:r>
            <a:r>
              <a:rPr lang="ru-RU" sz="1200" kern="1200" dirty="0" smtClean="0">
                <a:solidFill>
                  <a:schemeClr val="tx1"/>
                </a:solidFill>
                <a:effectLst/>
                <a:latin typeface="+mn-lt"/>
                <a:ea typeface="+mn-ea"/>
                <a:cs typeface="+mn-cs"/>
              </a:rPr>
              <a:t>А завершим мы наш конкурс чтецов следующими глубокими по содержанию и поучительными стихотворными строками: </a:t>
            </a:r>
          </a:p>
          <a:p>
            <a:r>
              <a:rPr lang="en-US" sz="1200" kern="1200" dirty="0" smtClean="0">
                <a:solidFill>
                  <a:schemeClr val="tx1"/>
                </a:solidFill>
                <a:effectLst/>
                <a:latin typeface="+mn-lt"/>
                <a:ea typeface="+mn-ea"/>
                <a:cs typeface="+mn-cs"/>
              </a:rPr>
              <a:t>English language is the best.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Learning it for me is quest.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the language is so nice.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Learn it! That is my advice.</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Если ты хочешь судьбу переспорить,</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Если ты ищешь отрады цветник,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Если нуждаешься в твёрдой опоре,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Выучи русский язык!</a:t>
            </a:r>
          </a:p>
          <a:p>
            <a:r>
              <a:rPr lang="ru-RU" sz="1200" i="1" kern="1200" dirty="0" smtClean="0">
                <a:solidFill>
                  <a:schemeClr val="tx1"/>
                </a:solidFill>
                <a:effectLst/>
                <a:latin typeface="+mn-lt"/>
                <a:ea typeface="+mn-ea"/>
                <a:cs typeface="+mn-cs"/>
              </a:rPr>
              <a:t>Ведущий 1:</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Он твой наставник великий, могучий,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Он переводчик, он проводник.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Если штурмуешь познания кручи –</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Выучи русский язык!</a:t>
            </a:r>
          </a:p>
          <a:p>
            <a:r>
              <a:rPr lang="ru-RU" sz="1200" i="1" kern="1200" dirty="0" smtClean="0">
                <a:solidFill>
                  <a:schemeClr val="tx1"/>
                </a:solidFill>
                <a:effectLst/>
                <a:latin typeface="+mn-lt"/>
                <a:ea typeface="+mn-ea"/>
                <a:cs typeface="+mn-cs"/>
              </a:rPr>
              <a:t>Ведущий 2:</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Горького зоркость, бескрайность Толстого,</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Пушкинской лирики чистый родник</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Блещут зеркальностью русского слова.</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Выучи русский язык</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Our contest has finished, and we hope you have many good emotions. We wish you good luck! All the best!</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35</a:t>
            </a:fld>
            <a:endParaRPr lang="ru-RU"/>
          </a:p>
        </p:txBody>
      </p:sp>
    </p:spTree>
    <p:extLst>
      <p:ext uri="{BB962C8B-B14F-4D97-AF65-F5344CB8AC3E}">
        <p14:creationId xmlns:p14="http://schemas.microsoft.com/office/powerpoint/2010/main" val="2508539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b="1" kern="1200" dirty="0" smtClean="0">
                <a:solidFill>
                  <a:schemeClr val="tx1"/>
                </a:solidFill>
                <a:effectLst/>
                <a:latin typeface="+mn-lt"/>
                <a:ea typeface="+mn-ea"/>
                <a:cs typeface="+mn-cs"/>
              </a:rPr>
              <a:t>UN Russian Language Day</a:t>
            </a:r>
            <a:r>
              <a:rPr lang="en-US" sz="1200" kern="1200" dirty="0" smtClean="0">
                <a:solidFill>
                  <a:schemeClr val="tx1"/>
                </a:solidFill>
                <a:effectLst/>
                <a:latin typeface="+mn-lt"/>
                <a:ea typeface="+mn-ea"/>
                <a:cs typeface="+mn-cs"/>
              </a:rPr>
              <a:t> is </a:t>
            </a:r>
            <a:r>
              <a:rPr lang="en-US" sz="1200" u="sng" kern="1200" dirty="0" smtClean="0">
                <a:solidFill>
                  <a:schemeClr val="tx1"/>
                </a:solidFill>
                <a:effectLst/>
                <a:latin typeface="+mn-lt"/>
                <a:ea typeface="+mn-ea"/>
                <a:cs typeface="+mn-cs"/>
                <a:hlinkClick r:id="rId3" tooltip="List of minor secular observances"/>
              </a:rPr>
              <a:t>observed</a:t>
            </a:r>
            <a:r>
              <a:rPr lang="en-US" sz="1200" kern="1200" dirty="0" smtClean="0">
                <a:solidFill>
                  <a:schemeClr val="tx1"/>
                </a:solidFill>
                <a:effectLst/>
                <a:latin typeface="+mn-lt"/>
                <a:ea typeface="+mn-ea"/>
                <a:cs typeface="+mn-cs"/>
              </a:rPr>
              <a:t> annually on June the 6</a:t>
            </a:r>
            <a:r>
              <a:rPr lang="en-US" sz="1200" kern="1200" baseline="30000" dirty="0" smtClean="0">
                <a:solidFill>
                  <a:schemeClr val="tx1"/>
                </a:solidFill>
                <a:effectLst/>
                <a:latin typeface="+mn-lt"/>
                <a:ea typeface="+mn-ea"/>
                <a:cs typeface="+mn-cs"/>
              </a:rPr>
              <a:t>th</a:t>
            </a:r>
            <a:r>
              <a:rPr lang="en-US" sz="1200" kern="1200" dirty="0" smtClean="0">
                <a:solidFill>
                  <a:schemeClr val="tx1"/>
                </a:solidFill>
                <a:effectLst/>
                <a:latin typeface="+mn-lt"/>
                <a:ea typeface="+mn-ea"/>
                <a:cs typeface="+mn-cs"/>
              </a:rPr>
              <a:t>. It coincides with the birthday of </a:t>
            </a:r>
            <a:r>
              <a:rPr lang="en-US" sz="1200" u="sng" kern="1200" dirty="0" smtClean="0">
                <a:solidFill>
                  <a:schemeClr val="tx1"/>
                </a:solidFill>
                <a:effectLst/>
                <a:latin typeface="+mn-lt"/>
                <a:ea typeface="+mn-ea"/>
                <a:cs typeface="+mn-cs"/>
                <a:hlinkClick r:id="rId4" tooltip="Alexander Pushkin"/>
              </a:rPr>
              <a:t>Alexander Pushkin</a:t>
            </a:r>
            <a:r>
              <a:rPr lang="en-US" sz="1200" kern="1200" dirty="0" smtClean="0">
                <a:solidFill>
                  <a:schemeClr val="tx1"/>
                </a:solidFill>
                <a:effectLst/>
                <a:latin typeface="+mn-lt"/>
                <a:ea typeface="+mn-ea"/>
                <a:cs typeface="+mn-cs"/>
              </a:rPr>
              <a:t>, a Russian poet.</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b="1" kern="1200" dirty="0" smtClean="0">
                <a:solidFill>
                  <a:schemeClr val="tx1"/>
                </a:solidFill>
                <a:effectLst/>
                <a:latin typeface="+mn-lt"/>
                <a:ea typeface="+mn-ea"/>
                <a:cs typeface="+mn-cs"/>
              </a:rPr>
              <a:t>День русского языка</a:t>
            </a:r>
            <a:r>
              <a:rPr lang="ru-RU" sz="1200" kern="1200" dirty="0" smtClean="0">
                <a:solidFill>
                  <a:schemeClr val="tx1"/>
                </a:solidFill>
                <a:effectLst/>
                <a:latin typeface="+mn-lt"/>
                <a:ea typeface="+mn-ea"/>
                <a:cs typeface="+mn-cs"/>
              </a:rPr>
              <a:t> — </a:t>
            </a:r>
            <a:r>
              <a:rPr lang="ru-RU" sz="1200" u="sng" kern="1200" dirty="0" smtClean="0">
                <a:solidFill>
                  <a:schemeClr val="tx1"/>
                </a:solidFill>
                <a:effectLst/>
                <a:latin typeface="+mn-lt"/>
                <a:ea typeface="+mn-ea"/>
                <a:cs typeface="+mn-cs"/>
                <a:hlinkClick r:id="rId5" tooltip="Международный день ООН"/>
              </a:rPr>
              <a:t>международный день</a:t>
            </a:r>
            <a:r>
              <a:rPr lang="ru-RU" sz="1200" kern="1200" dirty="0" smtClean="0">
                <a:solidFill>
                  <a:schemeClr val="tx1"/>
                </a:solidFill>
                <a:effectLst/>
                <a:latin typeface="+mn-lt"/>
                <a:ea typeface="+mn-ea"/>
                <a:cs typeface="+mn-cs"/>
              </a:rPr>
              <a:t>, посвящённый </a:t>
            </a:r>
            <a:r>
              <a:rPr lang="ru-RU" sz="1200" u="sng" kern="1200" dirty="0" smtClean="0">
                <a:solidFill>
                  <a:schemeClr val="tx1"/>
                </a:solidFill>
                <a:effectLst/>
                <a:latin typeface="+mn-lt"/>
                <a:ea typeface="+mn-ea"/>
                <a:cs typeface="+mn-cs"/>
                <a:hlinkClick r:id="rId6" tooltip="Русский язык"/>
              </a:rPr>
              <a:t>русскому языку</a:t>
            </a:r>
            <a:r>
              <a:rPr lang="ru-RU" sz="1200" kern="1200" dirty="0" smtClean="0">
                <a:solidFill>
                  <a:schemeClr val="tx1"/>
                </a:solidFill>
                <a:effectLst/>
                <a:latin typeface="+mn-lt"/>
                <a:ea typeface="+mn-ea"/>
                <a:cs typeface="+mn-cs"/>
              </a:rPr>
              <a:t>. Он был учреждён </a:t>
            </a:r>
            <a:r>
              <a:rPr lang="ru-RU" sz="1200" u="sng" kern="1200" dirty="0" smtClean="0">
                <a:solidFill>
                  <a:schemeClr val="tx1"/>
                </a:solidFill>
                <a:effectLst/>
                <a:latin typeface="+mn-lt"/>
                <a:ea typeface="+mn-ea"/>
                <a:cs typeface="+mn-cs"/>
                <a:hlinkClick r:id="rId7" tooltip="ООН"/>
              </a:rPr>
              <a:t>ООН</a:t>
            </a:r>
            <a:r>
              <a:rPr lang="ru-RU" sz="1200" kern="1200" dirty="0" smtClean="0">
                <a:solidFill>
                  <a:schemeClr val="tx1"/>
                </a:solidFill>
                <a:effectLst/>
                <a:latin typeface="+mn-lt"/>
                <a:ea typeface="+mn-ea"/>
                <a:cs typeface="+mn-cs"/>
              </a:rPr>
              <a:t> в 2010 году. Ежегодно отмечается </a:t>
            </a:r>
            <a:r>
              <a:rPr lang="ru-RU" sz="1200" u="sng" kern="1200" dirty="0" smtClean="0">
                <a:solidFill>
                  <a:schemeClr val="tx1"/>
                </a:solidFill>
                <a:effectLst/>
                <a:latin typeface="+mn-lt"/>
                <a:ea typeface="+mn-ea"/>
                <a:cs typeface="+mn-cs"/>
                <a:hlinkClick r:id="rId8" tooltip="6 июня"/>
              </a:rPr>
              <a:t>6 июня</a:t>
            </a:r>
            <a:r>
              <a:rPr lang="ru-RU" sz="1200" kern="1200" dirty="0" smtClean="0">
                <a:solidFill>
                  <a:schemeClr val="tx1"/>
                </a:solidFill>
                <a:effectLst/>
                <a:latin typeface="+mn-lt"/>
                <a:ea typeface="+mn-ea"/>
                <a:cs typeface="+mn-cs"/>
              </a:rPr>
              <a:t>, в </a:t>
            </a:r>
            <a:r>
              <a:rPr lang="ru-RU" sz="1200" u="sng" kern="1200" dirty="0" smtClean="0">
                <a:solidFill>
                  <a:schemeClr val="tx1"/>
                </a:solidFill>
                <a:effectLst/>
                <a:latin typeface="+mn-lt"/>
                <a:ea typeface="+mn-ea"/>
                <a:cs typeface="+mn-cs"/>
                <a:hlinkClick r:id="rId9" tooltip="День рождения"/>
              </a:rPr>
              <a:t>день рождения</a:t>
            </a:r>
            <a:r>
              <a:rPr lang="ru-RU" sz="1200" u="sng"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великого русского </a:t>
            </a:r>
            <a:r>
              <a:rPr lang="ru-RU" sz="1200" u="sng" kern="1200" dirty="0" smtClean="0">
                <a:solidFill>
                  <a:schemeClr val="tx1"/>
                </a:solidFill>
                <a:effectLst/>
                <a:latin typeface="+mn-lt"/>
                <a:ea typeface="+mn-ea"/>
                <a:cs typeface="+mn-cs"/>
                <a:hlinkClick r:id="rId10" tooltip="Поэт"/>
              </a:rPr>
              <a:t>поэта</a:t>
            </a:r>
            <a:r>
              <a:rPr lang="ru-RU" sz="1200" kern="1200" dirty="0" smtClean="0">
                <a:solidFill>
                  <a:schemeClr val="tx1"/>
                </a:solidFill>
                <a:effectLst/>
                <a:latin typeface="+mn-lt"/>
                <a:ea typeface="+mn-ea"/>
                <a:cs typeface="+mn-cs"/>
              </a:rPr>
              <a:t> </a:t>
            </a:r>
            <a:r>
              <a:rPr lang="ru-RU" sz="1200" u="sng" kern="1200" dirty="0" smtClean="0">
                <a:solidFill>
                  <a:schemeClr val="tx1"/>
                </a:solidFill>
                <a:effectLst/>
                <a:latin typeface="+mn-lt"/>
                <a:ea typeface="+mn-ea"/>
                <a:cs typeface="+mn-cs"/>
                <a:hlinkClick r:id="rId11" tooltip="Александр Пушкин"/>
              </a:rPr>
              <a:t>Александра Сергеевича Пушкина</a:t>
            </a:r>
            <a:r>
              <a:rPr lang="ru-RU" sz="1200" kern="1200" dirty="0" smtClean="0">
                <a:solidFill>
                  <a:schemeClr val="tx1"/>
                </a:solidFill>
                <a:effectLst/>
                <a:latin typeface="+mn-lt"/>
                <a:ea typeface="+mn-ea"/>
                <a:cs typeface="+mn-cs"/>
              </a:rPr>
              <a:t>. </a:t>
            </a:r>
          </a:p>
        </p:txBody>
      </p:sp>
      <p:sp>
        <p:nvSpPr>
          <p:cNvPr id="4" name="Номер слайда 3"/>
          <p:cNvSpPr>
            <a:spLocks noGrp="1"/>
          </p:cNvSpPr>
          <p:nvPr>
            <p:ph type="sldNum" sz="quarter" idx="5"/>
          </p:nvPr>
        </p:nvSpPr>
        <p:spPr/>
        <p:txBody>
          <a:bodyPr/>
          <a:lstStyle/>
          <a:p>
            <a:fld id="{2A46C016-579E-45BE-96C6-950FE911ECA9}" type="slidenum">
              <a:rPr lang="ru-RU" smtClean="0"/>
              <a:t>4</a:t>
            </a:fld>
            <a:endParaRPr lang="ru-RU"/>
          </a:p>
        </p:txBody>
      </p:sp>
    </p:spTree>
    <p:extLst>
      <p:ext uri="{BB962C8B-B14F-4D97-AF65-F5344CB8AC3E}">
        <p14:creationId xmlns:p14="http://schemas.microsoft.com/office/powerpoint/2010/main" val="3106677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u="sng" kern="1200" dirty="0" smtClean="0">
                <a:solidFill>
                  <a:schemeClr val="tx1"/>
                </a:solidFill>
                <a:effectLst/>
                <a:latin typeface="+mn-lt"/>
                <a:ea typeface="+mn-ea"/>
                <a:cs typeface="+mn-cs"/>
                <a:hlinkClick r:id="rId3" tooltip="Alexander Pushkin"/>
              </a:rPr>
              <a:t>Alexander Pushkin</a:t>
            </a:r>
            <a:r>
              <a:rPr lang="en-US" sz="1200" kern="1200" dirty="0" smtClean="0">
                <a:solidFill>
                  <a:schemeClr val="tx1"/>
                </a:solidFill>
                <a:effectLst/>
                <a:latin typeface="+mn-lt"/>
                <a:ea typeface="+mn-ea"/>
                <a:cs typeface="+mn-cs"/>
              </a:rPr>
              <a:t> is the greatest Russian poet. He is the author of </a:t>
            </a:r>
            <a:r>
              <a:rPr lang="ru-RU" sz="1200" kern="1200" dirty="0" smtClean="0">
                <a:solidFill>
                  <a:schemeClr val="tx1"/>
                </a:solidFill>
                <a:effectLst/>
                <a:latin typeface="+mn-lt"/>
                <a:ea typeface="+mn-ea"/>
                <a:cs typeface="+mn-cs"/>
              </a:rPr>
              <a:t>"</a:t>
            </a:r>
            <a:r>
              <a:rPr lang="ru-RU" sz="1200" kern="1200" dirty="0" err="1" smtClean="0">
                <a:solidFill>
                  <a:schemeClr val="tx1"/>
                </a:solidFill>
                <a:effectLst/>
                <a:latin typeface="+mn-lt"/>
                <a:ea typeface="+mn-ea"/>
                <a:cs typeface="+mn-cs"/>
              </a:rPr>
              <a:t>Eugene</a:t>
            </a:r>
            <a:r>
              <a:rPr lang="ru-RU" sz="1200" kern="1200" dirty="0" smtClean="0">
                <a:solidFill>
                  <a:schemeClr val="tx1"/>
                </a:solidFill>
                <a:effectLst/>
                <a:latin typeface="+mn-lt"/>
                <a:ea typeface="+mn-ea"/>
                <a:cs typeface="+mn-cs"/>
              </a:rPr>
              <a:t> Onegin", "The </a:t>
            </a:r>
            <a:r>
              <a:rPr lang="ru-RU" sz="1200" kern="1200" dirty="0" err="1" smtClean="0">
                <a:solidFill>
                  <a:schemeClr val="tx1"/>
                </a:solidFill>
                <a:effectLst/>
                <a:latin typeface="+mn-lt"/>
                <a:ea typeface="+mn-ea"/>
                <a:cs typeface="+mn-cs"/>
              </a:rPr>
              <a:t>Tale</a:t>
            </a:r>
            <a:r>
              <a:rPr lang="ru-RU" sz="1200" kern="1200" dirty="0" smtClean="0">
                <a:solidFill>
                  <a:schemeClr val="tx1"/>
                </a:solidFill>
                <a:effectLst/>
                <a:latin typeface="+mn-lt"/>
                <a:ea typeface="+mn-ea"/>
                <a:cs typeface="+mn-cs"/>
              </a:rPr>
              <a:t> of </a:t>
            </a:r>
            <a:r>
              <a:rPr lang="ru-RU" sz="1200" kern="1200" dirty="0" err="1" smtClean="0">
                <a:solidFill>
                  <a:schemeClr val="tx1"/>
                </a:solidFill>
                <a:effectLst/>
                <a:latin typeface="+mn-lt"/>
                <a:ea typeface="+mn-ea"/>
                <a:cs typeface="+mn-cs"/>
              </a:rPr>
              <a:t>Tsar</a:t>
            </a:r>
            <a:r>
              <a:rPr lang="ru-RU" sz="1200" kern="1200" dirty="0" smtClean="0">
                <a:solidFill>
                  <a:schemeClr val="tx1"/>
                </a:solidFill>
                <a:effectLst/>
                <a:latin typeface="+mn-lt"/>
                <a:ea typeface="+mn-ea"/>
                <a:cs typeface="+mn-cs"/>
              </a:rPr>
              <a:t> Saltan", "Ruslan and </a:t>
            </a:r>
            <a:r>
              <a:rPr lang="ru-RU" sz="1200" kern="1200" dirty="0" err="1" smtClean="0">
                <a:solidFill>
                  <a:schemeClr val="tx1"/>
                </a:solidFill>
                <a:effectLst/>
                <a:latin typeface="+mn-lt"/>
                <a:ea typeface="+mn-ea"/>
                <a:cs typeface="+mn-cs"/>
              </a:rPr>
              <a:t>Lyudmila</a:t>
            </a:r>
            <a:r>
              <a:rPr lang="ru-RU"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and other works.</a:t>
            </a:r>
            <a:endParaRPr lang="ru-RU" sz="1200" kern="1200" dirty="0" smtClean="0">
              <a:solidFill>
                <a:schemeClr val="tx1"/>
              </a:solidFill>
              <a:effectLst/>
              <a:latin typeface="+mn-lt"/>
              <a:ea typeface="+mn-ea"/>
              <a:cs typeface="+mn-cs"/>
            </a:endParaRP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Александр Сергеевич Пушкин – величайший русский поэт, основоположник современного русского литературного языка. Все с детства знают его «Сказку о царе Салтане», поэму «Руслан и Людмила» и многие его стихи.</a:t>
            </a:r>
          </a:p>
          <a:p>
            <a:r>
              <a:rPr lang="ru-RU" sz="1200" kern="1200" dirty="0" smtClean="0">
                <a:solidFill>
                  <a:schemeClr val="tx1"/>
                </a:solidFill>
                <a:effectLst/>
                <a:latin typeface="+mn-lt"/>
                <a:ea typeface="+mn-ea"/>
                <a:cs typeface="+mn-cs"/>
              </a:rPr>
              <a:t> </a:t>
            </a:r>
          </a:p>
          <a:p>
            <a:r>
              <a:rPr lang="ru-RU" sz="1200" kern="1200" dirty="0" smtClean="0">
                <a:solidFill>
                  <a:schemeClr val="tx1"/>
                </a:solidFill>
                <a:effectLst/>
                <a:latin typeface="+mn-lt"/>
                <a:ea typeface="+mn-ea"/>
                <a:cs typeface="+mn-cs"/>
              </a:rPr>
              <a:t>Я помню чудное мгновенье: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Передо мной явилась 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Как мимолетное виденье,</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Как гений чистой красоты.</a:t>
            </a:r>
          </a:p>
          <a:p>
            <a:r>
              <a:rPr lang="ru-RU" sz="1200" kern="1200" dirty="0" smtClean="0">
                <a:solidFill>
                  <a:schemeClr val="tx1"/>
                </a:solidFill>
                <a:effectLst/>
                <a:latin typeface="+mn-lt"/>
                <a:ea typeface="+mn-ea"/>
                <a:cs typeface="+mn-cs"/>
              </a:rPr>
              <a:t>В томленьях грусти безнадежной,</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В тревогах шумной суеты,</a:t>
            </a:r>
            <a:br>
              <a:rPr lang="ru-RU" sz="1200" kern="1200" dirty="0" smtClean="0">
                <a:solidFill>
                  <a:schemeClr val="tx1"/>
                </a:solidFill>
                <a:effectLst/>
                <a:latin typeface="+mn-lt"/>
                <a:ea typeface="+mn-ea"/>
                <a:cs typeface="+mn-cs"/>
              </a:rPr>
            </a:br>
            <a:r>
              <a:rPr lang="ru-RU" sz="1200" kern="1200" dirty="0" smtClean="0">
                <a:solidFill>
                  <a:schemeClr val="tx1"/>
                </a:solidFill>
                <a:effectLst/>
                <a:latin typeface="+mn-lt"/>
                <a:ea typeface="+mn-ea"/>
                <a:cs typeface="+mn-cs"/>
              </a:rPr>
              <a:t>Звучал мне долго голос нежный</a:t>
            </a:r>
          </a:p>
          <a:p>
            <a:r>
              <a:rPr lang="ru-RU" sz="1200" kern="1200" dirty="0" smtClean="0">
                <a:solidFill>
                  <a:schemeClr val="tx1"/>
                </a:solidFill>
                <a:effectLst/>
                <a:latin typeface="+mn-lt"/>
                <a:ea typeface="+mn-ea"/>
                <a:cs typeface="+mn-cs"/>
              </a:rPr>
              <a:t>И снились милые черты.</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5</a:t>
            </a:fld>
            <a:endParaRPr lang="ru-RU"/>
          </a:p>
        </p:txBody>
      </p:sp>
    </p:spTree>
    <p:extLst>
      <p:ext uri="{BB962C8B-B14F-4D97-AF65-F5344CB8AC3E}">
        <p14:creationId xmlns:p14="http://schemas.microsoft.com/office/powerpoint/2010/main" val="106224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1: </a:t>
            </a:r>
            <a:r>
              <a:rPr lang="ru-RU" sz="1200" kern="1200" dirty="0" smtClean="0">
                <a:solidFill>
                  <a:schemeClr val="tx1"/>
                </a:solidFill>
                <a:effectLst/>
                <a:latin typeface="+mn-lt"/>
                <a:ea typeface="+mn-ea"/>
                <a:cs typeface="+mn-cs"/>
              </a:rPr>
              <a:t>Итак, сегодня 23 апреля. Во всем весеннее пробуждение, солнечное настроение. А как заявляют о приходе долгожданной весны в своих стихах русские и английские поэты?</a:t>
            </a:r>
          </a:p>
          <a:p>
            <a:r>
              <a:rPr lang="ru-RU" sz="1200" kern="1200" dirty="0" smtClean="0">
                <a:solidFill>
                  <a:schemeClr val="tx1"/>
                </a:solidFill>
                <a:effectLst/>
                <a:latin typeface="+mn-lt"/>
                <a:ea typeface="+mn-ea"/>
                <a:cs typeface="+mn-cs"/>
              </a:rPr>
              <a:t>Апрель! Апрель!</a:t>
            </a:r>
          </a:p>
          <a:p>
            <a:r>
              <a:rPr lang="ru-RU" sz="1200" kern="1200" dirty="0" smtClean="0">
                <a:solidFill>
                  <a:schemeClr val="tx1"/>
                </a:solidFill>
                <a:effectLst/>
                <a:latin typeface="+mn-lt"/>
                <a:ea typeface="+mn-ea"/>
                <a:cs typeface="+mn-cs"/>
              </a:rPr>
              <a:t>На дворе звенит капель.</a:t>
            </a:r>
          </a:p>
          <a:p>
            <a:r>
              <a:rPr lang="ru-RU" sz="1200" kern="1200" dirty="0" smtClean="0">
                <a:solidFill>
                  <a:schemeClr val="tx1"/>
                </a:solidFill>
                <a:effectLst/>
                <a:latin typeface="+mn-lt"/>
                <a:ea typeface="+mn-ea"/>
                <a:cs typeface="+mn-cs"/>
              </a:rPr>
              <a:t>По полям бегут ручьи,</a:t>
            </a:r>
          </a:p>
          <a:p>
            <a:r>
              <a:rPr lang="ru-RU" sz="1200" kern="1200" dirty="0" smtClean="0">
                <a:solidFill>
                  <a:schemeClr val="tx1"/>
                </a:solidFill>
                <a:effectLst/>
                <a:latin typeface="+mn-lt"/>
                <a:ea typeface="+mn-ea"/>
                <a:cs typeface="+mn-cs"/>
              </a:rPr>
              <a:t>На дорогах лужи.</a:t>
            </a:r>
          </a:p>
          <a:p>
            <a:r>
              <a:rPr lang="ru-RU" sz="1200" kern="1200" dirty="0" smtClean="0">
                <a:solidFill>
                  <a:schemeClr val="tx1"/>
                </a:solidFill>
                <a:effectLst/>
                <a:latin typeface="+mn-lt"/>
                <a:ea typeface="+mn-ea"/>
                <a:cs typeface="+mn-cs"/>
              </a:rPr>
              <a:t>Скоро выйдут муравьи</a:t>
            </a:r>
          </a:p>
          <a:p>
            <a:r>
              <a:rPr lang="ru-RU" sz="1200" kern="1200" dirty="0" smtClean="0">
                <a:solidFill>
                  <a:schemeClr val="tx1"/>
                </a:solidFill>
                <a:effectLst/>
                <a:latin typeface="+mn-lt"/>
                <a:ea typeface="+mn-ea"/>
                <a:cs typeface="+mn-cs"/>
              </a:rPr>
              <a:t>После зимней стужи.</a:t>
            </a:r>
          </a:p>
          <a:p>
            <a:r>
              <a:rPr lang="ru-RU" sz="1200" kern="1200" dirty="0" smtClean="0">
                <a:solidFill>
                  <a:schemeClr val="tx1"/>
                </a:solidFill>
                <a:effectLst/>
                <a:latin typeface="+mn-lt"/>
                <a:ea typeface="+mn-ea"/>
                <a:cs typeface="+mn-cs"/>
              </a:rPr>
              <a:t>Пробирается медведь</a:t>
            </a:r>
          </a:p>
          <a:p>
            <a:r>
              <a:rPr lang="ru-RU" sz="1200" kern="1200" dirty="0" smtClean="0">
                <a:solidFill>
                  <a:schemeClr val="tx1"/>
                </a:solidFill>
                <a:effectLst/>
                <a:latin typeface="+mn-lt"/>
                <a:ea typeface="+mn-ea"/>
                <a:cs typeface="+mn-cs"/>
              </a:rPr>
              <a:t>Сквозь густой валежник.</a:t>
            </a:r>
          </a:p>
          <a:p>
            <a:r>
              <a:rPr lang="ru-RU" sz="1200" kern="1200" dirty="0" smtClean="0">
                <a:solidFill>
                  <a:schemeClr val="tx1"/>
                </a:solidFill>
                <a:effectLst/>
                <a:latin typeface="+mn-lt"/>
                <a:ea typeface="+mn-ea"/>
                <a:cs typeface="+mn-cs"/>
              </a:rPr>
              <a:t>Стали птицы песни петь</a:t>
            </a:r>
          </a:p>
          <a:p>
            <a:r>
              <a:rPr lang="ru-RU" sz="1200" kern="1200" dirty="0" smtClean="0">
                <a:solidFill>
                  <a:schemeClr val="tx1"/>
                </a:solidFill>
                <a:effectLst/>
                <a:latin typeface="+mn-lt"/>
                <a:ea typeface="+mn-ea"/>
                <a:cs typeface="+mn-cs"/>
              </a:rPr>
              <a:t>И расцвел подснежник.</a:t>
            </a:r>
          </a:p>
          <a:p>
            <a:r>
              <a:rPr lang="ru-RU" sz="1200" kern="1200" dirty="0" smtClean="0">
                <a:solidFill>
                  <a:schemeClr val="tx1"/>
                </a:solidFill>
                <a:effectLst/>
                <a:latin typeface="+mn-lt"/>
                <a:ea typeface="+mn-ea"/>
                <a:cs typeface="+mn-cs"/>
              </a:rPr>
              <a:t> </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a:t>
            </a:r>
            <a:r>
              <a:rPr lang="en-US" sz="1200" kern="1200" dirty="0" smtClean="0">
                <a:solidFill>
                  <a:schemeClr val="tx1"/>
                </a:solidFill>
                <a:effectLst/>
                <a:latin typeface="+mn-lt"/>
                <a:ea typeface="+mn-ea"/>
                <a:cs typeface="+mn-cs"/>
              </a:rPr>
              <a:t> The author of this poem is </a:t>
            </a:r>
            <a:r>
              <a:rPr lang="ru-RU" sz="1200" kern="1200" dirty="0" smtClean="0">
                <a:solidFill>
                  <a:schemeClr val="tx1"/>
                </a:solidFill>
                <a:effectLst/>
                <a:latin typeface="+mn-lt"/>
                <a:ea typeface="+mn-ea"/>
                <a:cs typeface="+mn-cs"/>
              </a:rPr>
              <a:t>Самуил Яковлевич Маршак</a:t>
            </a:r>
            <a:r>
              <a:rPr lang="en-US" sz="1200" kern="1200" dirty="0" smtClean="0">
                <a:solidFill>
                  <a:schemeClr val="tx1"/>
                </a:solidFill>
                <a:effectLst/>
                <a:latin typeface="+mn-lt"/>
                <a:ea typeface="+mn-ea"/>
                <a:cs typeface="+mn-cs"/>
              </a:rPr>
              <a:t>, a Russian poet and translator.</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6</a:t>
            </a:fld>
            <a:endParaRPr lang="ru-RU"/>
          </a:p>
        </p:txBody>
      </p:sp>
    </p:spTree>
    <p:extLst>
      <p:ext uri="{BB962C8B-B14F-4D97-AF65-F5344CB8AC3E}">
        <p14:creationId xmlns:p14="http://schemas.microsoft.com/office/powerpoint/2010/main" val="653312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a:t>
            </a:r>
            <a:r>
              <a:rPr lang="en-US" sz="1200" kern="1200" dirty="0" smtClean="0">
                <a:solidFill>
                  <a:schemeClr val="tx1"/>
                </a:solidFill>
                <a:effectLst/>
                <a:latin typeface="+mn-lt"/>
                <a:ea typeface="+mn-ea"/>
                <a:cs typeface="+mn-cs"/>
              </a:rPr>
              <a:t> “How soon do the streams softly flow?” Listen to the translation of it. </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Как скоро ручьи нежно зажурчат?</a:t>
            </a:r>
          </a:p>
          <a:p>
            <a:r>
              <a:rPr lang="ru-RU" sz="1200" kern="1200" dirty="0" smtClean="0">
                <a:solidFill>
                  <a:schemeClr val="tx1"/>
                </a:solidFill>
                <a:effectLst/>
                <a:latin typeface="+mn-lt"/>
                <a:ea typeface="+mn-ea"/>
                <a:cs typeface="+mn-cs"/>
              </a:rPr>
              <a:t>Когда первые цветы нежно зацветут?</a:t>
            </a:r>
          </a:p>
          <a:p>
            <a:r>
              <a:rPr lang="ru-RU" sz="1200" kern="1200" dirty="0" smtClean="0">
                <a:solidFill>
                  <a:schemeClr val="tx1"/>
                </a:solidFill>
                <a:effectLst/>
                <a:latin typeface="+mn-lt"/>
                <a:ea typeface="+mn-ea"/>
                <a:cs typeface="+mn-cs"/>
              </a:rPr>
              <a:t>Куда сильные ветры внезапно уйдут?</a:t>
            </a:r>
          </a:p>
          <a:p>
            <a:r>
              <a:rPr lang="ru-RU" sz="1200" kern="1200" dirty="0" smtClean="0">
                <a:solidFill>
                  <a:schemeClr val="tx1"/>
                </a:solidFill>
                <a:effectLst/>
                <a:latin typeface="+mn-lt"/>
                <a:ea typeface="+mn-ea"/>
                <a:cs typeface="+mn-cs"/>
              </a:rPr>
              <a:t>Почему растения медленно растут?</a:t>
            </a:r>
          </a:p>
          <a:p>
            <a:r>
              <a:rPr lang="ru-RU" sz="1200" kern="1200" dirty="0" smtClean="0">
                <a:solidFill>
                  <a:schemeClr val="tx1"/>
                </a:solidFill>
                <a:effectLst/>
                <a:latin typeface="+mn-lt"/>
                <a:ea typeface="+mn-ea"/>
                <a:cs typeface="+mn-cs"/>
              </a:rPr>
              <a:t>Я не знаю. </a:t>
            </a:r>
          </a:p>
          <a:p>
            <a:r>
              <a:rPr lang="ru-RU" sz="1200" kern="1200" dirty="0" smtClean="0">
                <a:solidFill>
                  <a:schemeClr val="tx1"/>
                </a:solidFill>
                <a:effectLst/>
                <a:latin typeface="+mn-lt"/>
                <a:ea typeface="+mn-ea"/>
                <a:cs typeface="+mn-cs"/>
              </a:rPr>
              <a:t>Но ветер дует нежно.</a:t>
            </a:r>
          </a:p>
          <a:p>
            <a:r>
              <a:rPr lang="ru-RU" sz="1200" kern="1200" dirty="0" smtClean="0">
                <a:solidFill>
                  <a:schemeClr val="tx1"/>
                </a:solidFill>
                <a:effectLst/>
                <a:latin typeface="+mn-lt"/>
                <a:ea typeface="+mn-ea"/>
                <a:cs typeface="+mn-cs"/>
              </a:rPr>
              <a:t>Солнце светит ярко.</a:t>
            </a:r>
          </a:p>
          <a:p>
            <a:r>
              <a:rPr lang="ru-RU" sz="1200" kern="1200" dirty="0" smtClean="0">
                <a:solidFill>
                  <a:schemeClr val="tx1"/>
                </a:solidFill>
                <a:effectLst/>
                <a:latin typeface="+mn-lt"/>
                <a:ea typeface="+mn-ea"/>
                <a:cs typeface="+mn-cs"/>
              </a:rPr>
              <a:t>Высоко на дереве</a:t>
            </a:r>
          </a:p>
          <a:p>
            <a:r>
              <a:rPr lang="ru-RU" sz="1200" kern="1200" dirty="0" smtClean="0">
                <a:solidFill>
                  <a:schemeClr val="tx1"/>
                </a:solidFill>
                <a:effectLst/>
                <a:latin typeface="+mn-lt"/>
                <a:ea typeface="+mn-ea"/>
                <a:cs typeface="+mn-cs"/>
              </a:rPr>
              <a:t>Птица поет весело.</a:t>
            </a:r>
          </a:p>
          <a:p>
            <a:r>
              <a:rPr lang="ru-RU" sz="1200" kern="1200" dirty="0" smtClean="0">
                <a:solidFill>
                  <a:schemeClr val="tx1"/>
                </a:solidFill>
                <a:effectLst/>
                <a:latin typeface="+mn-lt"/>
                <a:ea typeface="+mn-ea"/>
                <a:cs typeface="+mn-cs"/>
              </a:rPr>
              <a:t>И потоки будут течь,</a:t>
            </a:r>
          </a:p>
          <a:p>
            <a:r>
              <a:rPr lang="ru-RU" sz="1200" kern="1200" dirty="0" smtClean="0">
                <a:solidFill>
                  <a:schemeClr val="tx1"/>
                </a:solidFill>
                <a:effectLst/>
                <a:latin typeface="+mn-lt"/>
                <a:ea typeface="+mn-ea"/>
                <a:cs typeface="+mn-cs"/>
              </a:rPr>
              <a:t>Цветы будут цвести,</a:t>
            </a:r>
          </a:p>
          <a:p>
            <a:r>
              <a:rPr lang="ru-RU" sz="1200" kern="1200" dirty="0" smtClean="0">
                <a:solidFill>
                  <a:schemeClr val="tx1"/>
                </a:solidFill>
                <a:effectLst/>
                <a:latin typeface="+mn-lt"/>
                <a:ea typeface="+mn-ea"/>
                <a:cs typeface="+mn-cs"/>
              </a:rPr>
              <a:t>Ветры уйдут,</a:t>
            </a:r>
          </a:p>
          <a:p>
            <a:r>
              <a:rPr lang="ru-RU" sz="1200" kern="1200" dirty="0" smtClean="0">
                <a:solidFill>
                  <a:schemeClr val="tx1"/>
                </a:solidFill>
                <a:effectLst/>
                <a:latin typeface="+mn-lt"/>
                <a:ea typeface="+mn-ea"/>
                <a:cs typeface="+mn-cs"/>
              </a:rPr>
              <a:t>Травы вырастут, даже если я не буду знать.</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2:</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soon do the streams softly flow?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do the first flowers gently blow?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Where do the strong winds suddenly go?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Why do the plants slowly grow?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don’t know.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But the wind is blowing lightly.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sun is shining brightly.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High up in the tree</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bird sings merrily.</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the streams will flow,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Flowers will blow,</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Winds will go,</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Grasses will grow, even if I don’t know.</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7</a:t>
            </a:fld>
            <a:endParaRPr lang="ru-RU"/>
          </a:p>
        </p:txBody>
      </p:sp>
    </p:spTree>
    <p:extLst>
      <p:ext uri="{BB962C8B-B14F-4D97-AF65-F5344CB8AC3E}">
        <p14:creationId xmlns:p14="http://schemas.microsoft.com/office/powerpoint/2010/main" val="3133994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We are ready to start our contest. There are 15 participants in the contest. You’ll compete in three categories – 2-3 grades, then 4-5 grades and finally 6-7 grades. There will be </a:t>
            </a:r>
            <a:r>
              <a:rPr lang="ru-RU" sz="1200" kern="1200" dirty="0" smtClean="0">
                <a:solidFill>
                  <a:schemeClr val="tx1"/>
                </a:solidFill>
                <a:effectLst/>
                <a:latin typeface="+mn-lt"/>
                <a:ea typeface="+mn-ea"/>
                <a:cs typeface="+mn-cs"/>
              </a:rPr>
              <a:t>9 </a:t>
            </a:r>
            <a:r>
              <a:rPr lang="en-US" sz="1200" kern="1200" dirty="0" smtClean="0">
                <a:solidFill>
                  <a:schemeClr val="tx1"/>
                </a:solidFill>
                <a:effectLst/>
                <a:latin typeface="+mn-lt"/>
                <a:ea typeface="+mn-ea"/>
                <a:cs typeface="+mn-cs"/>
              </a:rPr>
              <a:t>winners</a:t>
            </a:r>
            <a:r>
              <a:rPr lang="ru-RU" sz="1200" kern="1200" dirty="0" smtClean="0">
                <a:solidFill>
                  <a:schemeClr val="tx1"/>
                </a:solidFill>
                <a:effectLst/>
                <a:latin typeface="+mn-lt"/>
                <a:ea typeface="+mn-ea"/>
                <a:cs typeface="+mn-cs"/>
              </a:rPr>
              <a:t> – 3 </a:t>
            </a:r>
            <a:r>
              <a:rPr lang="en-US" sz="1200" kern="1200" dirty="0" smtClean="0">
                <a:solidFill>
                  <a:schemeClr val="tx1"/>
                </a:solidFill>
                <a:effectLst/>
                <a:latin typeface="+mn-lt"/>
                <a:ea typeface="+mn-ea"/>
                <a:cs typeface="+mn-cs"/>
              </a:rPr>
              <a:t>prizes in each category</a:t>
            </a:r>
            <a:r>
              <a:rPr lang="ru-RU" sz="1200" kern="1200" dirty="0" smtClean="0">
                <a:solidFill>
                  <a:schemeClr val="tx1"/>
                </a:solidFill>
                <a:effectLst/>
                <a:latin typeface="+mn-lt"/>
                <a:ea typeface="+mn-ea"/>
                <a:cs typeface="+mn-cs"/>
              </a:rPr>
              <a:t>. </a:t>
            </a:r>
          </a:p>
          <a:p>
            <a:r>
              <a:rPr lang="ru-RU" sz="1200" i="1" kern="1200" dirty="0" smtClean="0">
                <a:solidFill>
                  <a:schemeClr val="tx1"/>
                </a:solidFill>
                <a:effectLst/>
                <a:latin typeface="+mn-lt"/>
                <a:ea typeface="+mn-ea"/>
                <a:cs typeface="+mn-cs"/>
              </a:rPr>
              <a:t>Ведущий 2: </a:t>
            </a:r>
            <a:r>
              <a:rPr lang="ru-RU" sz="1200" kern="1200" dirty="0" smtClean="0">
                <a:solidFill>
                  <a:schemeClr val="tx1"/>
                </a:solidFill>
                <a:effectLst/>
                <a:latin typeface="+mn-lt"/>
                <a:ea typeface="+mn-ea"/>
                <a:cs typeface="+mn-cs"/>
              </a:rPr>
              <a:t>Сегодня по чтению вслух понравившихся им стихов английских поэтов будут соревноваться 15 участников. Их выступления будут оцениваться в трех возрастных категориях – 2-3 классы, затем 4-5 классы и завершат конкурс участники из 6-7 классов. В итоге у нас будет 9 победителей – 3 призовых места в каждой возрастной категории.</a:t>
            </a:r>
          </a:p>
          <a:p>
            <a:r>
              <a:rPr lang="ru-RU" sz="1200" i="1" kern="1200" dirty="0" smtClean="0">
                <a:solidFill>
                  <a:schemeClr val="tx1"/>
                </a:solidFill>
                <a:effectLst/>
                <a:latin typeface="+mn-lt"/>
                <a:ea typeface="+mn-ea"/>
                <a:cs typeface="+mn-cs"/>
              </a:rPr>
              <a:t>Ведущий</a:t>
            </a:r>
            <a:r>
              <a:rPr lang="en-US" sz="1200" i="1" kern="120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Let me introduce the members of the Jury… </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8</a:t>
            </a:fld>
            <a:endParaRPr lang="ru-RU"/>
          </a:p>
        </p:txBody>
      </p:sp>
    </p:spTree>
    <p:extLst>
      <p:ext uri="{BB962C8B-B14F-4D97-AF65-F5344CB8AC3E}">
        <p14:creationId xmlns:p14="http://schemas.microsoft.com/office/powerpoint/2010/main" val="2508539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i="1" kern="1200" dirty="0" smtClean="0">
                <a:solidFill>
                  <a:schemeClr val="tx1"/>
                </a:solidFill>
                <a:effectLst/>
                <a:latin typeface="+mn-lt"/>
                <a:ea typeface="+mn-ea"/>
                <a:cs typeface="+mn-cs"/>
              </a:rPr>
              <a:t>Ведущий </a:t>
            </a:r>
            <a:r>
              <a:rPr lang="en-US" sz="1200" i="1" kern="1200" dirty="0" smtClean="0">
                <a:solidFill>
                  <a:schemeClr val="tx1"/>
                </a:solidFill>
                <a:effectLst/>
                <a:latin typeface="+mn-lt"/>
                <a:ea typeface="+mn-ea"/>
                <a:cs typeface="+mn-cs"/>
              </a:rPr>
              <a:t>2: </a:t>
            </a:r>
            <a:r>
              <a:rPr lang="en-US" sz="1200" kern="1200" dirty="0" smtClean="0">
                <a:solidFill>
                  <a:schemeClr val="tx1"/>
                </a:solidFill>
                <a:effectLst/>
                <a:latin typeface="+mn-lt"/>
                <a:ea typeface="+mn-ea"/>
                <a:cs typeface="+mn-cs"/>
              </a:rPr>
              <a:t>Here we go. We invite our junior participants to begin. </a:t>
            </a:r>
            <a:endParaRPr lang="ru-RU" sz="12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2A46C016-579E-45BE-96C6-950FE911ECA9}" type="slidenum">
              <a:rPr lang="ru-RU" smtClean="0"/>
              <a:t>9</a:t>
            </a:fld>
            <a:endParaRPr lang="ru-RU"/>
          </a:p>
        </p:txBody>
      </p:sp>
    </p:spTree>
    <p:extLst>
      <p:ext uri="{BB962C8B-B14F-4D97-AF65-F5344CB8AC3E}">
        <p14:creationId xmlns:p14="http://schemas.microsoft.com/office/powerpoint/2010/main" val="2508539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9195868-C48D-468E-B63D-353537B0090C}"/>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8BC7F9A2-4209-4F24-917B-BE303AB919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9217148D-280A-4897-86E4-6B44D503AFD8}"/>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xmlns="" id="{966B78E7-A5C7-4664-8F29-E857D704D1E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B05C343-90CC-4617-854E-876EBA5F6AC0}"/>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2725015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EA653CF-8120-402C-B40D-0A333C6B83FA}"/>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C07DB601-D552-4AF4-B601-5CC7AE7344F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74B9CB37-DE0E-4980-841F-B5E73673B49F}"/>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xmlns="" id="{488C7A3E-A487-4CA1-915D-145489A7048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CEE726D8-4B1E-47B9-B8BC-D7C95CE8F84C}"/>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3049629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280C35B6-9A55-493B-9025-07ABB2921FF7}"/>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54B40D5D-A5E9-4D9E-9B06-7234936821A8}"/>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83D6D146-0864-4662-A16A-F0F66AA61F76}"/>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xmlns="" id="{C4FF3B8E-471C-4304-8680-3CF94DA846C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20A07B26-E5BD-4CD8-B3B9-672C961ADAFE}"/>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2059409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ECC28B3-E4FA-4DB7-8B27-C7398F35B4E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8708E283-D63C-426B-A233-A7162EB061CB}"/>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343D5376-56C7-43FB-9825-DF5290C3B4C6}"/>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xmlns="" id="{3BFBD8DA-9A7D-49E9-8F9C-FBD6E0FCECB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4EB7FD3E-6C2D-43F6-B2E5-619D5EB35A57}"/>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1340185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AC1516D-8CEB-466F-A225-4121297D8280}"/>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B5472EEF-4FBA-43F5-8CE2-E61A11BEA0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88CC1DC5-A9DB-4EE0-BB8C-62E25AA84651}"/>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xmlns="" id="{D29279EF-8644-446A-94EC-CC2386B5F18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08510AC-3BF1-4028-AFB8-5CFDA4E19969}"/>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2348558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84489CA-3001-4F5A-BD7A-4EA297664E4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98B62CB2-62FB-4471-959D-07EF1160E52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EB3842CA-3DB2-43BE-B6D8-FC2C2EF0C7F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0E0CB025-729E-4E9A-ABE9-BCBD3229DFEE}"/>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6" name="Нижний колонтитул 5">
            <a:extLst>
              <a:ext uri="{FF2B5EF4-FFF2-40B4-BE49-F238E27FC236}">
                <a16:creationId xmlns:a16="http://schemas.microsoft.com/office/drawing/2014/main" xmlns="" id="{2C9C6376-B595-420F-8B9D-E7059C27B04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DB6905A0-9352-4010-A011-2D75CD89E2F8}"/>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764157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BAF9CC7-AB21-44A2-BF92-CF35433A975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BB00C233-7499-46D0-A004-873D101F00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3604BA8E-44B9-445D-93C1-62C6C24BFDB7}"/>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45B85891-3E71-47B6-B10E-C33BBDD242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65F66C37-8DFD-4C6B-B173-CC75E57AAB04}"/>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D41D18C1-0CF2-44C5-A544-F97607592EAC}"/>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8" name="Нижний колонтитул 7">
            <a:extLst>
              <a:ext uri="{FF2B5EF4-FFF2-40B4-BE49-F238E27FC236}">
                <a16:creationId xmlns:a16="http://schemas.microsoft.com/office/drawing/2014/main" xmlns="" id="{C3ACA58A-08C1-4D34-B167-A196F4F65875}"/>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5CA7213C-DE9A-4A10-A15B-1B93F5638C40}"/>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2726455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99C3246-5DB1-43D4-9E52-6911916C69BB}"/>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DA27E3E0-DAB8-4A80-8C4F-78751C9ECA03}"/>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4" name="Нижний колонтитул 3">
            <a:extLst>
              <a:ext uri="{FF2B5EF4-FFF2-40B4-BE49-F238E27FC236}">
                <a16:creationId xmlns:a16="http://schemas.microsoft.com/office/drawing/2014/main" xmlns="" id="{4B70ED4D-AEB6-4EF3-9729-464DA3FA6EED}"/>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2E342C55-E7DF-4346-9022-635222194D3C}"/>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1838479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24228052-FBB3-43DE-B5E4-47EFE1EDBD8A}"/>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3" name="Нижний колонтитул 2">
            <a:extLst>
              <a:ext uri="{FF2B5EF4-FFF2-40B4-BE49-F238E27FC236}">
                <a16:creationId xmlns:a16="http://schemas.microsoft.com/office/drawing/2014/main" xmlns="" id="{A569F5B0-E6F6-4C48-B0CA-91BAEA85F929}"/>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76D93610-7ECE-410A-96C5-3F8FC6A364F3}"/>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141358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939D646-EFCC-4F9A-8F4C-216EED19AEF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313D7115-C43E-458A-82E2-10E88E9AEE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C873C72B-2F96-4A12-B5FA-08C0DF6640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6A0B462D-25A9-4F00-8EB7-B7D748518A92}"/>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6" name="Нижний колонтитул 5">
            <a:extLst>
              <a:ext uri="{FF2B5EF4-FFF2-40B4-BE49-F238E27FC236}">
                <a16:creationId xmlns:a16="http://schemas.microsoft.com/office/drawing/2014/main" xmlns="" id="{603F5F29-A1F9-41D3-A25C-00E28FCAE25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5FE61E93-4984-4CF6-949F-0BB72C051565}"/>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336964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8A3D086-52BB-4FEB-B4AD-958B6FEEE41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878917D9-4C3D-48EA-BE4D-8740EC7CAE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AA9531A8-6F2B-4DDC-97A7-416800E3BC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E7669959-AF2F-40E2-A5F3-F30ADDEB5989}"/>
              </a:ext>
            </a:extLst>
          </p:cNvPr>
          <p:cNvSpPr>
            <a:spLocks noGrp="1"/>
          </p:cNvSpPr>
          <p:nvPr>
            <p:ph type="dt" sz="half" idx="10"/>
          </p:nvPr>
        </p:nvSpPr>
        <p:spPr/>
        <p:txBody>
          <a:bodyPr/>
          <a:lstStyle/>
          <a:p>
            <a:fld id="{2562E839-726B-4644-95BB-A74DB9698A6D}" type="datetimeFigureOut">
              <a:rPr lang="ru-RU" smtClean="0"/>
              <a:t>03.06.2024</a:t>
            </a:fld>
            <a:endParaRPr lang="ru-RU"/>
          </a:p>
        </p:txBody>
      </p:sp>
      <p:sp>
        <p:nvSpPr>
          <p:cNvPr id="6" name="Нижний колонтитул 5">
            <a:extLst>
              <a:ext uri="{FF2B5EF4-FFF2-40B4-BE49-F238E27FC236}">
                <a16:creationId xmlns:a16="http://schemas.microsoft.com/office/drawing/2014/main" xmlns="" id="{90FFB3FD-CCA7-4490-B6C6-7428FD632C6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5E5BFF7A-B309-4684-93E6-AE1990E8E41F}"/>
              </a:ext>
            </a:extLst>
          </p:cNvPr>
          <p:cNvSpPr>
            <a:spLocks noGrp="1"/>
          </p:cNvSpPr>
          <p:nvPr>
            <p:ph type="sldNum" sz="quarter" idx="12"/>
          </p:nvPr>
        </p:nvSpPr>
        <p:spPr/>
        <p:txBody>
          <a:bodyPr/>
          <a:lstStyle/>
          <a:p>
            <a:fld id="{330746FE-C0F5-4A41-B79A-41124FA38369}" type="slidenum">
              <a:rPr lang="ru-RU" smtClean="0"/>
              <a:t>‹#›</a:t>
            </a:fld>
            <a:endParaRPr lang="ru-RU"/>
          </a:p>
        </p:txBody>
      </p:sp>
    </p:spTree>
    <p:extLst>
      <p:ext uri="{BB962C8B-B14F-4D97-AF65-F5344CB8AC3E}">
        <p14:creationId xmlns:p14="http://schemas.microsoft.com/office/powerpoint/2010/main" val="842289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5D95CE6-A679-488A-9413-D617FF05AA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C2790185-BEE4-4223-9BA8-FA14A7DB01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C48D1616-3A8A-484B-BE8D-76CE98C14B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62E839-726B-4644-95BB-A74DB9698A6D}"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xmlns="" id="{BBC66C0D-F260-4072-A7A1-40EB05BD63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3A3445D6-9F00-45CB-85E6-C306548A15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746FE-C0F5-4A41-B79A-41124FA38369}" type="slidenum">
              <a:rPr lang="ru-RU" smtClean="0"/>
              <a:t>‹#›</a:t>
            </a:fld>
            <a:endParaRPr lang="ru-RU"/>
          </a:p>
        </p:txBody>
      </p:sp>
    </p:spTree>
    <p:extLst>
      <p:ext uri="{BB962C8B-B14F-4D97-AF65-F5344CB8AC3E}">
        <p14:creationId xmlns:p14="http://schemas.microsoft.com/office/powerpoint/2010/main" val="3897258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jpe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2.png"/><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2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1.jpg"/><Relationship Id="rId5" Type="http://schemas.openxmlformats.org/officeDocument/2006/relationships/image" Target="../media/image40.jpg"/><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4.jpg"/><Relationship Id="rId4" Type="http://schemas.openxmlformats.org/officeDocument/2006/relationships/image" Target="../media/image43.jpg"/></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g"/><Relationship Id="rId4" Type="http://schemas.openxmlformats.org/officeDocument/2006/relationships/image" Target="../media/image46.jpg"/></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1.jpg"/><Relationship Id="rId5" Type="http://schemas.openxmlformats.org/officeDocument/2006/relationships/image" Target="../media/image50.jpeg"/><Relationship Id="rId4" Type="http://schemas.microsoft.com/office/2007/relationships/hdphoto" Target="../media/hdphoto6.wdp"/></Relationships>
</file>

<file path=ppt/slides/_rels/slide2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5.jpg"/><Relationship Id="rId4" Type="http://schemas.microsoft.com/office/2007/relationships/hdphoto" Target="../media/hdphoto7.wdp"/></Relationships>
</file>

<file path=ppt/slides/_rels/slide29.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4.JPG"/></Relationships>
</file>

<file path=ppt/slides/_rels/slide3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3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69.png"/><Relationship Id="rId4" Type="http://schemas.microsoft.com/office/2007/relationships/hdphoto" Target="../media/hdphoto8.wdp"/></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Quiz.pptx" TargetMode="Externa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1.jpeg"/><Relationship Id="rId5" Type="http://schemas.openxmlformats.org/officeDocument/2006/relationships/image" Target="../media/image70.jpg"/><Relationship Id="rId4"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xmlns="" id="{F944E337-3E5D-4A1F-A5A1-2057F25B8A7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xmlns="" id="{4DA50D69-7CF7-4844-B844-A2B821C77F2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7854"/>
            <a:ext cx="12192000" cy="6865854"/>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xmlns="" id="{0C69435A-5A5F-4295-A28C-B7BC80A6A8F1}"/>
              </a:ext>
            </a:extLst>
          </p:cNvPr>
          <p:cNvSpPr>
            <a:spLocks noGrp="1"/>
          </p:cNvSpPr>
          <p:nvPr>
            <p:ph type="title"/>
          </p:nvPr>
        </p:nvSpPr>
        <p:spPr>
          <a:xfrm>
            <a:off x="1874191" y="268652"/>
            <a:ext cx="4561021" cy="1363215"/>
          </a:xfrm>
        </p:spPr>
        <p:txBody>
          <a:bodyPr vert="horz" lIns="91440" tIns="45720" rIns="91440" bIns="45720" rtlCol="0" anchor="ctr">
            <a:normAutofit/>
          </a:bodyPr>
          <a:lstStyle/>
          <a:p>
            <a:r>
              <a:rPr lang="en-US" b="1" dirty="0" smtClean="0">
                <a:solidFill>
                  <a:srgbClr val="002060"/>
                </a:solidFill>
                <a:latin typeface="Tempus Sans ITC" pitchFamily="82" charset="0"/>
              </a:rPr>
              <a:t>Poetry Contest</a:t>
            </a:r>
            <a:endParaRPr lang="en-US" sz="1100" dirty="0">
              <a:solidFill>
                <a:srgbClr val="002060"/>
              </a:solidFill>
              <a:latin typeface="Tempus Sans ITC" pitchFamily="82" charset="0"/>
            </a:endParaRPr>
          </a:p>
        </p:txBody>
      </p:sp>
      <p:sp>
        <p:nvSpPr>
          <p:cNvPr id="5" name="Прямоугольник 4">
            <a:extLst>
              <a:ext uri="{FF2B5EF4-FFF2-40B4-BE49-F238E27FC236}">
                <a16:creationId xmlns:a16="http://schemas.microsoft.com/office/drawing/2014/main" xmlns="" id="{4E0247B9-4BBD-4960-8168-78F49C87E797}"/>
              </a:ext>
            </a:extLst>
          </p:cNvPr>
          <p:cNvSpPr/>
          <p:nvPr/>
        </p:nvSpPr>
        <p:spPr>
          <a:xfrm>
            <a:off x="0" y="1885475"/>
            <a:ext cx="7669162" cy="2567919"/>
          </a:xfrm>
          <a:prstGeom prst="rect">
            <a:avLst/>
          </a:prstGeom>
        </p:spPr>
        <p:txBody>
          <a:bodyPr vert="horz" lIns="91440" tIns="45720" rIns="91440" bIns="45720" rtlCol="0" anchor="t">
            <a:normAutofit fontScale="92500" lnSpcReduction="10000"/>
          </a:bodyPr>
          <a:lstStyle/>
          <a:p>
            <a:pPr algn="ctr"/>
            <a:r>
              <a:rPr lang="en-US" sz="6000" b="1" dirty="0">
                <a:solidFill>
                  <a:srgbClr val="002060"/>
                </a:solidFill>
                <a:latin typeface="Tempus Sans ITC" pitchFamily="82" charset="0"/>
              </a:rPr>
              <a:t>“The Beauty of Poetry </a:t>
            </a:r>
            <a:endParaRPr lang="ru-RU" sz="6000" b="1" dirty="0" smtClean="0">
              <a:solidFill>
                <a:srgbClr val="002060"/>
              </a:solidFill>
              <a:latin typeface="Tempus Sans ITC" pitchFamily="82" charset="0"/>
            </a:endParaRPr>
          </a:p>
          <a:p>
            <a:pPr algn="ctr"/>
            <a:r>
              <a:rPr lang="en-US" sz="6000" b="1" dirty="0" smtClean="0">
                <a:solidFill>
                  <a:srgbClr val="002060"/>
                </a:solidFill>
                <a:latin typeface="Tempus Sans ITC" pitchFamily="82" charset="0"/>
              </a:rPr>
              <a:t>is </a:t>
            </a:r>
            <a:endParaRPr lang="ru-RU" sz="6000" b="1" dirty="0" smtClean="0">
              <a:solidFill>
                <a:srgbClr val="002060"/>
              </a:solidFill>
              <a:latin typeface="Tempus Sans ITC" pitchFamily="82" charset="0"/>
            </a:endParaRPr>
          </a:p>
          <a:p>
            <a:pPr algn="ctr"/>
            <a:r>
              <a:rPr lang="en-US" sz="6000" b="1" dirty="0" smtClean="0">
                <a:solidFill>
                  <a:srgbClr val="002060"/>
                </a:solidFill>
                <a:latin typeface="Tempus Sans ITC" pitchFamily="82" charset="0"/>
              </a:rPr>
              <a:t>the Beauty</a:t>
            </a:r>
            <a:r>
              <a:rPr lang="ru-RU" sz="6000" b="1" dirty="0" smtClean="0">
                <a:solidFill>
                  <a:srgbClr val="002060"/>
                </a:solidFill>
                <a:latin typeface="Tempus Sans ITC" pitchFamily="82" charset="0"/>
              </a:rPr>
              <a:t> </a:t>
            </a:r>
            <a:r>
              <a:rPr lang="en-US" sz="6000" b="1" dirty="0" smtClean="0">
                <a:solidFill>
                  <a:srgbClr val="002060"/>
                </a:solidFill>
                <a:latin typeface="Tempus Sans ITC" pitchFamily="82" charset="0"/>
              </a:rPr>
              <a:t>of </a:t>
            </a:r>
            <a:r>
              <a:rPr lang="en-US" sz="6000" b="1" dirty="0">
                <a:solidFill>
                  <a:srgbClr val="002060"/>
                </a:solidFill>
                <a:latin typeface="Tempus Sans ITC" pitchFamily="82" charset="0"/>
              </a:rPr>
              <a:t>Language”</a:t>
            </a:r>
            <a:endParaRPr lang="ru-RU" sz="6000" dirty="0">
              <a:solidFill>
                <a:srgbClr val="002060"/>
              </a:solidFill>
            </a:endParaRPr>
          </a:p>
        </p:txBody>
      </p:sp>
      <p:sp>
        <p:nvSpPr>
          <p:cNvPr id="9" name="Заголовок 1">
            <a:extLst>
              <a:ext uri="{FF2B5EF4-FFF2-40B4-BE49-F238E27FC236}">
                <a16:creationId xmlns:a16="http://schemas.microsoft.com/office/drawing/2014/main" xmlns="" id="{0C69435A-5A5F-4295-A28C-B7BC80A6A8F1}"/>
              </a:ext>
            </a:extLst>
          </p:cNvPr>
          <p:cNvSpPr txBox="1">
            <a:spLocks/>
          </p:cNvSpPr>
          <p:nvPr/>
        </p:nvSpPr>
        <p:spPr>
          <a:xfrm>
            <a:off x="245055" y="5948739"/>
            <a:ext cx="2831025" cy="794888"/>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solidFill>
                  <a:srgbClr val="002060"/>
                </a:solidFill>
                <a:latin typeface="Tempus Sans ITC" pitchFamily="82" charset="0"/>
              </a:rPr>
              <a:t>April, 2024</a:t>
            </a:r>
            <a:endParaRPr lang="en-US" sz="1100" dirty="0">
              <a:solidFill>
                <a:srgbClr val="002060"/>
              </a:solidFill>
              <a:latin typeface="Tempus Sans ITC" pitchFamily="82" charset="0"/>
            </a:endParaRPr>
          </a:p>
        </p:txBody>
      </p:sp>
      <p:pic>
        <p:nvPicPr>
          <p:cNvPr id="11" name="Рисунок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85032" y="65682"/>
            <a:ext cx="5306969" cy="6726636"/>
          </a:xfrm>
          <a:prstGeom prst="rect">
            <a:avLst/>
          </a:prstGeom>
          <a:effectLst>
            <a:softEdge rad="635000"/>
          </a:effectLst>
        </p:spPr>
      </p:pic>
      <p:pic>
        <p:nvPicPr>
          <p:cNvPr id="3" name="vremena0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18607" y="233516"/>
            <a:ext cx="609600" cy="609600"/>
          </a:xfrm>
          <a:prstGeom prst="rect">
            <a:avLst/>
          </a:prstGeom>
        </p:spPr>
      </p:pic>
    </p:spTree>
    <p:extLst>
      <p:ext uri="{BB962C8B-B14F-4D97-AF65-F5344CB8AC3E}">
        <p14:creationId xmlns:p14="http://schemas.microsoft.com/office/powerpoint/2010/main" val="35371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8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60" y="0"/>
            <a:ext cx="12168940" cy="6858000"/>
          </a:xfrm>
          <a:prstGeom prst="rect">
            <a:avLst/>
          </a:prstGeom>
        </p:spPr>
      </p:pic>
      <p:sp>
        <p:nvSpPr>
          <p:cNvPr id="6" name="Прямоугольник 5"/>
          <p:cNvSpPr/>
          <p:nvPr/>
        </p:nvSpPr>
        <p:spPr>
          <a:xfrm>
            <a:off x="1068507" y="295169"/>
            <a:ext cx="8367996" cy="3170099"/>
          </a:xfrm>
          <a:prstGeom prst="rect">
            <a:avLst/>
          </a:prstGeom>
        </p:spPr>
        <p:txBody>
          <a:bodyPr wrap="none">
            <a:spAutoFit/>
          </a:bodyPr>
          <a:lstStyle/>
          <a:p>
            <a:r>
              <a:rPr lang="en-US" dirty="0">
                <a:solidFill>
                  <a:schemeClr val="bg1"/>
                </a:solidFill>
                <a:latin typeface="Tempus Sans ITC" pitchFamily="82" charset="0"/>
              </a:rPr>
              <a:t>“</a:t>
            </a:r>
            <a:r>
              <a:rPr lang="en-US" sz="8000" b="1" dirty="0">
                <a:solidFill>
                  <a:schemeClr val="bg1"/>
                </a:solidFill>
                <a:latin typeface="Tempus Sans ITC" pitchFamily="82" charset="0"/>
              </a:rPr>
              <a:t>Sweet Treat </a:t>
            </a:r>
            <a:r>
              <a:rPr lang="en-US" sz="8000" b="1" dirty="0" smtClean="0">
                <a:solidFill>
                  <a:schemeClr val="bg1"/>
                </a:solidFill>
                <a:latin typeface="Tempus Sans ITC" pitchFamily="82" charset="0"/>
              </a:rPr>
              <a:t>Dream</a:t>
            </a:r>
            <a:r>
              <a:rPr lang="en-US" dirty="0" smtClean="0">
                <a:solidFill>
                  <a:schemeClr val="bg1"/>
                </a:solidFill>
                <a:latin typeface="Tempus Sans ITC" pitchFamily="82" charset="0"/>
              </a:rPr>
              <a:t>” </a:t>
            </a:r>
          </a:p>
          <a:p>
            <a:r>
              <a:rPr lang="en-US" sz="6000" b="1" dirty="0" smtClean="0">
                <a:solidFill>
                  <a:schemeClr val="bg1"/>
                </a:solidFill>
                <a:latin typeface="Tempus Sans ITC" pitchFamily="82" charset="0"/>
              </a:rPr>
              <a:t>         by</a:t>
            </a:r>
            <a:r>
              <a:rPr lang="ru-RU" sz="6000" b="1" dirty="0" smtClean="0">
                <a:solidFill>
                  <a:schemeClr val="bg1"/>
                </a:solidFill>
                <a:latin typeface="Chiller" panose="04020404031007020602" pitchFamily="82" charset="0"/>
              </a:rPr>
              <a:t> </a:t>
            </a:r>
            <a:r>
              <a:rPr lang="en-US" sz="6000" b="1" dirty="0">
                <a:solidFill>
                  <a:schemeClr val="bg1"/>
                </a:solidFill>
                <a:latin typeface="Tempus Sans ITC" pitchFamily="82" charset="0"/>
              </a:rPr>
              <a:t>Gillian M. Ward </a:t>
            </a:r>
            <a:endParaRPr lang="ru-RU" sz="6000" b="1" dirty="0">
              <a:solidFill>
                <a:schemeClr val="bg1"/>
              </a:solidFill>
              <a:latin typeface="Chiller" panose="04020404031007020602" pitchFamily="82" charset="0"/>
            </a:endParaRPr>
          </a:p>
          <a:p>
            <a:r>
              <a:rPr lang="en-US" sz="6000" b="1" dirty="0" smtClean="0">
                <a:solidFill>
                  <a:schemeClr val="bg1"/>
                </a:solidFill>
                <a:latin typeface="Chiller" panose="04020404031007020602" pitchFamily="82" charset="0"/>
              </a:rPr>
              <a:t>.</a:t>
            </a:r>
            <a:endParaRPr lang="ru-RU" sz="6000" b="1" dirty="0">
              <a:solidFill>
                <a:schemeClr val="bg1"/>
              </a:solidFill>
              <a:latin typeface="Chiller" panose="04020404031007020602" pitchFamily="82" charset="0"/>
            </a:endParaRPr>
          </a:p>
        </p:txBody>
      </p:sp>
      <p:sp>
        <p:nvSpPr>
          <p:cNvPr id="7" name="Прямоугольник 6"/>
          <p:cNvSpPr/>
          <p:nvPr/>
        </p:nvSpPr>
        <p:spPr>
          <a:xfrm>
            <a:off x="116084" y="3782711"/>
            <a:ext cx="6096000" cy="1938992"/>
          </a:xfrm>
          <a:prstGeom prst="rect">
            <a:avLst/>
          </a:prstGeom>
        </p:spPr>
        <p:txBody>
          <a:bodyPr>
            <a:spAutoFit/>
          </a:bodyPr>
          <a:lstStyle/>
          <a:p>
            <a:r>
              <a:rPr lang="en-US" sz="3000" b="1" dirty="0">
                <a:solidFill>
                  <a:schemeClr val="accent2">
                    <a:lumMod val="50000"/>
                  </a:schemeClr>
                </a:solidFill>
                <a:latin typeface="Tempus Sans ITC" pitchFamily="82" charset="0"/>
                <a:cs typeface="Arabic Typesetting" panose="03020402040406030203"/>
              </a:rPr>
              <a:t>Gillian M. Ward wrote, </a:t>
            </a:r>
            <a:endParaRPr lang="en-US" sz="3000" b="1" dirty="0" smtClean="0">
              <a:solidFill>
                <a:schemeClr val="accent2">
                  <a:lumMod val="50000"/>
                </a:schemeClr>
              </a:solidFill>
              <a:latin typeface="Tempus Sans ITC" pitchFamily="82" charset="0"/>
              <a:cs typeface="Arabic Typesetting" panose="03020402040406030203"/>
            </a:endParaRPr>
          </a:p>
          <a:p>
            <a:r>
              <a:rPr lang="en-US" sz="3000" b="1" dirty="0" smtClean="0">
                <a:solidFill>
                  <a:schemeClr val="accent2">
                    <a:lumMod val="50000"/>
                  </a:schemeClr>
                </a:solidFill>
                <a:latin typeface="Tempus Sans ITC" pitchFamily="82" charset="0"/>
                <a:cs typeface="Arabic Typesetting" panose="03020402040406030203"/>
              </a:rPr>
              <a:t>”</a:t>
            </a:r>
            <a:r>
              <a:rPr lang="en-US" sz="3000" b="1" dirty="0">
                <a:solidFill>
                  <a:schemeClr val="accent2">
                    <a:lumMod val="50000"/>
                  </a:schemeClr>
                </a:solidFill>
                <a:latin typeface="Tempus Sans ITC" pitchFamily="82" charset="0"/>
                <a:cs typeface="Arabic Typesetting" panose="03020402040406030203"/>
              </a:rPr>
              <a:t>I love chocolate, so I decided to write a poem about it. My grandchildren loved it.” </a:t>
            </a:r>
            <a:endParaRPr lang="ru-RU" sz="3000" b="1" dirty="0">
              <a:solidFill>
                <a:schemeClr val="accent2">
                  <a:lumMod val="50000"/>
                </a:schemeClr>
              </a:solidFill>
              <a:latin typeface="Gabriola" panose="04040605051002020D02" pitchFamily="82" charset="0"/>
              <a:cs typeface="Arabic Typesetting" panose="03020402040406030203"/>
            </a:endParaRPr>
          </a:p>
        </p:txBody>
      </p:sp>
    </p:spTree>
    <p:extLst>
      <p:ext uri="{BB962C8B-B14F-4D97-AF65-F5344CB8AC3E}">
        <p14:creationId xmlns:p14="http://schemas.microsoft.com/office/powerpoint/2010/main" val="135850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209939" cy="6858001"/>
          </a:xfrm>
          <a:prstGeom prst="rect">
            <a:avLst/>
          </a:prstGeom>
          <a:effectLst>
            <a:softEdge rad="635000"/>
          </a:effectLst>
        </p:spPr>
      </p:pic>
      <p:sp>
        <p:nvSpPr>
          <p:cNvPr id="3" name="Подзаголовок 2">
            <a:extLst>
              <a:ext uri="{FF2B5EF4-FFF2-40B4-BE49-F238E27FC236}">
                <a16:creationId xmlns:a16="http://schemas.microsoft.com/office/drawing/2014/main" xmlns="" id="{258C0FE4-F458-410A-9D85-3FFD06C4930C}"/>
              </a:ext>
            </a:extLst>
          </p:cNvPr>
          <p:cNvSpPr>
            <a:spLocks noGrp="1"/>
          </p:cNvSpPr>
          <p:nvPr>
            <p:ph type="subTitle" idx="1"/>
          </p:nvPr>
        </p:nvSpPr>
        <p:spPr>
          <a:xfrm>
            <a:off x="7531510" y="2334715"/>
            <a:ext cx="4660490" cy="3297471"/>
          </a:xfrm>
        </p:spPr>
        <p:txBody>
          <a:bodyPr>
            <a:normAutofit fontScale="62500" lnSpcReduction="20000"/>
          </a:bodyPr>
          <a:lstStyle/>
          <a:p>
            <a:pPr>
              <a:lnSpc>
                <a:spcPct val="120000"/>
              </a:lnSpc>
            </a:pPr>
            <a:r>
              <a:rPr lang="ru-RU" sz="4000" b="1" dirty="0">
                <a:solidFill>
                  <a:srgbClr val="002060"/>
                </a:solidFill>
                <a:latin typeface="Segoe Print" pitchFamily="2" charset="0"/>
              </a:rPr>
              <a:t>Добрый доктор Айболит!</a:t>
            </a:r>
            <a:br>
              <a:rPr lang="ru-RU" sz="4000" b="1" dirty="0">
                <a:solidFill>
                  <a:srgbClr val="002060"/>
                </a:solidFill>
                <a:latin typeface="Segoe Print" pitchFamily="2" charset="0"/>
              </a:rPr>
            </a:br>
            <a:r>
              <a:rPr lang="ru-RU" sz="4000" b="1" dirty="0">
                <a:solidFill>
                  <a:srgbClr val="002060"/>
                </a:solidFill>
                <a:latin typeface="Segoe Print" pitchFamily="2" charset="0"/>
              </a:rPr>
              <a:t>Он под деревом сидит.</a:t>
            </a:r>
            <a:br>
              <a:rPr lang="ru-RU" sz="4000" b="1" dirty="0">
                <a:solidFill>
                  <a:srgbClr val="002060"/>
                </a:solidFill>
                <a:latin typeface="Segoe Print" pitchFamily="2" charset="0"/>
              </a:rPr>
            </a:br>
            <a:r>
              <a:rPr lang="ru-RU" sz="4000" b="1" dirty="0">
                <a:solidFill>
                  <a:srgbClr val="002060"/>
                </a:solidFill>
                <a:latin typeface="Segoe Print" pitchFamily="2" charset="0"/>
              </a:rPr>
              <a:t>Приходи к нему лечиться</a:t>
            </a:r>
            <a:br>
              <a:rPr lang="ru-RU" sz="4000" b="1" dirty="0">
                <a:solidFill>
                  <a:srgbClr val="002060"/>
                </a:solidFill>
                <a:latin typeface="Segoe Print" pitchFamily="2" charset="0"/>
              </a:rPr>
            </a:br>
            <a:r>
              <a:rPr lang="ru-RU" sz="4000" b="1" dirty="0">
                <a:solidFill>
                  <a:srgbClr val="002060"/>
                </a:solidFill>
                <a:latin typeface="Segoe Print" pitchFamily="2" charset="0"/>
              </a:rPr>
              <a:t>И корова, и волчица,</a:t>
            </a:r>
            <a:br>
              <a:rPr lang="ru-RU" sz="4000" b="1" dirty="0">
                <a:solidFill>
                  <a:srgbClr val="002060"/>
                </a:solidFill>
                <a:latin typeface="Segoe Print" pitchFamily="2" charset="0"/>
              </a:rPr>
            </a:br>
            <a:r>
              <a:rPr lang="ru-RU" sz="4000" b="1" dirty="0">
                <a:solidFill>
                  <a:srgbClr val="002060"/>
                </a:solidFill>
                <a:latin typeface="Segoe Print" pitchFamily="2" charset="0"/>
              </a:rPr>
              <a:t>И жучок, и червячок,</a:t>
            </a:r>
            <a:br>
              <a:rPr lang="ru-RU" sz="4000" b="1" dirty="0">
                <a:solidFill>
                  <a:srgbClr val="002060"/>
                </a:solidFill>
                <a:latin typeface="Segoe Print" pitchFamily="2" charset="0"/>
              </a:rPr>
            </a:br>
            <a:r>
              <a:rPr lang="ru-RU" sz="4000" b="1" dirty="0">
                <a:solidFill>
                  <a:srgbClr val="002060"/>
                </a:solidFill>
                <a:latin typeface="Segoe Print" pitchFamily="2" charset="0"/>
              </a:rPr>
              <a:t>И </a:t>
            </a:r>
            <a:r>
              <a:rPr lang="ru-RU" sz="4000" b="1" dirty="0" smtClean="0">
                <a:solidFill>
                  <a:srgbClr val="002060"/>
                </a:solidFill>
                <a:latin typeface="Segoe Print" pitchFamily="2" charset="0"/>
              </a:rPr>
              <a:t>медведица</a:t>
            </a:r>
            <a:r>
              <a:rPr lang="en-US" sz="4000" b="1" dirty="0" smtClean="0">
                <a:solidFill>
                  <a:srgbClr val="002060"/>
                </a:solidFill>
                <a:latin typeface="Segoe Print" pitchFamily="2" charset="0"/>
              </a:rPr>
              <a:t>!              </a:t>
            </a:r>
            <a:r>
              <a:rPr lang="ru-RU" sz="4000" b="1" dirty="0" smtClean="0">
                <a:solidFill>
                  <a:srgbClr val="002060"/>
                </a:solidFill>
                <a:latin typeface="Segoe Print" pitchFamily="2" charset="0"/>
              </a:rPr>
              <a:t>Всех излечит, исцелит</a:t>
            </a:r>
            <a:br>
              <a:rPr lang="ru-RU" sz="4000" b="1" dirty="0" smtClean="0">
                <a:solidFill>
                  <a:srgbClr val="002060"/>
                </a:solidFill>
                <a:latin typeface="Segoe Print" pitchFamily="2" charset="0"/>
              </a:rPr>
            </a:br>
            <a:r>
              <a:rPr lang="ru-RU" sz="4000" b="1" dirty="0" smtClean="0">
                <a:solidFill>
                  <a:srgbClr val="002060"/>
                </a:solidFill>
                <a:latin typeface="Segoe Print" pitchFamily="2" charset="0"/>
              </a:rPr>
              <a:t>Добрый доктор Айболит!</a:t>
            </a:r>
            <a:endParaRPr lang="en-US" sz="4000" b="1" dirty="0" smtClean="0">
              <a:solidFill>
                <a:srgbClr val="002060"/>
              </a:solidFill>
              <a:latin typeface="Segoe Print" pitchFamily="2" charset="0"/>
            </a:endParaRPr>
          </a:p>
        </p:txBody>
      </p:sp>
      <p:sp>
        <p:nvSpPr>
          <p:cNvPr id="5" name="Прямоугольник 4">
            <a:extLst>
              <a:ext uri="{FF2B5EF4-FFF2-40B4-BE49-F238E27FC236}">
                <a16:creationId xmlns:a16="http://schemas.microsoft.com/office/drawing/2014/main" xmlns="" id="{A8EC5A73-A4BF-4B45-B549-92B0BAD8845A}"/>
              </a:ext>
            </a:extLst>
          </p:cNvPr>
          <p:cNvSpPr/>
          <p:nvPr/>
        </p:nvSpPr>
        <p:spPr>
          <a:xfrm>
            <a:off x="7264663" y="573084"/>
            <a:ext cx="4927337" cy="1323439"/>
          </a:xfrm>
          <a:prstGeom prst="rect">
            <a:avLst/>
          </a:prstGeom>
        </p:spPr>
        <p:txBody>
          <a:bodyPr wrap="square">
            <a:spAutoFit/>
          </a:bodyPr>
          <a:lstStyle/>
          <a:p>
            <a:pPr algn="ctr"/>
            <a:r>
              <a:rPr lang="ru-RU" sz="4000" b="1" dirty="0">
                <a:solidFill>
                  <a:srgbClr val="002060"/>
                </a:solidFill>
                <a:latin typeface="Segoe Print" pitchFamily="2" charset="0"/>
              </a:rPr>
              <a:t>Корне</a:t>
            </a:r>
            <a:r>
              <a:rPr lang="en-US" sz="4000" b="1" dirty="0">
                <a:solidFill>
                  <a:srgbClr val="002060"/>
                </a:solidFill>
                <a:latin typeface="Segoe Print" pitchFamily="2" charset="0"/>
              </a:rPr>
              <a:t>́</a:t>
            </a:r>
            <a:r>
              <a:rPr lang="ru-RU" sz="4000" b="1" dirty="0">
                <a:solidFill>
                  <a:srgbClr val="002060"/>
                </a:solidFill>
                <a:latin typeface="Segoe Print" pitchFamily="2" charset="0"/>
              </a:rPr>
              <a:t>й Ива</a:t>
            </a:r>
            <a:r>
              <a:rPr lang="en-US" sz="4000" b="1" dirty="0">
                <a:solidFill>
                  <a:srgbClr val="002060"/>
                </a:solidFill>
                <a:latin typeface="Segoe Print" pitchFamily="2" charset="0"/>
              </a:rPr>
              <a:t>́</a:t>
            </a:r>
            <a:r>
              <a:rPr lang="ru-RU" sz="4000" b="1" dirty="0">
                <a:solidFill>
                  <a:srgbClr val="002060"/>
                </a:solidFill>
                <a:latin typeface="Segoe Print" pitchFamily="2" charset="0"/>
              </a:rPr>
              <a:t>нович Чуко</a:t>
            </a:r>
            <a:r>
              <a:rPr lang="en-US" sz="4000" b="1" dirty="0">
                <a:solidFill>
                  <a:srgbClr val="002060"/>
                </a:solidFill>
                <a:latin typeface="Segoe Print" pitchFamily="2" charset="0"/>
              </a:rPr>
              <a:t>́</a:t>
            </a:r>
            <a:r>
              <a:rPr lang="ru-RU" sz="4000" b="1" dirty="0">
                <a:solidFill>
                  <a:srgbClr val="002060"/>
                </a:solidFill>
                <a:latin typeface="Segoe Print" pitchFamily="2" charset="0"/>
              </a:rPr>
              <a:t>вский</a:t>
            </a:r>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989" y="783364"/>
            <a:ext cx="5248033" cy="46833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softEdge rad="63500"/>
          </a:effectLst>
          <a:scene3d>
            <a:camera prst="orthographicFront">
              <a:rot lat="0" lon="0" rev="360000"/>
            </a:camera>
            <a:lightRig rig="twoPt" dir="t">
              <a:rot lat="0" lon="0" rev="7200000"/>
            </a:lightRig>
          </a:scene3d>
          <a:sp3d contourW="12700">
            <a:bevelT w="25400" h="19050"/>
            <a:contourClr>
              <a:srgbClr val="969696"/>
            </a:contourClr>
          </a:sp3d>
        </p:spPr>
      </p:pic>
      <p:sp>
        <p:nvSpPr>
          <p:cNvPr id="14" name="Прямоугольник 13"/>
          <p:cNvSpPr/>
          <p:nvPr/>
        </p:nvSpPr>
        <p:spPr>
          <a:xfrm>
            <a:off x="1268000" y="5258113"/>
            <a:ext cx="9944099" cy="1631216"/>
          </a:xfrm>
          <a:prstGeom prst="rect">
            <a:avLst/>
          </a:prstGeom>
        </p:spPr>
        <p:txBody>
          <a:bodyPr wrap="square">
            <a:spAutoFit/>
          </a:bodyPr>
          <a:lstStyle/>
          <a:p>
            <a:r>
              <a:rPr lang="en-US" dirty="0" smtClean="0">
                <a:solidFill>
                  <a:schemeClr val="bg1"/>
                </a:solidFill>
                <a:latin typeface="Tempus Sans ITC" pitchFamily="82" charset="0"/>
              </a:rPr>
              <a:t>“</a:t>
            </a:r>
            <a:r>
              <a:rPr lang="en-US" sz="8000" b="1" dirty="0" smtClean="0">
                <a:solidFill>
                  <a:srgbClr val="002060"/>
                </a:solidFill>
                <a:latin typeface="Tempus Sans ITC" pitchFamily="82" charset="0"/>
              </a:rPr>
              <a:t>”</a:t>
            </a:r>
            <a:r>
              <a:rPr lang="en-US" sz="10000" b="1" dirty="0" smtClean="0">
                <a:solidFill>
                  <a:srgbClr val="002060"/>
                </a:solidFill>
                <a:latin typeface="Tempus Sans ITC" pitchFamily="82" charset="0"/>
              </a:rPr>
              <a:t>My Dog Jack”</a:t>
            </a:r>
            <a:endParaRPr lang="ru-RU" sz="10000" b="1" dirty="0">
              <a:solidFill>
                <a:srgbClr val="002060"/>
              </a:solidFill>
              <a:latin typeface="Chiller" panose="04020404031007020602" pitchFamily="82" charset="0"/>
            </a:endParaRPr>
          </a:p>
        </p:txBody>
      </p:sp>
      <p:sp>
        <p:nvSpPr>
          <p:cNvPr id="4" name="AutoShape 2" descr="Adorable Black and White Puppy with Black Eyes"/>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9005" y="0"/>
            <a:ext cx="5715000" cy="5715000"/>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6127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053"/>
                                        </p:tgtEl>
                                        <p:attrNameLst>
                                          <p:attrName>style.visibility</p:attrName>
                                        </p:attrNameLst>
                                      </p:cBhvr>
                                      <p:to>
                                        <p:strVal val="visible"/>
                                      </p:to>
                                    </p:set>
                                    <p:animEffect transition="in" filter="circle(in)">
                                      <p:cBhvr>
                                        <p:cTn id="27" dur="2000"/>
                                        <p:tgtEl>
                                          <p:spTgt spid="2053"/>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circle(in)">
                                      <p:cBhvr>
                                        <p:cTn id="3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5" grpId="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xmlns="" id="{4C3A44BB-E01C-4AA8-B2C8-32FC346D2ED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7619" y="333390"/>
            <a:ext cx="4346755" cy="3357698"/>
          </a:xfrm>
          <a:prstGeom prst="rect">
            <a:avLst/>
          </a:prstGeom>
          <a:effectLst>
            <a:softEdge rad="63500"/>
          </a:effectLst>
        </p:spPr>
      </p:pic>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184" y="205571"/>
            <a:ext cx="5156867" cy="6265352"/>
          </a:xfrm>
          <a:prstGeom prst="rect">
            <a:avLst/>
          </a:prstGeom>
          <a:effectLst>
            <a:softEdge rad="63500"/>
          </a:effectLst>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21677" y="3116718"/>
            <a:ext cx="4381316" cy="3472192"/>
          </a:xfrm>
          <a:prstGeom prst="rect">
            <a:avLst/>
          </a:prstGeom>
          <a:effectLst>
            <a:softEdge rad="63500"/>
          </a:effectLst>
        </p:spPr>
      </p:pic>
      <p:sp>
        <p:nvSpPr>
          <p:cNvPr id="16" name="Прямоугольник 15"/>
          <p:cNvSpPr/>
          <p:nvPr/>
        </p:nvSpPr>
        <p:spPr>
          <a:xfrm>
            <a:off x="6266426" y="2179078"/>
            <a:ext cx="6095445" cy="1015663"/>
          </a:xfrm>
          <a:prstGeom prst="rect">
            <a:avLst/>
          </a:prstGeom>
        </p:spPr>
        <p:txBody>
          <a:bodyPr wrap="square">
            <a:spAutoFit/>
          </a:bodyPr>
          <a:lstStyle/>
          <a:p>
            <a:r>
              <a:rPr lang="en-US" sz="6000" dirty="0" smtClean="0">
                <a:solidFill>
                  <a:schemeClr val="bg1"/>
                </a:solidFill>
                <a:latin typeface="Tempus Sans ITC" pitchFamily="82" charset="0"/>
              </a:rPr>
              <a:t>“</a:t>
            </a:r>
            <a:r>
              <a:rPr lang="en-US" sz="6000" b="1" dirty="0" smtClean="0">
                <a:solidFill>
                  <a:srgbClr val="002060"/>
                </a:solidFill>
                <a:latin typeface="Tempus Sans ITC" pitchFamily="82" charset="0"/>
              </a:rPr>
              <a:t>”What I will be”</a:t>
            </a:r>
            <a:endParaRPr lang="ru-RU" sz="6000" b="1" dirty="0">
              <a:solidFill>
                <a:srgbClr val="002060"/>
              </a:solidFill>
              <a:latin typeface="Chiller" panose="04020404031007020602" pitchFamily="82" charset="0"/>
            </a:endParaRPr>
          </a:p>
        </p:txBody>
      </p:sp>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514" y="333390"/>
            <a:ext cx="5872871" cy="5839691"/>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7512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ircle(in)">
                                      <p:cBhvr>
                                        <p:cTn id="18" dur="2000"/>
                                        <p:tgtEl>
                                          <p:spTgt spid="3075"/>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ircle(in)">
                                      <p:cBhvr>
                                        <p:cTn id="2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8" y="0"/>
            <a:ext cx="12193687" cy="6858000"/>
          </a:xfrm>
          <a:prstGeom prst="rect">
            <a:avLst/>
          </a:prstGeom>
        </p:spPr>
      </p:pic>
      <p:pic>
        <p:nvPicPr>
          <p:cNvPr id="8" name="Рисунок 7"/>
          <p:cNvPicPr>
            <a:picLocks noChangeAspect="1"/>
          </p:cNvPicPr>
          <p:nvPr/>
        </p:nvPicPr>
        <p:blipFill>
          <a:blip r:embed="rId4">
            <a:extLst>
              <a:ext uri="{BEBA8EAE-BF5A-486C-A8C5-ECC9F3942E4B}">
                <a14:imgProps xmlns:a14="http://schemas.microsoft.com/office/drawing/2010/main">
                  <a14:imgLayer r:embed="rId5">
                    <a14:imgEffect>
                      <a14:backgroundRemoval t="4167" b="94444" l="1667" r="99167"/>
                    </a14:imgEffect>
                  </a14:imgLayer>
                </a14:imgProps>
              </a:ext>
              <a:ext uri="{28A0092B-C50C-407E-A947-70E740481C1C}">
                <a14:useLocalDpi xmlns:a14="http://schemas.microsoft.com/office/drawing/2010/main" val="0"/>
              </a:ext>
            </a:extLst>
          </a:blip>
          <a:stretch>
            <a:fillRect/>
          </a:stretch>
        </p:blipFill>
        <p:spPr>
          <a:xfrm>
            <a:off x="139650" y="-19665"/>
            <a:ext cx="3274308" cy="4584032"/>
          </a:xfrm>
          <a:prstGeom prst="rect">
            <a:avLst/>
          </a:prstGeom>
        </p:spPr>
      </p:pic>
      <p:sp>
        <p:nvSpPr>
          <p:cNvPr id="11" name="Прямоугольник 10"/>
          <p:cNvSpPr/>
          <p:nvPr/>
        </p:nvSpPr>
        <p:spPr>
          <a:xfrm>
            <a:off x="3611362" y="304707"/>
            <a:ext cx="8201284" cy="1631216"/>
          </a:xfrm>
          <a:prstGeom prst="rect">
            <a:avLst/>
          </a:prstGeom>
        </p:spPr>
        <p:txBody>
          <a:bodyPr wrap="none">
            <a:spAutoFit/>
          </a:bodyPr>
          <a:lstStyle/>
          <a:p>
            <a:pPr algn="ctr"/>
            <a:r>
              <a:rPr lang="en-US" sz="5000" b="1" dirty="0">
                <a:solidFill>
                  <a:schemeClr val="bg1"/>
                </a:solidFill>
                <a:latin typeface="Tempus Sans ITC" pitchFamily="82" charset="0"/>
                <a:cs typeface="Arabic Typesetting" panose="03020402040406030203"/>
              </a:rPr>
              <a:t>"Twinkle, Twinkle, Little </a:t>
            </a:r>
            <a:r>
              <a:rPr lang="en-US" sz="5000" b="1" dirty="0" smtClean="0">
                <a:solidFill>
                  <a:schemeClr val="bg1"/>
                </a:solidFill>
                <a:latin typeface="Tempus Sans ITC" pitchFamily="82" charset="0"/>
                <a:cs typeface="Arabic Typesetting" panose="03020402040406030203"/>
              </a:rPr>
              <a:t>Star“ </a:t>
            </a:r>
          </a:p>
          <a:p>
            <a:pPr algn="ctr"/>
            <a:r>
              <a:rPr lang="en-US" sz="5000" b="1" dirty="0" smtClean="0">
                <a:solidFill>
                  <a:schemeClr val="bg1"/>
                </a:solidFill>
                <a:latin typeface="Tempus Sans ITC" pitchFamily="82" charset="0"/>
                <a:cs typeface="Arabic Typesetting" panose="03020402040406030203"/>
              </a:rPr>
              <a:t>by </a:t>
            </a:r>
            <a:r>
              <a:rPr lang="en-US" sz="5000" b="1" dirty="0" smtClean="0">
                <a:solidFill>
                  <a:schemeClr val="bg1"/>
                </a:solidFill>
                <a:latin typeface="Tempus Sans ITC" pitchFamily="82" charset="0"/>
              </a:rPr>
              <a:t>Jane Taylor</a:t>
            </a:r>
            <a:endParaRPr lang="ru-RU" sz="5000" b="1" dirty="0">
              <a:solidFill>
                <a:schemeClr val="bg1"/>
              </a:solidFill>
              <a:latin typeface="Chiller" panose="04020404031007020602" pitchFamily="82" charset="0"/>
            </a:endParaRPr>
          </a:p>
        </p:txBody>
      </p:sp>
      <p:sp>
        <p:nvSpPr>
          <p:cNvPr id="12" name="Прямоугольник с двумя скругленными противолежащими углами 11"/>
          <p:cNvSpPr/>
          <p:nvPr/>
        </p:nvSpPr>
        <p:spPr>
          <a:xfrm>
            <a:off x="1887828" y="3745330"/>
            <a:ext cx="4248820" cy="2858928"/>
          </a:xfrm>
          <a:prstGeom prst="round2DiagRect">
            <a:avLst/>
          </a:prstGeom>
          <a:solidFill>
            <a:srgbClr val="FFFFFF">
              <a:alpha val="52941"/>
            </a:srgb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0" name="Прямоугольник 9"/>
          <p:cNvSpPr/>
          <p:nvPr/>
        </p:nvSpPr>
        <p:spPr>
          <a:xfrm>
            <a:off x="2013318" y="4049713"/>
            <a:ext cx="3997839" cy="1938992"/>
          </a:xfrm>
          <a:prstGeom prst="rect">
            <a:avLst/>
          </a:prstGeom>
        </p:spPr>
        <p:txBody>
          <a:bodyPr wrap="square">
            <a:spAutoFit/>
          </a:bodyPr>
          <a:lstStyle/>
          <a:p>
            <a:r>
              <a:rPr lang="en-US" sz="4000" b="1" dirty="0" smtClean="0">
                <a:solidFill>
                  <a:srgbClr val="002060"/>
                </a:solidFill>
                <a:latin typeface="Gabriola" panose="04040605051002020D02" pitchFamily="82" charset="0"/>
                <a:cs typeface="Arabic Typesetting" panose="03020402040406030203"/>
              </a:rPr>
              <a:t>Jane Taylor, an </a:t>
            </a:r>
            <a:r>
              <a:rPr lang="en-US" sz="4000" b="1" dirty="0">
                <a:solidFill>
                  <a:srgbClr val="002060"/>
                </a:solidFill>
                <a:latin typeface="Gabriola" panose="04040605051002020D02" pitchFamily="82" charset="0"/>
                <a:cs typeface="Arabic Typesetting" panose="03020402040406030203"/>
              </a:rPr>
              <a:t>English poet </a:t>
            </a:r>
            <a:r>
              <a:rPr lang="en-US" sz="4000" b="1" dirty="0" smtClean="0">
                <a:solidFill>
                  <a:srgbClr val="002060"/>
                </a:solidFill>
                <a:latin typeface="Gabriola" panose="04040605051002020D02" pitchFamily="82" charset="0"/>
                <a:cs typeface="Arabic Typesetting" panose="03020402040406030203"/>
              </a:rPr>
              <a:t> best </a:t>
            </a:r>
            <a:r>
              <a:rPr lang="en-US" sz="4000" b="1" dirty="0">
                <a:solidFill>
                  <a:srgbClr val="002060"/>
                </a:solidFill>
                <a:latin typeface="Gabriola" panose="04040605051002020D02" pitchFamily="82" charset="0"/>
                <a:cs typeface="Arabic Typesetting" panose="03020402040406030203"/>
              </a:rPr>
              <a:t>known </a:t>
            </a:r>
            <a:r>
              <a:rPr lang="en-US" sz="4000" b="1" dirty="0" smtClean="0">
                <a:solidFill>
                  <a:srgbClr val="002060"/>
                </a:solidFill>
                <a:latin typeface="Gabriola" panose="04040605051002020D02" pitchFamily="82" charset="0"/>
                <a:cs typeface="Arabic Typesetting" panose="03020402040406030203"/>
              </a:rPr>
              <a:t>for her poem “The Star</a:t>
            </a:r>
            <a:r>
              <a:rPr lang="en-US" sz="4000" b="1" dirty="0">
                <a:solidFill>
                  <a:srgbClr val="002060"/>
                </a:solidFill>
                <a:latin typeface="Gabriola" panose="04040605051002020D02" pitchFamily="82" charset="0"/>
                <a:cs typeface="Arabic Typesetting" panose="03020402040406030203"/>
              </a:rPr>
              <a:t>".</a:t>
            </a:r>
            <a:endParaRPr lang="ru-RU" sz="4000" b="1" dirty="0">
              <a:solidFill>
                <a:srgbClr val="002060"/>
              </a:solidFill>
              <a:latin typeface="Gabriola" panose="04040605051002020D02" pitchFamily="82" charset="0"/>
              <a:cs typeface="Arabic Typesetting" panose="03020402040406030203"/>
            </a:endParaRPr>
          </a:p>
        </p:txBody>
      </p:sp>
    </p:spTree>
    <p:extLst>
      <p:ext uri="{BB962C8B-B14F-4D97-AF65-F5344CB8AC3E}">
        <p14:creationId xmlns:p14="http://schemas.microsoft.com/office/powerpoint/2010/main" val="419512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641432" cy="6858000"/>
          </a:xfrm>
          <a:prstGeom prst="rect">
            <a:avLst/>
          </a:prstGeom>
          <a:effectLst>
            <a:softEdge rad="635000"/>
          </a:effectLst>
        </p:spPr>
      </p:pic>
      <p:sp>
        <p:nvSpPr>
          <p:cNvPr id="2" name="Прямоугольник 1"/>
          <p:cNvSpPr/>
          <p:nvPr/>
        </p:nvSpPr>
        <p:spPr>
          <a:xfrm>
            <a:off x="2204182" y="1913859"/>
            <a:ext cx="9600705" cy="2031325"/>
          </a:xfrm>
          <a:prstGeom prst="rect">
            <a:avLst/>
          </a:prstGeom>
        </p:spPr>
        <p:txBody>
          <a:bodyPr wrap="none">
            <a:spAutoFit/>
          </a:bodyPr>
          <a:lstStyle/>
          <a:p>
            <a:r>
              <a:rPr lang="en-US" sz="12600" b="1" dirty="0" smtClean="0">
                <a:ln w="17780" cmpd="sng">
                  <a:solidFill>
                    <a:schemeClr val="accent1">
                      <a:tint val="3000"/>
                    </a:schemeClr>
                  </a:solidFill>
                  <a:prstDash val="solid"/>
                  <a:miter lim="800000"/>
                </a:ln>
                <a:solidFill>
                  <a:schemeClr val="accent6">
                    <a:lumMod val="50000"/>
                  </a:schemeClr>
                </a:solidFill>
                <a:effectLst>
                  <a:outerShdw blurRad="55000" dist="50800" dir="5400000" algn="tl">
                    <a:srgbClr val="000000">
                      <a:alpha val="33000"/>
                    </a:srgbClr>
                  </a:outerShdw>
                </a:effectLst>
                <a:latin typeface="Chiller" panose="04020404031007020602" pitchFamily="82" charset="0"/>
              </a:rPr>
              <a:t> </a:t>
            </a: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4th </a:t>
            </a:r>
            <a:r>
              <a:rPr lang="en-US"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and </a:t>
            </a: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5th grades</a:t>
            </a:r>
            <a:endParaRPr lang="ru-RU"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Chiller" panose="04020404031007020602" pitchFamily="82" charset="0"/>
            </a:endParaRPr>
          </a:p>
        </p:txBody>
      </p:sp>
    </p:spTree>
    <p:extLst>
      <p:ext uri="{BB962C8B-B14F-4D97-AF65-F5344CB8AC3E}">
        <p14:creationId xmlns:p14="http://schemas.microsoft.com/office/powerpoint/2010/main" val="13875958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Content Placeholder 1029">
            <a:extLst>
              <a:ext uri="{FF2B5EF4-FFF2-40B4-BE49-F238E27FC236}">
                <a16:creationId xmlns:a16="http://schemas.microsoft.com/office/drawing/2014/main" xmlns="" id="{BFE691CE-F2AF-49F5-A05B-4B1A71C554C1}"/>
              </a:ext>
            </a:extLst>
          </p:cNvPr>
          <p:cNvSpPr>
            <a:spLocks noGrp="1"/>
          </p:cNvSpPr>
          <p:nvPr>
            <p:ph idx="1"/>
          </p:nvPr>
        </p:nvSpPr>
        <p:spPr>
          <a:xfrm>
            <a:off x="8427027" y="4502703"/>
            <a:ext cx="3764973" cy="1468532"/>
          </a:xfrm>
        </p:spPr>
        <p:txBody>
          <a:bodyPr>
            <a:normAutofit/>
          </a:bodyPr>
          <a:lstStyle/>
          <a:p>
            <a:pPr marL="0" indent="0" algn="ctr">
              <a:buNone/>
            </a:pPr>
            <a:r>
              <a:rPr lang="en-US" sz="3000" b="1" dirty="0" smtClean="0">
                <a:solidFill>
                  <a:srgbClr val="002060"/>
                </a:solidFill>
                <a:latin typeface="Tempus Sans ITC" pitchFamily="82" charset="0"/>
                <a:cs typeface="Arabic Typesetting" panose="03020402040406030203"/>
              </a:rPr>
              <a:t>Scottish poet, best </a:t>
            </a:r>
            <a:r>
              <a:rPr lang="en-US" sz="3000" b="1" dirty="0">
                <a:solidFill>
                  <a:srgbClr val="002060"/>
                </a:solidFill>
                <a:latin typeface="Tempus Sans ITC" pitchFamily="82" charset="0"/>
                <a:cs typeface="Arabic Typesetting" panose="03020402040406030203"/>
              </a:rPr>
              <a:t>known </a:t>
            </a:r>
            <a:r>
              <a:rPr lang="en-US" sz="3000" b="1" dirty="0" smtClean="0">
                <a:solidFill>
                  <a:srgbClr val="002060"/>
                </a:solidFill>
                <a:latin typeface="Tempus Sans ITC" pitchFamily="82" charset="0"/>
                <a:cs typeface="Arabic Typesetting" panose="03020402040406030203"/>
              </a:rPr>
              <a:t>for </a:t>
            </a:r>
            <a:r>
              <a:rPr lang="en-US" sz="3000" b="1" dirty="0">
                <a:solidFill>
                  <a:srgbClr val="002060"/>
                </a:solidFill>
                <a:latin typeface="Tempus Sans ITC" pitchFamily="82" charset="0"/>
                <a:cs typeface="Arabic Typesetting" panose="03020402040406030203"/>
              </a:rPr>
              <a:t>his </a:t>
            </a:r>
            <a:r>
              <a:rPr lang="en-US" sz="3000" b="1" dirty="0" smtClean="0">
                <a:solidFill>
                  <a:srgbClr val="002060"/>
                </a:solidFill>
                <a:latin typeface="Tempus Sans ITC" pitchFamily="82" charset="0"/>
                <a:cs typeface="Arabic Typesetting" panose="03020402040406030203"/>
              </a:rPr>
              <a:t>novel</a:t>
            </a:r>
            <a:r>
              <a:rPr lang="en-US" sz="3000" b="1" dirty="0">
                <a:solidFill>
                  <a:srgbClr val="002060"/>
                </a:solidFill>
                <a:latin typeface="Tempus Sans ITC" pitchFamily="82" charset="0"/>
                <a:cs typeface="Arabic Typesetting" panose="03020402040406030203"/>
              </a:rPr>
              <a:t> </a:t>
            </a:r>
            <a:r>
              <a:rPr lang="en-US" sz="3000" b="1" dirty="0" smtClean="0">
                <a:solidFill>
                  <a:srgbClr val="002060"/>
                </a:solidFill>
                <a:latin typeface="Tempus Sans ITC" pitchFamily="82" charset="0"/>
                <a:cs typeface="Arabic Typesetting" panose="03020402040406030203"/>
              </a:rPr>
              <a:t>Treasure </a:t>
            </a:r>
            <a:r>
              <a:rPr lang="en-US" sz="3000" b="1" dirty="0">
                <a:solidFill>
                  <a:srgbClr val="002060"/>
                </a:solidFill>
                <a:latin typeface="Tempus Sans ITC" pitchFamily="82" charset="0"/>
                <a:cs typeface="Arabic Typesetting" panose="03020402040406030203"/>
              </a:rPr>
              <a:t>Island </a:t>
            </a:r>
            <a:r>
              <a:rPr lang="en-US" sz="3000" b="1" dirty="0" smtClean="0">
                <a:solidFill>
                  <a:srgbClr val="002060"/>
                </a:solidFill>
                <a:latin typeface="Tempus Sans ITC" pitchFamily="82" charset="0"/>
                <a:cs typeface="Arabic Typesetting" panose="03020402040406030203"/>
              </a:rPr>
              <a:t>.</a:t>
            </a:r>
            <a:r>
              <a:rPr lang="ru-RU" sz="3000" b="1" dirty="0" smtClean="0">
                <a:solidFill>
                  <a:srgbClr val="002060"/>
                </a:solidFill>
                <a:latin typeface="Gabriola" panose="04040605051002020D02" pitchFamily="82" charset="0"/>
                <a:cs typeface="Arabic Typesetting" panose="03020402040406030203"/>
              </a:rPr>
              <a:t> </a:t>
            </a:r>
            <a:endParaRPr lang="en-US" sz="3000" b="1" dirty="0">
              <a:solidFill>
                <a:srgbClr val="002060"/>
              </a:solidFill>
              <a:latin typeface="Tempus Sans ITC" pitchFamily="82" charset="0"/>
              <a:cs typeface="Arabic Typesetting" panose="03020402040406030203"/>
            </a:endParaRPr>
          </a:p>
        </p:txBody>
      </p:sp>
      <p:pic>
        <p:nvPicPr>
          <p:cNvPr id="11268" name="Picture 4" descr="https://sun9-59.userapi.com/impg/nt5p493lsXvmsxM0nB1YuLD43bnoX_fkms2bJw/5PhQTAMKZkk.jpg?size=500x604&amp;quality=96&amp;sign=70e0f2afc9f521cc7bf92bd1f293425a&amp;type=album"/>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987" b="99172" l="1800" r="98800"/>
                    </a14:imgEffect>
                  </a14:imgLayer>
                </a14:imgProps>
              </a:ext>
              <a:ext uri="{28A0092B-C50C-407E-A947-70E740481C1C}">
                <a14:useLocalDpi xmlns:a14="http://schemas.microsoft.com/office/drawing/2010/main" val="0"/>
              </a:ext>
            </a:extLst>
          </a:blip>
          <a:srcRect/>
          <a:stretch>
            <a:fillRect/>
          </a:stretch>
        </p:blipFill>
        <p:spPr bwMode="auto">
          <a:xfrm>
            <a:off x="8978035" y="329433"/>
            <a:ext cx="2815258" cy="3400832"/>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8852624" y="3584793"/>
            <a:ext cx="3339376" cy="646331"/>
          </a:xfrm>
          <a:prstGeom prst="rect">
            <a:avLst/>
          </a:prstGeom>
        </p:spPr>
        <p:txBody>
          <a:bodyPr wrap="none">
            <a:spAutoFit/>
          </a:bodyPr>
          <a:lstStyle/>
          <a:p>
            <a:r>
              <a:rPr lang="en-US" sz="3600" b="1" dirty="0" smtClean="0">
                <a:solidFill>
                  <a:srgbClr val="002060"/>
                </a:solidFill>
                <a:latin typeface="Chiller" panose="04020404031007020602" pitchFamily="82" charset="0"/>
              </a:rPr>
              <a:t>Robert Louis Stevenson</a:t>
            </a:r>
          </a:p>
        </p:txBody>
      </p:sp>
      <p:pic>
        <p:nvPicPr>
          <p:cNvPr id="11270" name="Picture 6" descr="https://repeater-gsm.ru/wp-content/uploads/fullsize4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7496"/>
            <a:ext cx="8923132" cy="5686832"/>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0"/>
          </a:effectLst>
          <a:extLst/>
        </p:spPr>
      </p:pic>
      <p:sp>
        <p:nvSpPr>
          <p:cNvPr id="5" name="TextBox 4"/>
          <p:cNvSpPr txBox="1"/>
          <p:nvPr/>
        </p:nvSpPr>
        <p:spPr>
          <a:xfrm>
            <a:off x="2387944" y="5804328"/>
            <a:ext cx="4334971" cy="707886"/>
          </a:xfrm>
          <a:prstGeom prst="rect">
            <a:avLst/>
          </a:prstGeom>
          <a:noFill/>
        </p:spPr>
        <p:txBody>
          <a:bodyPr wrap="square" rtlCol="0">
            <a:spAutoFit/>
          </a:bodyPr>
          <a:lstStyle/>
          <a:p>
            <a:r>
              <a:rPr lang="en-US" sz="4000" b="1" dirty="0">
                <a:solidFill>
                  <a:srgbClr val="002060"/>
                </a:solidFill>
                <a:latin typeface="Tempus Sans ITC" pitchFamily="82" charset="0"/>
              </a:rPr>
              <a:t>“Treasure Island”</a:t>
            </a:r>
            <a:endParaRPr lang="ru-RU" sz="4000" b="1" dirty="0">
              <a:solidFill>
                <a:srgbClr val="002060"/>
              </a:solidFill>
              <a:latin typeface="Chiller" panose="04020404031007020602" pitchFamily="82" charset="0"/>
            </a:endParaRPr>
          </a:p>
        </p:txBody>
      </p:sp>
    </p:spTree>
    <p:extLst>
      <p:ext uri="{BB962C8B-B14F-4D97-AF65-F5344CB8AC3E}">
        <p14:creationId xmlns:p14="http://schemas.microsoft.com/office/powerpoint/2010/main" val="2810514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 grpId="0" build="p"/>
      <p:bldP spid="1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82" name="Rectangle 136">
            <a:extLst>
              <a:ext uri="{FF2B5EF4-FFF2-40B4-BE49-F238E27FC236}">
                <a16:creationId xmlns:a16="http://schemas.microsoft.com/office/drawing/2014/main" xmlns="" id="{4C3A44BB-E01C-4AA8-B2C8-32FC346D2ED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22" y="290944"/>
            <a:ext cx="12262174" cy="6120247"/>
          </a:xfrm>
          <a:prstGeom prst="rect">
            <a:avLst/>
          </a:prstGeom>
          <a:effectLst>
            <a:softEdge rad="635000"/>
          </a:effectLst>
        </p:spPr>
      </p:pic>
      <p:sp>
        <p:nvSpPr>
          <p:cNvPr id="12" name="Прямоугольник 11"/>
          <p:cNvSpPr/>
          <p:nvPr/>
        </p:nvSpPr>
        <p:spPr>
          <a:xfrm>
            <a:off x="5533842" y="3449782"/>
            <a:ext cx="5158403" cy="1323439"/>
          </a:xfrm>
          <a:prstGeom prst="rect">
            <a:avLst/>
          </a:prstGeom>
        </p:spPr>
        <p:txBody>
          <a:bodyPr wrap="square">
            <a:spAutoFit/>
          </a:bodyPr>
          <a:lstStyle/>
          <a:p>
            <a:r>
              <a:rPr lang="en-US" dirty="0" smtClean="0">
                <a:solidFill>
                  <a:schemeClr val="bg1"/>
                </a:solidFill>
                <a:latin typeface="Tempus Sans ITC" pitchFamily="82" charset="0"/>
              </a:rPr>
              <a:t>“</a:t>
            </a:r>
            <a:r>
              <a:rPr lang="en-US" sz="8000" b="1" dirty="0" smtClean="0">
                <a:solidFill>
                  <a:srgbClr val="002060"/>
                </a:solidFill>
                <a:latin typeface="Tempus Sans ITC" pitchFamily="82" charset="0"/>
              </a:rPr>
              <a:t>”The Cow”</a:t>
            </a:r>
            <a:endParaRPr lang="ru-RU" sz="6000" b="1" dirty="0">
              <a:solidFill>
                <a:srgbClr val="002060"/>
              </a:solidFill>
              <a:latin typeface="Chiller" panose="04020404031007020602" pitchFamily="82" charset="0"/>
            </a:endParaRPr>
          </a:p>
        </p:txBody>
      </p:sp>
    </p:spTree>
    <p:extLst>
      <p:ext uri="{BB962C8B-B14F-4D97-AF65-F5344CB8AC3E}">
        <p14:creationId xmlns:p14="http://schemas.microsoft.com/office/powerpoint/2010/main" val="40940517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xmlns="" id="{99F1FFA9-D672-408C-9220-ADEEC6ABDD0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Kenn Nesbitt, an American children's poet. He is a writer of humorous poetry for children. Let’s listen to his poem “I tried to play soccer”</a:t>
            </a:r>
          </a:p>
        </p:txBody>
      </p:sp>
      <p:pic>
        <p:nvPicPr>
          <p:cNvPr id="3" name="Рисунок 2"/>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risscrossEtching/>
                    </a14:imgEffect>
                  </a14:imgLayer>
                </a14:imgProps>
              </a:ext>
              <a:ext uri="{28A0092B-C50C-407E-A947-70E740481C1C}">
                <a14:useLocalDpi xmlns:a14="http://schemas.microsoft.com/office/drawing/2010/main" val="0"/>
              </a:ext>
            </a:extLst>
          </a:blip>
          <a:stretch>
            <a:fillRect/>
          </a:stretch>
        </p:blipFill>
        <p:spPr>
          <a:xfrm>
            <a:off x="0" y="0"/>
            <a:ext cx="12188952" cy="6858000"/>
          </a:xfrm>
          <a:prstGeom prst="rect">
            <a:avLst/>
          </a:prstGeom>
          <a:effectLst>
            <a:softEdge rad="635000"/>
          </a:effectLst>
        </p:spPr>
      </p:pic>
      <p:sp>
        <p:nvSpPr>
          <p:cNvPr id="12" name="Прямоугольник 11"/>
          <p:cNvSpPr/>
          <p:nvPr/>
        </p:nvSpPr>
        <p:spPr>
          <a:xfrm>
            <a:off x="249800" y="1637955"/>
            <a:ext cx="7782791" cy="1938992"/>
          </a:xfrm>
          <a:prstGeom prst="rect">
            <a:avLst/>
          </a:prstGeom>
        </p:spPr>
        <p:txBody>
          <a:bodyPr wrap="square">
            <a:spAutoFit/>
          </a:bodyPr>
          <a:lstStyle/>
          <a:p>
            <a:pPr algn="ctr"/>
            <a:r>
              <a:rPr lang="en-US" sz="6000" b="1" dirty="0" smtClean="0">
                <a:solidFill>
                  <a:schemeClr val="bg1"/>
                </a:solidFill>
                <a:latin typeface="Tempus Sans ITC" pitchFamily="82" charset="0"/>
              </a:rPr>
              <a:t>“</a:t>
            </a:r>
            <a:r>
              <a:rPr lang="en-US" sz="6000" b="1" dirty="0" smtClean="0">
                <a:solidFill>
                  <a:srgbClr val="002060"/>
                </a:solidFill>
                <a:latin typeface="Tempus Sans ITC" pitchFamily="82" charset="0"/>
              </a:rPr>
              <a:t>”I Tried to Play Soccer” </a:t>
            </a:r>
          </a:p>
          <a:p>
            <a:pPr algn="ctr"/>
            <a:r>
              <a:rPr lang="en-US" sz="6000" b="1" dirty="0" smtClean="0">
                <a:solidFill>
                  <a:srgbClr val="002060"/>
                </a:solidFill>
                <a:latin typeface="Tempus Sans ITC" pitchFamily="82" charset="0"/>
              </a:rPr>
              <a:t>by Kenn Nesbitt</a:t>
            </a:r>
            <a:endParaRPr lang="ru-RU" sz="6000" b="1" dirty="0">
              <a:solidFill>
                <a:srgbClr val="002060"/>
              </a:solidFill>
              <a:latin typeface="Chiller" panose="04020404031007020602" pitchFamily="82" charset="0"/>
            </a:endParaRPr>
          </a:p>
        </p:txBody>
      </p:sp>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2309" y="477982"/>
            <a:ext cx="5591400" cy="3491344"/>
          </a:xfrm>
          <a:prstGeom prst="rect">
            <a:avLst/>
          </a:prstGeom>
        </p:spPr>
      </p:pic>
      <p:sp>
        <p:nvSpPr>
          <p:cNvPr id="15" name="Content Placeholder 1029">
            <a:extLst>
              <a:ext uri="{FF2B5EF4-FFF2-40B4-BE49-F238E27FC236}">
                <a16:creationId xmlns:a16="http://schemas.microsoft.com/office/drawing/2014/main" xmlns="" id="{BFE691CE-F2AF-49F5-A05B-4B1A71C554C1}"/>
              </a:ext>
            </a:extLst>
          </p:cNvPr>
          <p:cNvSpPr>
            <a:spLocks noGrp="1"/>
          </p:cNvSpPr>
          <p:nvPr>
            <p:ph idx="1"/>
          </p:nvPr>
        </p:nvSpPr>
        <p:spPr>
          <a:xfrm>
            <a:off x="7772400" y="4308812"/>
            <a:ext cx="4159828" cy="2019251"/>
          </a:xfrm>
        </p:spPr>
        <p:txBody>
          <a:bodyPr>
            <a:noAutofit/>
          </a:bodyPr>
          <a:lstStyle/>
          <a:p>
            <a:pPr marL="0" indent="0" algn="ctr">
              <a:buNone/>
            </a:pPr>
            <a:r>
              <a:rPr lang="en-US" sz="3000" b="1" dirty="0" smtClean="0">
                <a:solidFill>
                  <a:srgbClr val="002060"/>
                </a:solidFill>
                <a:latin typeface="Tempus Sans ITC" pitchFamily="82" charset="0"/>
              </a:rPr>
              <a:t>American</a:t>
            </a:r>
            <a:r>
              <a:rPr lang="en-US" sz="3000" b="1" dirty="0">
                <a:solidFill>
                  <a:srgbClr val="002060"/>
                </a:solidFill>
                <a:latin typeface="Tempus Sans ITC" pitchFamily="82" charset="0"/>
              </a:rPr>
              <a:t> children's </a:t>
            </a:r>
            <a:r>
              <a:rPr lang="en-US" sz="3000" b="1" dirty="0" smtClean="0">
                <a:solidFill>
                  <a:srgbClr val="002060"/>
                </a:solidFill>
                <a:latin typeface="Tempus Sans ITC" pitchFamily="82" charset="0"/>
              </a:rPr>
              <a:t>poet, a </a:t>
            </a:r>
            <a:r>
              <a:rPr lang="en-US" sz="3000" b="1" dirty="0">
                <a:solidFill>
                  <a:srgbClr val="002060"/>
                </a:solidFill>
                <a:latin typeface="Tempus Sans ITC" pitchFamily="82" charset="0"/>
              </a:rPr>
              <a:t>writer of humorous poetry for children</a:t>
            </a:r>
            <a:r>
              <a:rPr lang="en-US" sz="3000" b="1" dirty="0" smtClean="0">
                <a:solidFill>
                  <a:srgbClr val="002060"/>
                </a:solidFill>
                <a:latin typeface="Tempus Sans ITC" pitchFamily="82" charset="0"/>
                <a:cs typeface="Arabic Typesetting" panose="03020402040406030203"/>
              </a:rPr>
              <a:t>.</a:t>
            </a:r>
            <a:r>
              <a:rPr lang="ru-RU" sz="3000" b="1" dirty="0" smtClean="0">
                <a:solidFill>
                  <a:srgbClr val="002060"/>
                </a:solidFill>
                <a:latin typeface="Gabriola" panose="04040605051002020D02" pitchFamily="82" charset="0"/>
                <a:cs typeface="Arabic Typesetting" panose="03020402040406030203"/>
              </a:rPr>
              <a:t> </a:t>
            </a:r>
            <a:endParaRPr lang="en-US" sz="3000" b="1" dirty="0">
              <a:solidFill>
                <a:srgbClr val="002060"/>
              </a:solidFill>
              <a:latin typeface="Tempus Sans ITC" pitchFamily="82" charset="0"/>
              <a:cs typeface="Arabic Typesetting" panose="03020402040406030203"/>
            </a:endParaRPr>
          </a:p>
        </p:txBody>
      </p:sp>
    </p:spTree>
    <p:extLst>
      <p:ext uri="{BB962C8B-B14F-4D97-AF65-F5344CB8AC3E}">
        <p14:creationId xmlns:p14="http://schemas.microsoft.com/office/powerpoint/2010/main" val="1697850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3227"/>
            <a:ext cx="12185640" cy="5465618"/>
          </a:xfrm>
          <a:prstGeom prst="rect">
            <a:avLst/>
          </a:prstGeom>
          <a:effectLst>
            <a:softEdge rad="635000"/>
          </a:effectLst>
        </p:spPr>
      </p:pic>
      <p:sp>
        <p:nvSpPr>
          <p:cNvPr id="1030" name="Content Placeholder 1029">
            <a:extLst>
              <a:ext uri="{FF2B5EF4-FFF2-40B4-BE49-F238E27FC236}">
                <a16:creationId xmlns:a16="http://schemas.microsoft.com/office/drawing/2014/main" xmlns="" id="{BFE691CE-F2AF-49F5-A05B-4B1A71C554C1}"/>
              </a:ext>
            </a:extLst>
          </p:cNvPr>
          <p:cNvSpPr>
            <a:spLocks noGrp="1"/>
          </p:cNvSpPr>
          <p:nvPr>
            <p:ph idx="1"/>
          </p:nvPr>
        </p:nvSpPr>
        <p:spPr>
          <a:xfrm>
            <a:off x="2753591" y="103909"/>
            <a:ext cx="6466609" cy="1073739"/>
          </a:xfrm>
        </p:spPr>
        <p:txBody>
          <a:bodyPr>
            <a:noAutofit/>
          </a:bodyPr>
          <a:lstStyle/>
          <a:p>
            <a:pPr marL="0" indent="0" algn="ctr">
              <a:buNone/>
            </a:pPr>
            <a:r>
              <a:rPr lang="en-US" sz="3000" b="1" dirty="0" smtClean="0">
                <a:solidFill>
                  <a:srgbClr val="002060"/>
                </a:solidFill>
                <a:latin typeface="Tempus Sans ITC" pitchFamily="82" charset="0"/>
                <a:cs typeface="Arabic Typesetting" panose="03020402040406030203"/>
              </a:rPr>
              <a:t>Russian poet and writer</a:t>
            </a:r>
            <a:r>
              <a:rPr lang="ru-RU" sz="3000" b="1" dirty="0" smtClean="0">
                <a:solidFill>
                  <a:srgbClr val="002060"/>
                </a:solidFill>
                <a:latin typeface="Tempus Sans ITC" pitchFamily="82" charset="0"/>
                <a:cs typeface="Arabic Typesetting" panose="03020402040406030203"/>
              </a:rPr>
              <a:t> </a:t>
            </a:r>
          </a:p>
          <a:p>
            <a:pPr marL="0" indent="0" algn="ctr">
              <a:buNone/>
            </a:pPr>
            <a:r>
              <a:rPr lang="ru-RU" sz="3000" b="1" dirty="0" smtClean="0">
                <a:solidFill>
                  <a:srgbClr val="002060"/>
                </a:solidFill>
                <a:latin typeface="Segoe Print" pitchFamily="2" charset="0"/>
                <a:cs typeface="Arabic Typesetting" panose="03020402040406030203"/>
              </a:rPr>
              <a:t>Сергей Александрович Есенин</a:t>
            </a:r>
            <a:r>
              <a:rPr lang="en-US" sz="3000" b="1" dirty="0" smtClean="0">
                <a:solidFill>
                  <a:srgbClr val="002060"/>
                </a:solidFill>
                <a:latin typeface="Segoe Print" pitchFamily="2" charset="0"/>
                <a:cs typeface="Arabic Typesetting" panose="03020402040406030203"/>
              </a:rPr>
              <a:t>.</a:t>
            </a:r>
            <a:r>
              <a:rPr lang="ru-RU" sz="3000" b="1" dirty="0" smtClean="0">
                <a:solidFill>
                  <a:srgbClr val="002060"/>
                </a:solidFill>
                <a:latin typeface="Segoe Print" pitchFamily="2" charset="0"/>
                <a:cs typeface="Arabic Typesetting" panose="03020402040406030203"/>
              </a:rPr>
              <a:t> </a:t>
            </a:r>
            <a:endParaRPr lang="en-US" sz="3000" b="1" dirty="0">
              <a:solidFill>
                <a:srgbClr val="002060"/>
              </a:solidFill>
              <a:latin typeface="Segoe Print" pitchFamily="2" charset="0"/>
              <a:cs typeface="Arabic Typesetting" panose="03020402040406030203"/>
            </a:endParaRP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70665" y="103909"/>
            <a:ext cx="2471062" cy="3719420"/>
          </a:xfrm>
          <a:prstGeom prst="rect">
            <a:avLst/>
          </a:prstGeom>
          <a:effectLst>
            <a:softEdge rad="63500"/>
          </a:effectLst>
        </p:spPr>
      </p:pic>
    </p:spTree>
    <p:extLst>
      <p:ext uri="{BB962C8B-B14F-4D97-AF65-F5344CB8AC3E}">
        <p14:creationId xmlns:p14="http://schemas.microsoft.com/office/powerpoint/2010/main" val="623009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7118554" y="5869235"/>
            <a:ext cx="4844596" cy="615553"/>
          </a:xfrm>
          <a:prstGeom prst="rect">
            <a:avLst/>
          </a:prstGeom>
        </p:spPr>
        <p:txBody>
          <a:bodyPr wrap="none">
            <a:spAutoFit/>
          </a:bodyPr>
          <a:lstStyle/>
          <a:p>
            <a:r>
              <a:rPr lang="en-US" sz="3400" b="1" dirty="0" smtClean="0">
                <a:solidFill>
                  <a:schemeClr val="bg1"/>
                </a:solidFill>
                <a:latin typeface="Chiller" pitchFamily="82" charset="0"/>
              </a:rPr>
              <a:t>He was a</a:t>
            </a:r>
            <a:r>
              <a:rPr lang="en-US" sz="3400" b="1" dirty="0">
                <a:solidFill>
                  <a:schemeClr val="bg1"/>
                </a:solidFill>
                <a:latin typeface="Chiller" pitchFamily="82" charset="0"/>
              </a:rPr>
              <a:t> Scottish poet and lyricist. </a:t>
            </a:r>
            <a:endParaRPr lang="ru-RU" sz="3400" b="1" dirty="0">
              <a:solidFill>
                <a:schemeClr val="bg1"/>
              </a:solidFill>
            </a:endParaRPr>
          </a:p>
        </p:txBody>
      </p:sp>
    </p:spTree>
    <p:extLst>
      <p:ext uri="{BB962C8B-B14F-4D97-AF65-F5344CB8AC3E}">
        <p14:creationId xmlns:p14="http://schemas.microsoft.com/office/powerpoint/2010/main" val="6158967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 name="Rectangle 191">
            <a:extLst>
              <a:ext uri="{FF2B5EF4-FFF2-40B4-BE49-F238E27FC236}">
                <a16:creationId xmlns:a16="http://schemas.microsoft.com/office/drawing/2014/main" xmlns="" id="{BE95D989-81FA-4BAD-9AD5-E46CEDA91B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654293"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59" name="Rectangle 192">
            <a:extLst>
              <a:ext uri="{FF2B5EF4-FFF2-40B4-BE49-F238E27FC236}">
                <a16:creationId xmlns:a16="http://schemas.microsoft.com/office/drawing/2014/main" xmlns="" id="{156189E5-8A3E-4CFD-B71B-CCD0F8495E5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654293" y="0"/>
            <a:ext cx="142074"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Заголовок 1">
            <a:extLst>
              <a:ext uri="{FF2B5EF4-FFF2-40B4-BE49-F238E27FC236}">
                <a16:creationId xmlns:a16="http://schemas.microsoft.com/office/drawing/2014/main" xmlns="" id="{0C69435A-5A5F-4295-A28C-B7BC80A6A8F1}"/>
              </a:ext>
            </a:extLst>
          </p:cNvPr>
          <p:cNvSpPr>
            <a:spLocks noGrp="1"/>
          </p:cNvSpPr>
          <p:nvPr>
            <p:ph type="title"/>
          </p:nvPr>
        </p:nvSpPr>
        <p:spPr>
          <a:xfrm>
            <a:off x="-314632" y="1138287"/>
            <a:ext cx="5110999" cy="5403370"/>
          </a:xfrm>
          <a:prstGeom prst="ellipse">
            <a:avLst/>
          </a:prstGeom>
        </p:spPr>
        <p:txBody>
          <a:bodyPr vert="horz" lIns="91440" tIns="45720" rIns="91440" bIns="45720" rtlCol="0">
            <a:noAutofit/>
          </a:bodyPr>
          <a:lstStyle/>
          <a:p>
            <a:r>
              <a:rPr lang="en-US" sz="4000" b="1" dirty="0" smtClean="0">
                <a:solidFill>
                  <a:schemeClr val="bg1"/>
                </a:solidFill>
                <a:latin typeface="Tempus Sans ITC" pitchFamily="82" charset="0"/>
              </a:rPr>
              <a:t>UN English Day is observed annually on the 23</a:t>
            </a:r>
            <a:r>
              <a:rPr lang="en-US" sz="4000" b="1" baseline="30000" dirty="0" smtClean="0">
                <a:solidFill>
                  <a:schemeClr val="bg1"/>
                </a:solidFill>
                <a:latin typeface="Tempus Sans ITC" pitchFamily="82" charset="0"/>
              </a:rPr>
              <a:t>rd</a:t>
            </a:r>
            <a:r>
              <a:rPr lang="en-US" sz="4000" b="1" dirty="0" smtClean="0">
                <a:solidFill>
                  <a:schemeClr val="bg1"/>
                </a:solidFill>
                <a:latin typeface="Tempus Sans ITC" pitchFamily="82" charset="0"/>
              </a:rPr>
              <a:t> of April. </a:t>
            </a:r>
            <a:r>
              <a:rPr lang="ru-RU" sz="4000" b="1" dirty="0" smtClean="0">
                <a:solidFill>
                  <a:schemeClr val="bg1"/>
                </a:solidFill>
              </a:rPr>
              <a:t/>
            </a:r>
            <a:br>
              <a:rPr lang="ru-RU" sz="4000" b="1" dirty="0" smtClean="0">
                <a:solidFill>
                  <a:schemeClr val="bg1"/>
                </a:solidFill>
              </a:rPr>
            </a:br>
            <a:r>
              <a:rPr lang="en-US" sz="2800" b="1" kern="1200" dirty="0" smtClean="0">
                <a:solidFill>
                  <a:srgbClr val="FFFFFF"/>
                </a:solidFill>
                <a:latin typeface="+mj-lt"/>
                <a:ea typeface="+mj-ea"/>
                <a:cs typeface="+mj-cs"/>
              </a:rPr>
              <a:t/>
            </a:r>
            <a:br>
              <a:rPr lang="en-US" sz="2800" b="1" kern="1200" dirty="0" smtClean="0">
                <a:solidFill>
                  <a:srgbClr val="FFFFFF"/>
                </a:solidFill>
                <a:latin typeface="+mj-lt"/>
                <a:ea typeface="+mj-ea"/>
                <a:cs typeface="+mj-cs"/>
              </a:rPr>
            </a:br>
            <a:r>
              <a:rPr lang="en-US" sz="2800" b="1" kern="1200" dirty="0" smtClean="0">
                <a:solidFill>
                  <a:srgbClr val="FFFFFF"/>
                </a:solidFill>
                <a:latin typeface="+mj-lt"/>
                <a:ea typeface="+mj-ea"/>
                <a:cs typeface="+mj-cs"/>
              </a:rPr>
              <a:t/>
            </a:r>
            <a:br>
              <a:rPr lang="en-US" sz="2800" b="1" kern="1200" dirty="0" smtClean="0">
                <a:solidFill>
                  <a:srgbClr val="FFFFFF"/>
                </a:solidFill>
                <a:latin typeface="+mj-lt"/>
                <a:ea typeface="+mj-ea"/>
                <a:cs typeface="+mj-cs"/>
              </a:rPr>
            </a:br>
            <a:endParaRPr lang="en-US" sz="2800" b="1" kern="1200" dirty="0">
              <a:solidFill>
                <a:srgbClr val="FFFFFF"/>
              </a:solidFill>
              <a:latin typeface="+mj-lt"/>
              <a:ea typeface="+mj-ea"/>
              <a:cs typeface="+mj-cs"/>
            </a:endParaRP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4976" y="2592956"/>
            <a:ext cx="3302224" cy="3522709"/>
          </a:xfrm>
          <a:prstGeom prst="rect">
            <a:avLst/>
          </a:prstGeom>
        </p:spPr>
      </p:pic>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4975" y="300395"/>
            <a:ext cx="5997818" cy="2187167"/>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3398" y="2592956"/>
            <a:ext cx="2519395" cy="3522709"/>
          </a:xfrm>
          <a:prstGeom prst="rect">
            <a:avLst/>
          </a:prstGeom>
        </p:spPr>
      </p:pic>
    </p:spTree>
    <p:extLst>
      <p:ext uri="{BB962C8B-B14F-4D97-AF65-F5344CB8AC3E}">
        <p14:creationId xmlns:p14="http://schemas.microsoft.com/office/powerpoint/2010/main" val="38221260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6868219"/>
          </a:xfrm>
          <a:prstGeom prst="rect">
            <a:avLst/>
          </a:prstGeom>
          <a:effectLst>
            <a:softEdge rad="635000"/>
          </a:effectLst>
        </p:spPr>
      </p:pic>
      <p:sp>
        <p:nvSpPr>
          <p:cNvPr id="1030" name="Content Placeholder 1029">
            <a:extLst>
              <a:ext uri="{FF2B5EF4-FFF2-40B4-BE49-F238E27FC236}">
                <a16:creationId xmlns:a16="http://schemas.microsoft.com/office/drawing/2014/main" xmlns="" id="{BFE691CE-F2AF-49F5-A05B-4B1A71C554C1}"/>
              </a:ext>
            </a:extLst>
          </p:cNvPr>
          <p:cNvSpPr>
            <a:spLocks noGrp="1"/>
          </p:cNvSpPr>
          <p:nvPr>
            <p:ph idx="1"/>
          </p:nvPr>
        </p:nvSpPr>
        <p:spPr>
          <a:xfrm>
            <a:off x="6095999" y="4104409"/>
            <a:ext cx="5635336" cy="1073739"/>
          </a:xfrm>
        </p:spPr>
        <p:txBody>
          <a:bodyPr>
            <a:noAutofit/>
          </a:bodyPr>
          <a:lstStyle/>
          <a:p>
            <a:pPr marL="0" indent="0" algn="ctr">
              <a:buNone/>
            </a:pPr>
            <a:r>
              <a:rPr lang="en-US" sz="3000" b="1" dirty="0" smtClean="0">
                <a:solidFill>
                  <a:schemeClr val="bg1"/>
                </a:solidFill>
                <a:latin typeface="Tempus Sans ITC" pitchFamily="82" charset="0"/>
                <a:cs typeface="Arabic Typesetting" panose="03020402040406030203"/>
              </a:rPr>
              <a:t>Russian poet</a:t>
            </a:r>
            <a:endParaRPr lang="ru-RU" sz="3000" b="1" dirty="0" smtClean="0">
              <a:solidFill>
                <a:schemeClr val="bg1"/>
              </a:solidFill>
              <a:latin typeface="Tempus Sans ITC" pitchFamily="82" charset="0"/>
              <a:cs typeface="Arabic Typesetting" panose="03020402040406030203"/>
            </a:endParaRPr>
          </a:p>
          <a:p>
            <a:pPr marL="0" indent="0" algn="ctr">
              <a:buNone/>
            </a:pPr>
            <a:r>
              <a:rPr lang="ru-RU" sz="3000" b="1" dirty="0" smtClean="0">
                <a:solidFill>
                  <a:schemeClr val="bg1"/>
                </a:solidFill>
                <a:latin typeface="Segoe Print" pitchFamily="2" charset="0"/>
                <a:cs typeface="Arabic Typesetting" panose="03020402040406030203"/>
              </a:rPr>
              <a:t>Фёдор Иванович Тютчев</a:t>
            </a:r>
            <a:r>
              <a:rPr lang="en-US" sz="3000" b="1" dirty="0" smtClean="0">
                <a:solidFill>
                  <a:schemeClr val="bg1"/>
                </a:solidFill>
                <a:latin typeface="Segoe Print" pitchFamily="2" charset="0"/>
                <a:cs typeface="Arabic Typesetting" panose="03020402040406030203"/>
              </a:rPr>
              <a:t>.</a:t>
            </a:r>
            <a:r>
              <a:rPr lang="ru-RU" sz="3000" b="1" dirty="0" smtClean="0">
                <a:solidFill>
                  <a:schemeClr val="bg1"/>
                </a:solidFill>
                <a:latin typeface="Segoe Print" pitchFamily="2" charset="0"/>
                <a:cs typeface="Arabic Typesetting" panose="03020402040406030203"/>
              </a:rPr>
              <a:t> </a:t>
            </a:r>
            <a:endParaRPr lang="en-US" sz="3000" b="1" dirty="0">
              <a:solidFill>
                <a:schemeClr val="bg1"/>
              </a:solidFill>
              <a:latin typeface="Segoe Print" pitchFamily="2" charset="0"/>
              <a:cs typeface="Arabic Typesetting" panose="03020402040406030203"/>
            </a:endParaRP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738755" y="368927"/>
            <a:ext cx="2992580" cy="3465092"/>
          </a:xfrm>
          <a:prstGeom prst="rect">
            <a:avLst/>
          </a:prstGeom>
          <a:effectLst>
            <a:softEdge rad="317500"/>
          </a:effectLst>
        </p:spPr>
      </p:pic>
      <p:sp>
        <p:nvSpPr>
          <p:cNvPr id="8" name="Прямоугольник 7"/>
          <p:cNvSpPr/>
          <p:nvPr/>
        </p:nvSpPr>
        <p:spPr>
          <a:xfrm>
            <a:off x="558597" y="1194608"/>
            <a:ext cx="8076250" cy="1323439"/>
          </a:xfrm>
          <a:prstGeom prst="rect">
            <a:avLst/>
          </a:prstGeom>
        </p:spPr>
        <p:txBody>
          <a:bodyPr wrap="none">
            <a:spAutoFit/>
          </a:bodyPr>
          <a:lstStyle/>
          <a:p>
            <a:r>
              <a:rPr lang="ru-RU" sz="4000" b="1" dirty="0">
                <a:solidFill>
                  <a:schemeClr val="bg1"/>
                </a:solidFill>
                <a:latin typeface="Segoe Print" pitchFamily="2" charset="0"/>
              </a:rPr>
              <a:t>Люблю грозу в начале мая,</a:t>
            </a:r>
            <a:br>
              <a:rPr lang="ru-RU" sz="4000" b="1" dirty="0">
                <a:solidFill>
                  <a:schemeClr val="bg1"/>
                </a:solidFill>
                <a:latin typeface="Segoe Print" pitchFamily="2" charset="0"/>
              </a:rPr>
            </a:br>
            <a:r>
              <a:rPr lang="ru-RU" sz="4000" b="1" dirty="0">
                <a:solidFill>
                  <a:schemeClr val="bg1"/>
                </a:solidFill>
                <a:latin typeface="Segoe Print" pitchFamily="2" charset="0"/>
              </a:rPr>
              <a:t>Когда весенний, первый </a:t>
            </a:r>
            <a:r>
              <a:rPr lang="ru-RU" sz="4000" b="1" dirty="0" smtClean="0">
                <a:solidFill>
                  <a:schemeClr val="bg1"/>
                </a:solidFill>
                <a:latin typeface="Segoe Print" pitchFamily="2" charset="0"/>
              </a:rPr>
              <a:t>гром</a:t>
            </a:r>
            <a:endParaRPr lang="ru-RU" sz="4000" b="1" dirty="0">
              <a:solidFill>
                <a:schemeClr val="bg1"/>
              </a:solidFill>
              <a:latin typeface="Segoe Print" pitchFamily="2" charset="0"/>
            </a:endParaRPr>
          </a:p>
        </p:txBody>
      </p:sp>
    </p:spTree>
    <p:extLst>
      <p:ext uri="{BB962C8B-B14F-4D97-AF65-F5344CB8AC3E}">
        <p14:creationId xmlns:p14="http://schemas.microsoft.com/office/powerpoint/2010/main" val="190219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059"/>
            <a:ext cx="12192000" cy="6868160"/>
          </a:xfrm>
          <a:prstGeom prst="rect">
            <a:avLst/>
          </a:prstGeom>
          <a:effectLst>
            <a:softEdge rad="635000"/>
          </a:effectLst>
        </p:spPr>
      </p:pic>
      <p:sp>
        <p:nvSpPr>
          <p:cNvPr id="12" name="Прямоугольник 11"/>
          <p:cNvSpPr/>
          <p:nvPr/>
        </p:nvSpPr>
        <p:spPr>
          <a:xfrm>
            <a:off x="737755" y="3257688"/>
            <a:ext cx="6265718" cy="1938992"/>
          </a:xfrm>
          <a:prstGeom prst="rect">
            <a:avLst/>
          </a:prstGeom>
        </p:spPr>
        <p:txBody>
          <a:bodyPr wrap="square">
            <a:spAutoFit/>
          </a:bodyPr>
          <a:lstStyle/>
          <a:p>
            <a:r>
              <a:rPr lang="en-US" sz="6000" b="1" dirty="0">
                <a:solidFill>
                  <a:schemeClr val="bg1"/>
                </a:solidFill>
                <a:latin typeface="Tempus Sans ITC" pitchFamily="82" charset="0"/>
              </a:rPr>
              <a:t>During Spring, </a:t>
            </a:r>
            <a:endParaRPr lang="ru-RU" sz="6000" b="1" dirty="0" smtClean="0">
              <a:solidFill>
                <a:schemeClr val="bg1"/>
              </a:solidFill>
              <a:latin typeface="Tempus Sans ITC" pitchFamily="82" charset="0"/>
            </a:endParaRPr>
          </a:p>
          <a:p>
            <a:r>
              <a:rPr lang="en-US" sz="6000" b="1" dirty="0" smtClean="0">
                <a:solidFill>
                  <a:schemeClr val="bg1"/>
                </a:solidFill>
                <a:latin typeface="Tempus Sans ITC" pitchFamily="82" charset="0"/>
              </a:rPr>
              <a:t>it </a:t>
            </a:r>
            <a:r>
              <a:rPr lang="en-US" sz="6000" b="1" dirty="0">
                <a:solidFill>
                  <a:schemeClr val="bg1"/>
                </a:solidFill>
                <a:latin typeface="Tempus Sans ITC" pitchFamily="82" charset="0"/>
              </a:rPr>
              <a:t>often showers.</a:t>
            </a:r>
            <a:endParaRPr lang="ru-RU" sz="6000" b="1" dirty="0">
              <a:solidFill>
                <a:schemeClr val="bg1"/>
              </a:solidFill>
            </a:endParaRPr>
          </a:p>
        </p:txBody>
      </p:sp>
    </p:spTree>
    <p:extLst>
      <p:ext uri="{BB962C8B-B14F-4D97-AF65-F5344CB8AC3E}">
        <p14:creationId xmlns:p14="http://schemas.microsoft.com/office/powerpoint/2010/main" val="3980198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tretch>
            <a:fillRect/>
          </a:stretch>
        </p:blipFill>
        <p:spPr>
          <a:xfrm>
            <a:off x="0" y="10"/>
            <a:ext cx="12188782" cy="6857990"/>
          </a:xfrm>
          <a:prstGeom prst="rect">
            <a:avLst/>
          </a:prstGeom>
          <a:effectLst>
            <a:softEdge rad="635000"/>
          </a:effectLst>
        </p:spPr>
      </p:pic>
      <p:sp>
        <p:nvSpPr>
          <p:cNvPr id="17" name="Заголовок 1">
            <a:extLst>
              <a:ext uri="{FF2B5EF4-FFF2-40B4-BE49-F238E27FC236}">
                <a16:creationId xmlns:a16="http://schemas.microsoft.com/office/drawing/2014/main" xmlns="" id="{3C391FE7-51C6-41A1-8B5E-17080FB40268}"/>
              </a:ext>
            </a:extLst>
          </p:cNvPr>
          <p:cNvSpPr>
            <a:spLocks noGrp="1"/>
          </p:cNvSpPr>
          <p:nvPr>
            <p:ph type="title"/>
          </p:nvPr>
        </p:nvSpPr>
        <p:spPr>
          <a:xfrm>
            <a:off x="1984662" y="763592"/>
            <a:ext cx="7086601" cy="1522409"/>
          </a:xfrm>
        </p:spPr>
        <p:txBody>
          <a:bodyPr>
            <a:noAutofit/>
          </a:bodyPr>
          <a:lstStyle/>
          <a:p>
            <a:pPr algn="ctr"/>
            <a:r>
              <a:rPr lang="en-US" sz="6000" b="1" dirty="0" smtClean="0">
                <a:solidFill>
                  <a:schemeClr val="bg1"/>
                </a:solidFill>
                <a:latin typeface="Tempus Sans ITC" pitchFamily="82" charset="0"/>
              </a:rPr>
              <a:t>“What </a:t>
            </a:r>
            <a:r>
              <a:rPr lang="en-US" sz="6000" b="1" dirty="0">
                <a:solidFill>
                  <a:schemeClr val="bg1"/>
                </a:solidFill>
                <a:latin typeface="Tempus Sans ITC" pitchFamily="82" charset="0"/>
              </a:rPr>
              <a:t>Is Pink</a:t>
            </a:r>
            <a:r>
              <a:rPr lang="en-US" sz="6000" b="1" dirty="0" smtClean="0">
                <a:solidFill>
                  <a:schemeClr val="bg1"/>
                </a:solidFill>
                <a:latin typeface="Tempus Sans ITC" pitchFamily="82" charset="0"/>
              </a:rPr>
              <a:t>?”</a:t>
            </a:r>
            <a:r>
              <a:rPr lang="ru-RU" sz="6000" b="1" dirty="0">
                <a:solidFill>
                  <a:schemeClr val="bg1"/>
                </a:solidFill>
                <a:latin typeface="Segoe Print" pitchFamily="2" charset="0"/>
              </a:rPr>
              <a:t/>
            </a:r>
            <a:br>
              <a:rPr lang="ru-RU" sz="6000" b="1" dirty="0">
                <a:solidFill>
                  <a:schemeClr val="bg1"/>
                </a:solidFill>
                <a:latin typeface="Segoe Print" pitchFamily="2" charset="0"/>
              </a:rPr>
            </a:br>
            <a:r>
              <a:rPr lang="en-US" sz="6000" b="1" dirty="0">
                <a:solidFill>
                  <a:schemeClr val="bg1"/>
                </a:solidFill>
                <a:latin typeface="Tempus Sans ITC" pitchFamily="82" charset="0"/>
              </a:rPr>
              <a:t>By Christina Rossetti </a:t>
            </a:r>
            <a:endParaRPr lang="ru-RU" sz="6000" b="1" dirty="0">
              <a:solidFill>
                <a:schemeClr val="bg1"/>
              </a:solidFill>
              <a:latin typeface="Segoe Print" pitchFamily="2" charset="0"/>
            </a:endParaRPr>
          </a:p>
        </p:txBody>
      </p:sp>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6043" y="3131298"/>
            <a:ext cx="2489489" cy="3323596"/>
          </a:xfrm>
          <a:prstGeom prst="rect">
            <a:avLst/>
          </a:prstGeom>
          <a:effectLst>
            <a:softEdge rad="63500"/>
          </a:effectLst>
        </p:spPr>
      </p:pic>
      <p:pic>
        <p:nvPicPr>
          <p:cNvPr id="7" name="Рисунок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0055" y="1410278"/>
            <a:ext cx="2794000" cy="3289300"/>
          </a:xfrm>
          <a:prstGeom prst="rect">
            <a:avLst/>
          </a:prstGeom>
          <a:effectLst>
            <a:softEdge rad="63500"/>
          </a:effectLst>
        </p:spPr>
      </p:pic>
    </p:spTree>
    <p:extLst>
      <p:ext uri="{BB962C8B-B14F-4D97-AF65-F5344CB8AC3E}">
        <p14:creationId xmlns:p14="http://schemas.microsoft.com/office/powerpoint/2010/main" val="30584661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xmlns="" id="{9BD0A92D-399A-41B4-B955-6B72A41B74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842264" y="0"/>
            <a:ext cx="9349736"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xmlns="" id="{D6A49DF9-534D-4905-8F46-02AB63EB6F34}"/>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8" name="Freeform 56">
            <a:extLst>
              <a:ext uri="{FF2B5EF4-FFF2-40B4-BE49-F238E27FC236}">
                <a16:creationId xmlns:a16="http://schemas.microsoft.com/office/drawing/2014/main" xmlns="" id="{9FA51AA9-DFBD-4CB2-9C70-26DAC24A34C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235021" y="2"/>
            <a:ext cx="4305922" cy="3193227"/>
          </a:xfrm>
          <a:custGeom>
            <a:avLst/>
            <a:gdLst>
              <a:gd name="connsiteX0" fmla="*/ 268379 w 4305922"/>
              <a:gd name="connsiteY0" fmla="*/ 0 h 3193227"/>
              <a:gd name="connsiteX1" fmla="*/ 4037544 w 4305922"/>
              <a:gd name="connsiteY1" fmla="*/ 0 h 3193227"/>
              <a:gd name="connsiteX2" fmla="*/ 4046072 w 4305922"/>
              <a:gd name="connsiteY2" fmla="*/ 14037 h 3193227"/>
              <a:gd name="connsiteX3" fmla="*/ 4305922 w 4305922"/>
              <a:gd name="connsiteY3" fmla="*/ 1040266 h 3193227"/>
              <a:gd name="connsiteX4" fmla="*/ 2152962 w 4305922"/>
              <a:gd name="connsiteY4" fmla="*/ 3193227 h 3193227"/>
              <a:gd name="connsiteX5" fmla="*/ 0 w 4305922"/>
              <a:gd name="connsiteY5" fmla="*/ 1040266 h 3193227"/>
              <a:gd name="connsiteX6" fmla="*/ 259851 w 4305922"/>
              <a:gd name="connsiteY6" fmla="*/ 14037 h 31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5922" h="3193227">
                <a:moveTo>
                  <a:pt x="268379" y="0"/>
                </a:moveTo>
                <a:lnTo>
                  <a:pt x="4037544" y="0"/>
                </a:lnTo>
                <a:lnTo>
                  <a:pt x="4046072" y="14037"/>
                </a:lnTo>
                <a:cubicBezTo>
                  <a:pt x="4211790" y="319097"/>
                  <a:pt x="4305922" y="668689"/>
                  <a:pt x="4305922" y="1040266"/>
                </a:cubicBezTo>
                <a:cubicBezTo>
                  <a:pt x="4305922" y="2229314"/>
                  <a:pt x="3342009" y="3193227"/>
                  <a:pt x="2152962" y="3193227"/>
                </a:cubicBezTo>
                <a:cubicBezTo>
                  <a:pt x="963913" y="3193227"/>
                  <a:pt x="0" y="2229314"/>
                  <a:pt x="0" y="1040266"/>
                </a:cubicBezTo>
                <a:cubicBezTo>
                  <a:pt x="0" y="668689"/>
                  <a:pt x="94133" y="319097"/>
                  <a:pt x="259851" y="14037"/>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58">
            <a:extLst>
              <a:ext uri="{FF2B5EF4-FFF2-40B4-BE49-F238E27FC236}">
                <a16:creationId xmlns:a16="http://schemas.microsoft.com/office/drawing/2014/main" xmlns="" id="{D5905D0D-FE5E-454B-A340-4DE821C09E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685658" y="1424717"/>
            <a:ext cx="4506342" cy="5442758"/>
          </a:xfrm>
          <a:custGeom>
            <a:avLst/>
            <a:gdLst>
              <a:gd name="connsiteX0" fmla="*/ 3034499 w 4506342"/>
              <a:gd name="connsiteY0" fmla="*/ 0 h 5442758"/>
              <a:gd name="connsiteX1" fmla="*/ 4480922 w 4506342"/>
              <a:gd name="connsiteY1" fmla="*/ 366248 h 5442758"/>
              <a:gd name="connsiteX2" fmla="*/ 4506342 w 4506342"/>
              <a:gd name="connsiteY2" fmla="*/ 381691 h 5442758"/>
              <a:gd name="connsiteX3" fmla="*/ 4506342 w 4506342"/>
              <a:gd name="connsiteY3" fmla="*/ 5442758 h 5442758"/>
              <a:gd name="connsiteX4" fmla="*/ 1193461 w 4506342"/>
              <a:gd name="connsiteY4" fmla="*/ 5442758 h 5442758"/>
              <a:gd name="connsiteX5" fmla="*/ 1104276 w 4506342"/>
              <a:gd name="connsiteY5" fmla="*/ 5376066 h 5442758"/>
              <a:gd name="connsiteX6" fmla="*/ 0 w 4506342"/>
              <a:gd name="connsiteY6" fmla="*/ 3034499 h 5442758"/>
              <a:gd name="connsiteX7" fmla="*/ 3034499 w 4506342"/>
              <a:gd name="connsiteY7" fmla="*/ 0 h 544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6342" h="5442758">
                <a:moveTo>
                  <a:pt x="3034499" y="0"/>
                </a:moveTo>
                <a:cubicBezTo>
                  <a:pt x="3558220" y="0"/>
                  <a:pt x="4050953" y="132675"/>
                  <a:pt x="4480922" y="366248"/>
                </a:cubicBezTo>
                <a:lnTo>
                  <a:pt x="4506342" y="381691"/>
                </a:lnTo>
                <a:lnTo>
                  <a:pt x="4506342" y="5442758"/>
                </a:lnTo>
                <a:lnTo>
                  <a:pt x="1193461" y="5442758"/>
                </a:lnTo>
                <a:lnTo>
                  <a:pt x="1104276" y="5376066"/>
                </a:lnTo>
                <a:cubicBezTo>
                  <a:pt x="429867" y="4819495"/>
                  <a:pt x="0" y="3977198"/>
                  <a:pt x="0" y="3034499"/>
                </a:cubicBezTo>
                <a:cubicBezTo>
                  <a:pt x="0" y="1358591"/>
                  <a:pt x="1358591" y="0"/>
                  <a:pt x="3034499"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1894" y="-812623"/>
            <a:ext cx="4365238" cy="4241623"/>
          </a:xfrm>
          <a:prstGeom prst="ellipse">
            <a:avLst/>
          </a:prstGeom>
          <a:ln w="762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5494" y="1308188"/>
            <a:ext cx="5820414" cy="5820414"/>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Прямоугольник 5"/>
          <p:cNvSpPr/>
          <p:nvPr/>
        </p:nvSpPr>
        <p:spPr>
          <a:xfrm>
            <a:off x="103909" y="3429000"/>
            <a:ext cx="7200900" cy="2400657"/>
          </a:xfrm>
          <a:prstGeom prst="rect">
            <a:avLst/>
          </a:prstGeom>
        </p:spPr>
        <p:txBody>
          <a:bodyPr wrap="square">
            <a:spAutoFit/>
          </a:bodyPr>
          <a:lstStyle/>
          <a:p>
            <a:pPr algn="ctr"/>
            <a:r>
              <a:rPr lang="en-US" sz="5000" b="1" dirty="0">
                <a:latin typeface="Tempus Sans ITC" pitchFamily="82" charset="0"/>
              </a:rPr>
              <a:t>“When All the World’s Asleep”</a:t>
            </a:r>
            <a:endParaRPr lang="ru-RU" sz="5000" b="1" dirty="0"/>
          </a:p>
          <a:p>
            <a:pPr algn="ctr"/>
            <a:r>
              <a:rPr lang="en-US" sz="5000" b="1" dirty="0">
                <a:latin typeface="Tempus Sans ITC" pitchFamily="82" charset="0"/>
              </a:rPr>
              <a:t>by Anita E. Posey</a:t>
            </a:r>
            <a:endParaRPr lang="ru-RU" sz="5000" b="1" dirty="0">
              <a:solidFill>
                <a:srgbClr val="002060"/>
              </a:solidFill>
            </a:endParaRPr>
          </a:p>
        </p:txBody>
      </p:sp>
    </p:spTree>
    <p:extLst>
      <p:ext uri="{BB962C8B-B14F-4D97-AF65-F5344CB8AC3E}">
        <p14:creationId xmlns:p14="http://schemas.microsoft.com/office/powerpoint/2010/main" val="35669622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641432" cy="6858000"/>
          </a:xfrm>
          <a:prstGeom prst="rect">
            <a:avLst/>
          </a:prstGeom>
          <a:effectLst>
            <a:softEdge rad="635000"/>
          </a:effectLst>
        </p:spPr>
      </p:pic>
      <p:sp>
        <p:nvSpPr>
          <p:cNvPr id="2" name="Прямоугольник 1"/>
          <p:cNvSpPr/>
          <p:nvPr/>
        </p:nvSpPr>
        <p:spPr>
          <a:xfrm>
            <a:off x="2204182" y="1913859"/>
            <a:ext cx="9600705" cy="2031325"/>
          </a:xfrm>
          <a:prstGeom prst="rect">
            <a:avLst/>
          </a:prstGeom>
        </p:spPr>
        <p:txBody>
          <a:bodyPr wrap="none">
            <a:spAutoFit/>
          </a:bodyPr>
          <a:lstStyle/>
          <a:p>
            <a:r>
              <a:rPr lang="en-US" sz="12600" b="1" dirty="0" smtClean="0">
                <a:ln w="17780" cmpd="sng">
                  <a:solidFill>
                    <a:schemeClr val="accent1">
                      <a:tint val="3000"/>
                    </a:schemeClr>
                  </a:solidFill>
                  <a:prstDash val="solid"/>
                  <a:miter lim="800000"/>
                </a:ln>
                <a:solidFill>
                  <a:schemeClr val="accent6">
                    <a:lumMod val="50000"/>
                  </a:schemeClr>
                </a:solidFill>
                <a:effectLst>
                  <a:outerShdw blurRad="55000" dist="50800" dir="5400000" algn="tl">
                    <a:srgbClr val="000000">
                      <a:alpha val="33000"/>
                    </a:srgbClr>
                  </a:outerShdw>
                </a:effectLst>
                <a:latin typeface="Chiller" panose="04020404031007020602" pitchFamily="82" charset="0"/>
              </a:rPr>
              <a:t> </a:t>
            </a: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6th </a:t>
            </a:r>
            <a:r>
              <a:rPr lang="en-US"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and </a:t>
            </a: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7th grades</a:t>
            </a:r>
            <a:endParaRPr lang="ru-RU"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Chiller" panose="04020404031007020602" pitchFamily="82" charset="0"/>
            </a:endParaRPr>
          </a:p>
        </p:txBody>
      </p:sp>
      <p:sp>
        <p:nvSpPr>
          <p:cNvPr id="3" name="Номер слайда 2"/>
          <p:cNvSpPr>
            <a:spLocks noGrp="1"/>
          </p:cNvSpPr>
          <p:nvPr>
            <p:ph type="sldNum" sz="quarter" idx="12"/>
          </p:nvPr>
        </p:nvSpPr>
        <p:spPr/>
        <p:txBody>
          <a:bodyPr/>
          <a:lstStyle/>
          <a:p>
            <a:fld id="{330746FE-C0F5-4A41-B79A-41124FA38369}" type="slidenum">
              <a:rPr lang="ru-RU" smtClean="0"/>
              <a:t>24</a:t>
            </a:fld>
            <a:endParaRPr lang="ru-RU"/>
          </a:p>
        </p:txBody>
      </p:sp>
    </p:spTree>
    <p:extLst>
      <p:ext uri="{BB962C8B-B14F-4D97-AF65-F5344CB8AC3E}">
        <p14:creationId xmlns:p14="http://schemas.microsoft.com/office/powerpoint/2010/main" val="23338690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xmlns="" id="{333EDA0D-F54B-48BB-9910-7DB6A5FBA60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xmlns="" id="{E3A73256-0EB9-4289-A040-E77C05B42FA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H="1">
            <a:off x="0" y="0"/>
            <a:ext cx="12192000" cy="2395820"/>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xmlns="" id="{A84FE2E0-0356-4DC9-A129-5C677E5BBF2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9080500" y="6"/>
            <a:ext cx="3111498" cy="2835780"/>
          </a:xfrm>
          <a:prstGeom prst="rect">
            <a:avLst/>
          </a:prstGeom>
          <a:gradFill>
            <a:gsLst>
              <a:gs pos="0">
                <a:srgbClr val="000000">
                  <a:alpha val="63000"/>
                </a:srgbClr>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xmlns="" id="{FAF9516E-11D6-4EBA-B6FD-722514EE950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0" y="5"/>
            <a:ext cx="12192000" cy="2395815"/>
          </a:xfrm>
          <a:prstGeom prst="rect">
            <a:avLst/>
          </a:prstGeom>
          <a:gradFill>
            <a:gsLst>
              <a:gs pos="39000">
                <a:schemeClr val="accent1">
                  <a:lumMod val="50000"/>
                  <a:alpha val="0"/>
                </a:schemeClr>
              </a:gs>
              <a:gs pos="100000">
                <a:srgbClr val="000000">
                  <a:alpha val="72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a:extLst>
              <a:ext uri="{FF2B5EF4-FFF2-40B4-BE49-F238E27FC236}">
                <a16:creationId xmlns:a16="http://schemas.microsoft.com/office/drawing/2014/main" xmlns="" id="{1E68CD86-EBCA-4577-B9FD-960CCEE8C96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10800000" flipH="1">
            <a:off x="426042" y="9496"/>
            <a:ext cx="11765956" cy="2376835"/>
          </a:xfrm>
          <a:prstGeom prst="rect">
            <a:avLst/>
          </a:prstGeom>
          <a:gradFill>
            <a:gsLst>
              <a:gs pos="0">
                <a:srgbClr val="000000">
                  <a:alpha val="8000"/>
                </a:srgbClr>
              </a:gs>
              <a:gs pos="76000">
                <a:schemeClr val="accent1">
                  <a:lumMod val="75000"/>
                  <a:alpha val="22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Объект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741770" y="86086"/>
            <a:ext cx="3199662" cy="4122232"/>
          </a:xfrm>
        </p:spPr>
      </p:pic>
      <p:sp>
        <p:nvSpPr>
          <p:cNvPr id="16" name="Прямоугольник 15"/>
          <p:cNvSpPr/>
          <p:nvPr/>
        </p:nvSpPr>
        <p:spPr>
          <a:xfrm>
            <a:off x="213021" y="4492291"/>
            <a:ext cx="11765958" cy="1862048"/>
          </a:xfrm>
          <a:prstGeom prst="rect">
            <a:avLst/>
          </a:prstGeom>
        </p:spPr>
        <p:txBody>
          <a:bodyPr wrap="square">
            <a:spAutoFit/>
          </a:bodyPr>
          <a:lstStyle/>
          <a:p>
            <a:pPr algn="ctr">
              <a:lnSpc>
                <a:spcPct val="150000"/>
              </a:lnSpc>
            </a:pPr>
            <a:r>
              <a:rPr lang="en-US" sz="4000" b="1" dirty="0" smtClean="0">
                <a:solidFill>
                  <a:srgbClr val="002060"/>
                </a:solidFill>
                <a:latin typeface="Segoe Print" pitchFamily="2" charset="0"/>
              </a:rPr>
              <a:t>A famous </a:t>
            </a:r>
            <a:r>
              <a:rPr lang="en-US" sz="4000" b="1" dirty="0">
                <a:solidFill>
                  <a:srgbClr val="002060"/>
                </a:solidFill>
                <a:latin typeface="Segoe Print" pitchFamily="2" charset="0"/>
              </a:rPr>
              <a:t>Russian poet </a:t>
            </a:r>
            <a:r>
              <a:rPr lang="en-US" sz="4000" b="1" dirty="0" smtClean="0">
                <a:solidFill>
                  <a:srgbClr val="002060"/>
                </a:solidFill>
                <a:latin typeface="Segoe Print" pitchFamily="2" charset="0"/>
              </a:rPr>
              <a:t>and a famous fabulist</a:t>
            </a:r>
          </a:p>
          <a:p>
            <a:pPr algn="ctr">
              <a:lnSpc>
                <a:spcPct val="150000"/>
              </a:lnSpc>
            </a:pPr>
            <a:r>
              <a:rPr lang="ru-RU" sz="4000" b="1" dirty="0" smtClean="0">
                <a:solidFill>
                  <a:srgbClr val="002060"/>
                </a:solidFill>
                <a:latin typeface="Segoe Print" pitchFamily="2" charset="0"/>
              </a:rPr>
              <a:t>Иван </a:t>
            </a:r>
            <a:r>
              <a:rPr lang="ru-RU" sz="4000" b="1" dirty="0">
                <a:solidFill>
                  <a:srgbClr val="002060"/>
                </a:solidFill>
                <a:latin typeface="Segoe Print" pitchFamily="2" charset="0"/>
              </a:rPr>
              <a:t>Андреевич </a:t>
            </a:r>
            <a:r>
              <a:rPr lang="ru-RU" sz="4000" b="1" dirty="0" smtClean="0">
                <a:solidFill>
                  <a:srgbClr val="002060"/>
                </a:solidFill>
                <a:latin typeface="Segoe Print" pitchFamily="2" charset="0"/>
              </a:rPr>
              <a:t>Крылов</a:t>
            </a:r>
            <a:endParaRPr lang="ru-RU" sz="4000" b="1" dirty="0">
              <a:solidFill>
                <a:srgbClr val="002060"/>
              </a:solidFill>
              <a:latin typeface="Segoe Print" pitchFamily="2" charset="0"/>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0931" y="1356729"/>
            <a:ext cx="3140714" cy="2187282"/>
          </a:xfrm>
          <a:prstGeom prst="rect">
            <a:avLst/>
          </a:prstGeom>
        </p:spPr>
      </p:pic>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970" y="794867"/>
            <a:ext cx="2209801" cy="3311007"/>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6000" y="752868"/>
            <a:ext cx="2431571" cy="3285906"/>
          </a:xfrm>
          <a:prstGeom prst="rect">
            <a:avLst/>
          </a:prstGeom>
        </p:spPr>
      </p:pic>
    </p:spTree>
    <p:extLst>
      <p:ext uri="{BB962C8B-B14F-4D97-AF65-F5344CB8AC3E}">
        <p14:creationId xmlns:p14="http://schemas.microsoft.com/office/powerpoint/2010/main" val="53020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par>
                                <p:cTn id="15" presetID="6"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par>
                                <p:cTn id="18" presetID="6" presetClass="entr" presetSubtype="16"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BEBA8EAE-BF5A-486C-A8C5-ECC9F3942E4B}">
                <a14:imgProps xmlns:a14="http://schemas.microsoft.com/office/drawing/2010/main">
                  <a14:imgLayer r:embed="rId4">
                    <a14:imgEffect>
                      <a14:artisticCrisscrossEtching/>
                    </a14:imgEffect>
                  </a14:imgLayer>
                </a14:imgProps>
              </a:ext>
              <a:ext uri="{28A0092B-C50C-407E-A947-70E740481C1C}">
                <a14:useLocalDpi xmlns:a14="http://schemas.microsoft.com/office/drawing/2010/main" val="0"/>
              </a:ext>
            </a:extLst>
          </a:blip>
          <a:stretch>
            <a:fillRect/>
          </a:stretch>
        </p:blipFill>
        <p:spPr>
          <a:xfrm>
            <a:off x="0" y="0"/>
            <a:ext cx="12205900" cy="6858000"/>
          </a:xfrm>
          <a:prstGeom prst="rect">
            <a:avLst/>
          </a:prstGeom>
        </p:spPr>
      </p:pic>
      <p:pic>
        <p:nvPicPr>
          <p:cNvPr id="2" name="Рисунок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0197" y="-16108"/>
            <a:ext cx="5031803" cy="6890216"/>
          </a:xfrm>
          <a:prstGeom prst="rect">
            <a:avLst/>
          </a:prstGeom>
          <a:effectLst>
            <a:softEdge rad="317500"/>
          </a:effectLst>
        </p:spPr>
      </p:pic>
      <p:pic>
        <p:nvPicPr>
          <p:cNvPr id="3" name="Рисунок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521" y="436437"/>
            <a:ext cx="2395999" cy="2689848"/>
          </a:xfrm>
          <a:prstGeom prst="rect">
            <a:avLst/>
          </a:prstGeom>
          <a:effectLst>
            <a:softEdge rad="63500"/>
          </a:effectLst>
        </p:spPr>
      </p:pic>
      <p:sp>
        <p:nvSpPr>
          <p:cNvPr id="11" name="Прямоугольник 10"/>
          <p:cNvSpPr/>
          <p:nvPr/>
        </p:nvSpPr>
        <p:spPr>
          <a:xfrm>
            <a:off x="-137652" y="4962832"/>
            <a:ext cx="7200900" cy="1754326"/>
          </a:xfrm>
          <a:prstGeom prst="rect">
            <a:avLst/>
          </a:prstGeom>
        </p:spPr>
        <p:txBody>
          <a:bodyPr wrap="square">
            <a:spAutoFit/>
          </a:bodyPr>
          <a:lstStyle/>
          <a:p>
            <a:pPr algn="ctr"/>
            <a:r>
              <a:rPr lang="en-US" sz="5400" b="1" dirty="0">
                <a:solidFill>
                  <a:srgbClr val="002060"/>
                </a:solidFill>
                <a:latin typeface="Tempus Sans ITC" pitchFamily="82" charset="0"/>
              </a:rPr>
              <a:t>“A Brief Romance” </a:t>
            </a:r>
            <a:endParaRPr lang="en-US" sz="5400" b="1" dirty="0" smtClean="0">
              <a:solidFill>
                <a:srgbClr val="002060"/>
              </a:solidFill>
              <a:latin typeface="Tempus Sans ITC" pitchFamily="82" charset="0"/>
            </a:endParaRPr>
          </a:p>
          <a:p>
            <a:pPr algn="ctr"/>
            <a:r>
              <a:rPr lang="en-US" sz="5400" b="1" dirty="0" smtClean="0">
                <a:solidFill>
                  <a:srgbClr val="002060"/>
                </a:solidFill>
                <a:latin typeface="Tempus Sans ITC" pitchFamily="82" charset="0"/>
              </a:rPr>
              <a:t>by David </a:t>
            </a:r>
            <a:r>
              <a:rPr lang="en-US" sz="5400" b="1" dirty="0">
                <a:solidFill>
                  <a:srgbClr val="002060"/>
                </a:solidFill>
                <a:latin typeface="Tempus Sans ITC" pitchFamily="82" charset="0"/>
              </a:rPr>
              <a:t>Lee Harrison</a:t>
            </a:r>
            <a:endParaRPr lang="ru-RU" sz="5000" b="1" dirty="0">
              <a:solidFill>
                <a:srgbClr val="002060"/>
              </a:solidFill>
            </a:endParaRPr>
          </a:p>
        </p:txBody>
      </p:sp>
    </p:spTree>
    <p:extLst>
      <p:ext uri="{BB962C8B-B14F-4D97-AF65-F5344CB8AC3E}">
        <p14:creationId xmlns:p14="http://schemas.microsoft.com/office/powerpoint/2010/main" val="14535011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0" y="12357"/>
            <a:ext cx="12181620" cy="6858000"/>
          </a:xfrm>
          <a:prstGeom prst="rect">
            <a:avLst/>
          </a:prstGeom>
        </p:spPr>
      </p:pic>
      <p:sp>
        <p:nvSpPr>
          <p:cNvPr id="4" name="Прямоугольник 3">
            <a:extLst>
              <a:ext uri="{FF2B5EF4-FFF2-40B4-BE49-F238E27FC236}">
                <a16:creationId xmlns:a16="http://schemas.microsoft.com/office/drawing/2014/main" xmlns="" id="{1E488327-8E18-4A89-9E41-1CBC9456CBCB}"/>
              </a:ext>
            </a:extLst>
          </p:cNvPr>
          <p:cNvSpPr/>
          <p:nvPr/>
        </p:nvSpPr>
        <p:spPr>
          <a:xfrm>
            <a:off x="6956058" y="601410"/>
            <a:ext cx="4866971" cy="3108543"/>
          </a:xfrm>
          <a:prstGeom prst="rect">
            <a:avLst/>
          </a:prstGeom>
        </p:spPr>
        <p:txBody>
          <a:bodyPr wrap="square">
            <a:spAutoFit/>
          </a:bodyPr>
          <a:lstStyle/>
          <a:p>
            <a:pPr algn="ctr"/>
            <a:r>
              <a:rPr lang="ru-RU" sz="2800" dirty="0">
                <a:solidFill>
                  <a:srgbClr val="002060"/>
                </a:solidFill>
                <a:latin typeface="Segoe Print" pitchFamily="2" charset="0"/>
              </a:rPr>
              <a:t>Первая книга историй про </a:t>
            </a:r>
            <a:r>
              <a:rPr lang="ru-RU" sz="2800" b="1" dirty="0">
                <a:solidFill>
                  <a:srgbClr val="002060"/>
                </a:solidFill>
                <a:latin typeface="Segoe Print" pitchFamily="2" charset="0"/>
              </a:rPr>
              <a:t>Винни</a:t>
            </a:r>
            <a:r>
              <a:rPr lang="ru-RU" sz="2800" dirty="0">
                <a:solidFill>
                  <a:srgbClr val="002060"/>
                </a:solidFill>
                <a:latin typeface="Segoe Print" pitchFamily="2" charset="0"/>
              </a:rPr>
              <a:t>-</a:t>
            </a:r>
            <a:r>
              <a:rPr lang="ru-RU" sz="2800" b="1" dirty="0">
                <a:solidFill>
                  <a:srgbClr val="002060"/>
                </a:solidFill>
                <a:latin typeface="Segoe Print" pitchFamily="2" charset="0"/>
              </a:rPr>
              <a:t>Пуха</a:t>
            </a:r>
            <a:r>
              <a:rPr lang="ru-RU" sz="2800" dirty="0">
                <a:solidFill>
                  <a:srgbClr val="002060"/>
                </a:solidFill>
                <a:latin typeface="Segoe Print" pitchFamily="2" charset="0"/>
              </a:rPr>
              <a:t> и его друзей в переводе знаменитого писателя </a:t>
            </a:r>
            <a:r>
              <a:rPr lang="ru-RU" sz="2800" b="1" dirty="0">
                <a:solidFill>
                  <a:srgbClr val="002060"/>
                </a:solidFill>
                <a:latin typeface="Segoe Print" pitchFamily="2" charset="0"/>
              </a:rPr>
              <a:t>Бориса Заходера </a:t>
            </a:r>
            <a:r>
              <a:rPr lang="ru-RU" sz="2800" dirty="0">
                <a:solidFill>
                  <a:srgbClr val="002060"/>
                </a:solidFill>
                <a:latin typeface="Segoe Print" pitchFamily="2" charset="0"/>
              </a:rPr>
              <a:t>была подписана к печати </a:t>
            </a:r>
            <a:endParaRPr lang="en-US" sz="2800" dirty="0" smtClean="0">
              <a:solidFill>
                <a:srgbClr val="002060"/>
              </a:solidFill>
              <a:latin typeface="Segoe Print" pitchFamily="2" charset="0"/>
            </a:endParaRPr>
          </a:p>
          <a:p>
            <a:pPr algn="ctr"/>
            <a:r>
              <a:rPr lang="ru-RU" sz="2800" dirty="0" smtClean="0">
                <a:solidFill>
                  <a:srgbClr val="002060"/>
                </a:solidFill>
                <a:latin typeface="Segoe Print" pitchFamily="2" charset="0"/>
              </a:rPr>
              <a:t>13 </a:t>
            </a:r>
            <a:r>
              <a:rPr lang="ru-RU" sz="2800" dirty="0">
                <a:solidFill>
                  <a:srgbClr val="002060"/>
                </a:solidFill>
                <a:latin typeface="Segoe Print" pitchFamily="2" charset="0"/>
              </a:rPr>
              <a:t>июля 1960 </a:t>
            </a:r>
            <a:r>
              <a:rPr lang="ru-RU" sz="2800" dirty="0" smtClean="0">
                <a:solidFill>
                  <a:srgbClr val="002060"/>
                </a:solidFill>
                <a:latin typeface="Segoe Print" pitchFamily="2" charset="0"/>
              </a:rPr>
              <a:t>года</a:t>
            </a:r>
            <a:r>
              <a:rPr lang="en-US" sz="2800" dirty="0">
                <a:solidFill>
                  <a:srgbClr val="002060"/>
                </a:solidFill>
                <a:latin typeface="Segoe Print" pitchFamily="2" charset="0"/>
              </a:rPr>
              <a:t>.</a:t>
            </a:r>
            <a:endParaRPr lang="ru-RU" sz="2800" b="1" dirty="0">
              <a:solidFill>
                <a:srgbClr val="002060"/>
              </a:solidFill>
              <a:latin typeface="Segoe Print" pitchFamily="2" charset="0"/>
              <a:cs typeface="Arabic Typesetting" panose="03020402040406030203"/>
            </a:endParaRPr>
          </a:p>
        </p:txBody>
      </p:sp>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530" y="1808879"/>
            <a:ext cx="6624023" cy="3875088"/>
          </a:xfrm>
          <a:prstGeom prst="rect">
            <a:avLst/>
          </a:prstGeom>
          <a:effectLst>
            <a:softEdge rad="635000"/>
          </a:effectLst>
        </p:spPr>
      </p:pic>
    </p:spTree>
    <p:extLst>
      <p:ext uri="{BB962C8B-B14F-4D97-AF65-F5344CB8AC3E}">
        <p14:creationId xmlns:p14="http://schemas.microsoft.com/office/powerpoint/2010/main" val="1734288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4" descr="Похожее изображение">
            <a:extLst>
              <a:ext uri="{FF2B5EF4-FFF2-40B4-BE49-F238E27FC236}">
                <a16:creationId xmlns:a16="http://schemas.microsoft.com/office/drawing/2014/main" xmlns="" id="{3FE11104-0E5F-47FE-80B4-2997E1C8BC6A}"/>
              </a:ext>
            </a:extLst>
          </p:cNvPr>
          <p:cNvPicPr>
            <a:picLocks noGrp="1" noChangeAspect="1" noChangeArrowheads="1"/>
          </p:cNvPicPr>
          <p:nvPr>
            <p:ph idx="1"/>
          </p:nvPr>
        </p:nvPicPr>
        <p:blipFill rotWithShape="1">
          <a:blip r:embed="rId3" cstate="print">
            <a:extLst>
              <a:ext uri="{BEBA8EAE-BF5A-486C-A8C5-ECC9F3942E4B}">
                <a14:imgProps xmlns:a14="http://schemas.microsoft.com/office/drawing/2010/main">
                  <a14:imgLayer r:embed="rId4">
                    <a14:imgEffect>
                      <a14:backgroundRemoval t="1365" b="100000" l="0" r="99063"/>
                    </a14:imgEffect>
                    <a14:imgEffect>
                      <a14:sharpenSoften amount="25000"/>
                    </a14:imgEffect>
                  </a14:imgLayer>
                </a14:imgProps>
              </a:ext>
              <a:ext uri="{28A0092B-C50C-407E-A947-70E740481C1C}">
                <a14:useLocalDpi xmlns:a14="http://schemas.microsoft.com/office/drawing/2010/main" val="0"/>
              </a:ext>
            </a:extLst>
          </a:blip>
          <a:srcRect l="5412" t="14575"/>
          <a:stretch/>
        </p:blipFill>
        <p:spPr bwMode="auto">
          <a:xfrm>
            <a:off x="0" y="1179094"/>
            <a:ext cx="6872225" cy="567890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BCEBD4E0-A69A-44E5-AE4B-51196809589B}"/>
              </a:ext>
            </a:extLst>
          </p:cNvPr>
          <p:cNvSpPr txBox="1"/>
          <p:nvPr/>
        </p:nvSpPr>
        <p:spPr>
          <a:xfrm>
            <a:off x="6608302" y="1276929"/>
            <a:ext cx="5038559" cy="646331"/>
          </a:xfrm>
          <a:prstGeom prst="rect">
            <a:avLst/>
          </a:prstGeom>
          <a:noFill/>
        </p:spPr>
        <p:txBody>
          <a:bodyPr wrap="none" rtlCol="0">
            <a:spAutoFit/>
          </a:bodyPr>
          <a:lstStyle/>
          <a:p>
            <a:r>
              <a:rPr lang="en-US" sz="3600" b="1" dirty="0">
                <a:latin typeface="Tempus Sans ITC" pitchFamily="82" charset="0"/>
              </a:rPr>
              <a:t>b</a:t>
            </a:r>
            <a:r>
              <a:rPr lang="en-US" sz="3600" b="1" dirty="0" smtClean="0">
                <a:latin typeface="Tempus Sans ITC" pitchFamily="82" charset="0"/>
              </a:rPr>
              <a:t>y Alan </a:t>
            </a:r>
            <a:r>
              <a:rPr lang="en-US" sz="3600" b="1" dirty="0">
                <a:latin typeface="Tempus Sans ITC" pitchFamily="82" charset="0"/>
              </a:rPr>
              <a:t>Alexander Milne</a:t>
            </a:r>
            <a:endParaRPr lang="ru-RU" sz="3600" b="1" dirty="0">
              <a:latin typeface="Chiller" panose="04020404031007020602" pitchFamily="82" charset="0"/>
            </a:endParaRPr>
          </a:p>
        </p:txBody>
      </p:sp>
      <p:sp>
        <p:nvSpPr>
          <p:cNvPr id="8" name="Заголовок 1"/>
          <p:cNvSpPr>
            <a:spLocks noGrp="1"/>
          </p:cNvSpPr>
          <p:nvPr>
            <p:ph type="title"/>
          </p:nvPr>
        </p:nvSpPr>
        <p:spPr>
          <a:xfrm>
            <a:off x="471949" y="361087"/>
            <a:ext cx="11198942" cy="962527"/>
          </a:xfrm>
        </p:spPr>
        <p:txBody>
          <a:bodyPr>
            <a:noAutofit/>
          </a:bodyPr>
          <a:lstStyle/>
          <a:p>
            <a:pPr algn="ctr"/>
            <a:r>
              <a:rPr lang="en-US" sz="6000" b="1" dirty="0">
                <a:solidFill>
                  <a:schemeClr val="accent2">
                    <a:lumMod val="50000"/>
                  </a:schemeClr>
                </a:solidFill>
                <a:latin typeface="Tempus Sans ITC" pitchFamily="82" charset="0"/>
                <a:ea typeface="+mn-ea"/>
                <a:cs typeface="+mn-cs"/>
              </a:rPr>
              <a:t>The </a:t>
            </a:r>
            <a:r>
              <a:rPr lang="en-US" sz="6000" b="1" dirty="0" smtClean="0">
                <a:solidFill>
                  <a:schemeClr val="accent2">
                    <a:lumMod val="50000"/>
                  </a:schemeClr>
                </a:solidFill>
                <a:latin typeface="Tempus Sans ITC" pitchFamily="82" charset="0"/>
                <a:ea typeface="+mn-ea"/>
                <a:cs typeface="+mn-cs"/>
              </a:rPr>
              <a:t>Wind on the Hill</a:t>
            </a:r>
            <a:endParaRPr lang="ru-RU" sz="6000" dirty="0">
              <a:solidFill>
                <a:schemeClr val="tx1">
                  <a:lumMod val="85000"/>
                  <a:lumOff val="15000"/>
                </a:schemeClr>
              </a:solidFill>
              <a:cs typeface="Aharoni" panose="02010803020104030203" pitchFamily="2" charset="-79"/>
            </a:endParaRPr>
          </a:p>
        </p:txBody>
      </p:sp>
      <p:pic>
        <p:nvPicPr>
          <p:cNvPr id="2" name="Рисунок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79444" y="2109787"/>
            <a:ext cx="2381250" cy="3248025"/>
          </a:xfrm>
          <a:prstGeom prst="rect">
            <a:avLst/>
          </a:prstGeom>
          <a:effectLst>
            <a:softEdge rad="31750"/>
          </a:effectLst>
        </p:spPr>
      </p:pic>
    </p:spTree>
    <p:extLst>
      <p:ext uri="{BB962C8B-B14F-4D97-AF65-F5344CB8AC3E}">
        <p14:creationId xmlns:p14="http://schemas.microsoft.com/office/powerpoint/2010/main" val="34645516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8593B00F-E3CF-4365-A2BF-5A0648FD9536}"/>
              </a:ext>
            </a:extLst>
          </p:cNvPr>
          <p:cNvSpPr>
            <a:spLocks noGrp="1"/>
          </p:cNvSpPr>
          <p:nvPr>
            <p:ph type="title"/>
          </p:nvPr>
        </p:nvSpPr>
        <p:spPr>
          <a:xfrm>
            <a:off x="336905" y="167153"/>
            <a:ext cx="6833280" cy="1286160"/>
          </a:xfrm>
        </p:spPr>
        <p:txBody>
          <a:bodyPr vert="horz" lIns="91440" tIns="45720" rIns="91440" bIns="45720" rtlCol="0" anchor="b">
            <a:noAutofit/>
          </a:bodyPr>
          <a:lstStyle/>
          <a:p>
            <a:pPr algn="ctr"/>
            <a:r>
              <a:rPr lang="en-US" sz="4800" b="1" dirty="0">
                <a:solidFill>
                  <a:srgbClr val="002060"/>
                </a:solidFill>
                <a:latin typeface="Tempus Sans ITC" pitchFamily="82" charset="0"/>
                <a:cs typeface="Arabic Typesetting" panose="03020402040406030203" pitchFamily="66" charset="-78"/>
              </a:rPr>
              <a:t>Joseph Rudyard </a:t>
            </a:r>
            <a:r>
              <a:rPr lang="en-US" sz="4800" b="1" dirty="0" smtClean="0">
                <a:solidFill>
                  <a:srgbClr val="002060"/>
                </a:solidFill>
                <a:latin typeface="Tempus Sans ITC" pitchFamily="82" charset="0"/>
                <a:cs typeface="Arabic Typesetting" panose="03020402040406030203" pitchFamily="66" charset="-78"/>
              </a:rPr>
              <a:t>Kipling</a:t>
            </a:r>
            <a:endParaRPr lang="en-US" sz="4800" b="1" dirty="0">
              <a:solidFill>
                <a:srgbClr val="83745F"/>
              </a:solidFill>
              <a:latin typeface="Arabic Typesetting" panose="03020402040406030203" pitchFamily="66" charset="-78"/>
              <a:cs typeface="Arabic Typesetting" panose="03020402040406030203" pitchFamily="66" charset="-78"/>
            </a:endParaRPr>
          </a:p>
        </p:txBody>
      </p:sp>
      <p:pic>
        <p:nvPicPr>
          <p:cNvPr id="29698" name="Picture 2" descr="Картинки по запросу kipling poet">
            <a:extLst>
              <a:ext uri="{FF2B5EF4-FFF2-40B4-BE49-F238E27FC236}">
                <a16:creationId xmlns:a16="http://schemas.microsoft.com/office/drawing/2014/main" xmlns="" id="{DA20FFC3-D218-4926-A999-2AE132BBD8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 b="2729"/>
          <a:stretch/>
        </p:blipFill>
        <p:spPr bwMode="auto">
          <a:xfrm>
            <a:off x="7556429" y="10"/>
            <a:ext cx="4635571" cy="685799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11" name="Объект 3">
            <a:extLst>
              <a:ext uri="{FF2B5EF4-FFF2-40B4-BE49-F238E27FC236}">
                <a16:creationId xmlns:a16="http://schemas.microsoft.com/office/drawing/2014/main" xmlns="" id="{B00D6F8D-8C30-4D32-9DEC-3FC7C99EB3EE}"/>
              </a:ext>
            </a:extLst>
          </p:cNvPr>
          <p:cNvSpPr txBox="1">
            <a:spLocks/>
          </p:cNvSpPr>
          <p:nvPr/>
        </p:nvSpPr>
        <p:spPr>
          <a:xfrm>
            <a:off x="5242561" y="4838933"/>
            <a:ext cx="6309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ru-RU" sz="4000" b="1" dirty="0">
              <a:solidFill>
                <a:srgbClr val="39374B"/>
              </a:solidFill>
              <a:latin typeface="Gabriola" panose="04040605051002020D02" pitchFamily="82" charset="0"/>
            </a:endParaRPr>
          </a:p>
        </p:txBody>
      </p:sp>
      <p:pic>
        <p:nvPicPr>
          <p:cNvPr id="12" name="Picture 6" descr="Картинки по запросу Kiplings books">
            <a:extLst>
              <a:ext uri="{FF2B5EF4-FFF2-40B4-BE49-F238E27FC236}">
                <a16:creationId xmlns:a16="http://schemas.microsoft.com/office/drawing/2014/main" xmlns="" id="{59AAA59B-54E2-45AD-A646-8BA3096DFF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266" y="4109884"/>
            <a:ext cx="2059670" cy="2427823"/>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Картинки по запросу Kiplings books">
            <a:extLst>
              <a:ext uri="{FF2B5EF4-FFF2-40B4-BE49-F238E27FC236}">
                <a16:creationId xmlns:a16="http://schemas.microsoft.com/office/drawing/2014/main" xmlns="" id="{0EBE0EC0-D61D-4867-81C4-231C481E1B9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7677" y="4213919"/>
            <a:ext cx="1669516" cy="2471662"/>
          </a:xfrm>
          <a:prstGeom prst="rect">
            <a:avLst/>
          </a:prstGeom>
          <a:noFill/>
          <a:extLst>
            <a:ext uri="{909E8E84-426E-40DD-AFC4-6F175D3DCCD1}">
              <a14:hiddenFill xmlns:a14="http://schemas.microsoft.com/office/drawing/2010/main">
                <a:solidFill>
                  <a:srgbClr val="FFFFFF"/>
                </a:solidFill>
              </a14:hiddenFill>
            </a:ext>
          </a:extLst>
        </p:spPr>
      </p:pic>
      <p:pic>
        <p:nvPicPr>
          <p:cNvPr id="29706" name="Picture 10" descr="Картинки по запросу Kiplings books">
            <a:extLst>
              <a:ext uri="{FF2B5EF4-FFF2-40B4-BE49-F238E27FC236}">
                <a16:creationId xmlns:a16="http://schemas.microsoft.com/office/drawing/2014/main" xmlns="" id="{971FB3C7-354E-43FA-AF2B-974455739B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266" y="1530654"/>
            <a:ext cx="2059670" cy="2439609"/>
          </a:xfrm>
          <a:prstGeom prst="rect">
            <a:avLst/>
          </a:prstGeom>
          <a:noFill/>
          <a:extLst>
            <a:ext uri="{909E8E84-426E-40DD-AFC4-6F175D3DCCD1}">
              <a14:hiddenFill xmlns:a14="http://schemas.microsoft.com/office/drawing/2010/main">
                <a:solidFill>
                  <a:srgbClr val="FFFFFF"/>
                </a:solidFill>
              </a14:hiddenFill>
            </a:ext>
          </a:extLst>
        </p:spPr>
      </p:pic>
      <p:pic>
        <p:nvPicPr>
          <p:cNvPr id="29708" name="Picture 12" descr="Картинки по запросу Kiplings books">
            <a:extLst>
              <a:ext uri="{FF2B5EF4-FFF2-40B4-BE49-F238E27FC236}">
                <a16:creationId xmlns:a16="http://schemas.microsoft.com/office/drawing/2014/main" xmlns="" id="{524CD1B2-6925-48BF-BD36-D20C2C36B05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86661" y="1975073"/>
            <a:ext cx="2265490" cy="3474677"/>
          </a:xfrm>
          <a:prstGeom prst="rect">
            <a:avLst/>
          </a:prstGeom>
          <a:noFill/>
          <a:extLst>
            <a:ext uri="{909E8E84-426E-40DD-AFC4-6F175D3DCCD1}">
              <a14:hiddenFill xmlns:a14="http://schemas.microsoft.com/office/drawing/2010/main">
                <a:solidFill>
                  <a:srgbClr val="FFFFFF"/>
                </a:solidFill>
              </a14:hiddenFill>
            </a:ext>
          </a:extLst>
        </p:spPr>
      </p:pic>
      <p:pic>
        <p:nvPicPr>
          <p:cNvPr id="29710" name="Picture 14" descr="Картинки по запросу Kiplings books">
            <a:extLst>
              <a:ext uri="{FF2B5EF4-FFF2-40B4-BE49-F238E27FC236}">
                <a16:creationId xmlns:a16="http://schemas.microsoft.com/office/drawing/2014/main" xmlns="" id="{7BFFC33E-54D8-4B11-9C81-66D91B5AFAE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42561" y="1530654"/>
            <a:ext cx="2019748" cy="257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9956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9072"/>
          </a:xfrm>
          <a:prstGeom prst="rect">
            <a:avLst/>
          </a:prstGeom>
          <a:effectLst>
            <a:softEdge rad="317500"/>
          </a:effectLst>
        </p:spPr>
      </p:pic>
      <p:sp>
        <p:nvSpPr>
          <p:cNvPr id="5" name="Прямоугольник 4"/>
          <p:cNvSpPr/>
          <p:nvPr/>
        </p:nvSpPr>
        <p:spPr>
          <a:xfrm>
            <a:off x="1314066" y="366135"/>
            <a:ext cx="5357557" cy="1246495"/>
          </a:xfrm>
          <a:prstGeom prst="rect">
            <a:avLst/>
          </a:prstGeom>
        </p:spPr>
        <p:txBody>
          <a:bodyPr wrap="none">
            <a:spAutoFit/>
          </a:bodyPr>
          <a:lstStyle/>
          <a:p>
            <a:r>
              <a:rPr lang="en-US" sz="7500" b="1" dirty="0" smtClean="0">
                <a:solidFill>
                  <a:schemeClr val="bg1"/>
                </a:solidFill>
                <a:latin typeface="Tempus Sans ITC" pitchFamily="82" charset="0"/>
              </a:rPr>
              <a:t>Sonnet #130</a:t>
            </a:r>
            <a:endParaRPr lang="ru-RU" sz="7500" dirty="0">
              <a:solidFill>
                <a:schemeClr val="bg1"/>
              </a:solidFill>
            </a:endParaRPr>
          </a:p>
        </p:txBody>
      </p:sp>
      <p:sp>
        <p:nvSpPr>
          <p:cNvPr id="6" name="Прямоугольник 5"/>
          <p:cNvSpPr/>
          <p:nvPr/>
        </p:nvSpPr>
        <p:spPr>
          <a:xfrm>
            <a:off x="321447" y="1714048"/>
            <a:ext cx="7016993" cy="1938992"/>
          </a:xfrm>
          <a:prstGeom prst="rect">
            <a:avLst/>
          </a:prstGeom>
        </p:spPr>
        <p:txBody>
          <a:bodyPr wrap="square">
            <a:spAutoFit/>
          </a:bodyPr>
          <a:lstStyle/>
          <a:p>
            <a:pPr fontAlgn="base"/>
            <a:r>
              <a:rPr lang="en-US" sz="3000" b="1" dirty="0">
                <a:solidFill>
                  <a:schemeClr val="bg1"/>
                </a:solidFill>
                <a:latin typeface="Tempus Sans ITC" pitchFamily="82" charset="0"/>
              </a:rPr>
              <a:t>William </a:t>
            </a:r>
            <a:r>
              <a:rPr lang="en-US" sz="3000" b="1" dirty="0" smtClean="0">
                <a:solidFill>
                  <a:schemeClr val="bg1"/>
                </a:solidFill>
                <a:latin typeface="Tempus Sans ITC" pitchFamily="82" charset="0"/>
              </a:rPr>
              <a:t>Shakespeare is the </a:t>
            </a:r>
            <a:r>
              <a:rPr lang="en-US" sz="3000" b="1" dirty="0">
                <a:solidFill>
                  <a:schemeClr val="bg1"/>
                </a:solidFill>
                <a:latin typeface="Tempus Sans ITC" pitchFamily="82" charset="0"/>
              </a:rPr>
              <a:t>greatest English </a:t>
            </a:r>
            <a:r>
              <a:rPr lang="en-US" sz="3000" b="1" dirty="0" smtClean="0">
                <a:solidFill>
                  <a:schemeClr val="bg1"/>
                </a:solidFill>
                <a:latin typeface="Tempus Sans ITC" pitchFamily="82" charset="0"/>
              </a:rPr>
              <a:t>writer. </a:t>
            </a:r>
            <a:r>
              <a:rPr lang="en-US" sz="3000" b="1" dirty="0">
                <a:solidFill>
                  <a:schemeClr val="bg1"/>
                </a:solidFill>
                <a:latin typeface="Tempus Sans ITC" pitchFamily="82" charset="0"/>
              </a:rPr>
              <a:t>He </a:t>
            </a:r>
            <a:r>
              <a:rPr lang="en-US" sz="3000" b="1" dirty="0" smtClean="0">
                <a:solidFill>
                  <a:schemeClr val="bg1"/>
                </a:solidFill>
                <a:latin typeface="Tempus Sans ITC" pitchFamily="82" charset="0"/>
              </a:rPr>
              <a:t>is </a:t>
            </a:r>
            <a:r>
              <a:rPr lang="en-US" sz="3000" b="1" dirty="0">
                <a:solidFill>
                  <a:schemeClr val="bg1"/>
                </a:solidFill>
                <a:latin typeface="Tempus Sans ITC" pitchFamily="82" charset="0"/>
              </a:rPr>
              <a:t>the author of “Hamlet” and “Othello”, “Romeo and Juliet” and «King Lear». He has written 154 sonnets. </a:t>
            </a:r>
            <a:endParaRPr lang="ru-RU" sz="3000" b="1" dirty="0">
              <a:solidFill>
                <a:schemeClr val="bg1"/>
              </a:solidFill>
              <a:latin typeface="Chiller" panose="04020404031007020602" pitchFamily="82" charset="0"/>
            </a:endParaRPr>
          </a:p>
        </p:txBody>
      </p:sp>
      <p:pic>
        <p:nvPicPr>
          <p:cNvPr id="16386" name="Picture 2" descr="https://images.fineartamerica.com/images-medium-large-5/romeo-and-juliet-1864-grange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599" y="5008022"/>
            <a:ext cx="2312471" cy="163928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https://editorial01.shutterstock.com/wm-preview-1500/8744819a/e71ec977/shakespeare-othello-shutterstock-editorial-8744819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0060" y="3767892"/>
            <a:ext cx="1689884" cy="2480260"/>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https://xn----7sbb5adknde1cb0dyd.xn--p1ai/img/shekspir/gamlet/big/4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29944" y="4624454"/>
            <a:ext cx="2078274" cy="2022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2381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37"/>
            <a:ext cx="12192000" cy="6850063"/>
          </a:xfrm>
          <a:prstGeom prst="rect">
            <a:avLst/>
          </a:prstGeom>
          <a:effectLst>
            <a:softEdge rad="317500"/>
          </a:effectLst>
        </p:spPr>
      </p:pic>
      <p:sp>
        <p:nvSpPr>
          <p:cNvPr id="5" name="TextBox 4">
            <a:extLst>
              <a:ext uri="{FF2B5EF4-FFF2-40B4-BE49-F238E27FC236}">
                <a16:creationId xmlns:a16="http://schemas.microsoft.com/office/drawing/2014/main" xmlns="" id="{03DB5D8E-804C-44A9-9007-AFD4921C6B6E}"/>
              </a:ext>
            </a:extLst>
          </p:cNvPr>
          <p:cNvSpPr txBox="1"/>
          <p:nvPr/>
        </p:nvSpPr>
        <p:spPr>
          <a:xfrm>
            <a:off x="2084325" y="160338"/>
            <a:ext cx="8023350" cy="861774"/>
          </a:xfrm>
          <a:prstGeom prst="rect">
            <a:avLst/>
          </a:prstGeom>
          <a:noFill/>
        </p:spPr>
        <p:txBody>
          <a:bodyPr wrap="none" rtlCol="0">
            <a:spAutoFit/>
          </a:bodyPr>
          <a:lstStyle/>
          <a:p>
            <a:r>
              <a:rPr lang="en-US" sz="5000" b="1" dirty="0">
                <a:solidFill>
                  <a:schemeClr val="bg1"/>
                </a:solidFill>
                <a:latin typeface="Tempus Sans ITC" pitchFamily="82" charset="0"/>
              </a:rPr>
              <a:t>I keep six honest serving </a:t>
            </a:r>
            <a:r>
              <a:rPr lang="en-US" sz="5000" b="1" dirty="0" smtClean="0">
                <a:solidFill>
                  <a:schemeClr val="bg1"/>
                </a:solidFill>
                <a:latin typeface="Tempus Sans ITC" pitchFamily="82" charset="0"/>
              </a:rPr>
              <a:t>men</a:t>
            </a:r>
            <a:endParaRPr lang="ru-RU" sz="9600" b="1" dirty="0">
              <a:latin typeface="Gabriola" panose="04040605051002020D02" pitchFamily="82" charset="0"/>
            </a:endParaRPr>
          </a:p>
        </p:txBody>
      </p:sp>
      <p:sp>
        <p:nvSpPr>
          <p:cNvPr id="3" name="AutoShape 2" descr="I Keep Six Honest Serving Men by Rudyard Kipling. | Lanre Dahuns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15742787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softEdge rad="635000"/>
          </a:effectLst>
        </p:spPr>
      </p:pic>
      <p:sp>
        <p:nvSpPr>
          <p:cNvPr id="1030" name="Content Placeholder 1029">
            <a:extLst>
              <a:ext uri="{FF2B5EF4-FFF2-40B4-BE49-F238E27FC236}">
                <a16:creationId xmlns:a16="http://schemas.microsoft.com/office/drawing/2014/main" xmlns="" id="{BFE691CE-F2AF-49F5-A05B-4B1A71C554C1}"/>
              </a:ext>
            </a:extLst>
          </p:cNvPr>
          <p:cNvSpPr>
            <a:spLocks noGrp="1"/>
          </p:cNvSpPr>
          <p:nvPr>
            <p:ph idx="1"/>
          </p:nvPr>
        </p:nvSpPr>
        <p:spPr>
          <a:xfrm>
            <a:off x="5348748" y="4104409"/>
            <a:ext cx="6382587" cy="1073739"/>
          </a:xfrm>
        </p:spPr>
        <p:txBody>
          <a:bodyPr>
            <a:noAutofit/>
          </a:bodyPr>
          <a:lstStyle/>
          <a:p>
            <a:pPr marL="0" indent="0" algn="ctr">
              <a:buNone/>
            </a:pPr>
            <a:r>
              <a:rPr lang="en-US" sz="3000" b="1" dirty="0" smtClean="0">
                <a:solidFill>
                  <a:schemeClr val="bg1"/>
                </a:solidFill>
                <a:latin typeface="Tempus Sans ITC" pitchFamily="82" charset="0"/>
                <a:cs typeface="Arabic Typesetting" panose="03020402040406030203"/>
              </a:rPr>
              <a:t>Russian poet</a:t>
            </a:r>
            <a:endParaRPr lang="ru-RU" sz="3000" b="1" dirty="0" smtClean="0">
              <a:solidFill>
                <a:schemeClr val="bg1"/>
              </a:solidFill>
              <a:latin typeface="Segoe Print" pitchFamily="2" charset="0"/>
              <a:cs typeface="Arabic Typesetting" panose="03020402040406030203"/>
            </a:endParaRPr>
          </a:p>
          <a:p>
            <a:pPr marL="0" indent="0" algn="ctr">
              <a:buNone/>
            </a:pPr>
            <a:r>
              <a:rPr lang="ru-RU" sz="3000" b="1" dirty="0">
                <a:solidFill>
                  <a:schemeClr val="bg1"/>
                </a:solidFill>
                <a:latin typeface="Segoe Print" pitchFamily="2" charset="0"/>
              </a:rPr>
              <a:t>Михаил Юрьевич Лермонтов</a:t>
            </a:r>
            <a:r>
              <a:rPr lang="en-US" sz="3000" b="1" dirty="0" smtClean="0">
                <a:solidFill>
                  <a:schemeClr val="bg1"/>
                </a:solidFill>
                <a:latin typeface="Segoe Print" pitchFamily="2" charset="0"/>
                <a:cs typeface="Arabic Typesetting" panose="03020402040406030203"/>
              </a:rPr>
              <a:t>.</a:t>
            </a:r>
            <a:r>
              <a:rPr lang="ru-RU" sz="3000" b="1" dirty="0" smtClean="0">
                <a:solidFill>
                  <a:schemeClr val="bg1"/>
                </a:solidFill>
                <a:latin typeface="Segoe Print" pitchFamily="2" charset="0"/>
                <a:cs typeface="Arabic Typesetting" panose="03020402040406030203"/>
              </a:rPr>
              <a:t> </a:t>
            </a:r>
            <a:endParaRPr lang="en-US" sz="3000" b="1" dirty="0">
              <a:solidFill>
                <a:schemeClr val="bg1"/>
              </a:solidFill>
              <a:latin typeface="Segoe Print" pitchFamily="2" charset="0"/>
              <a:cs typeface="Arabic Typesetting" panose="03020402040406030203"/>
            </a:endParaRPr>
          </a:p>
        </p:txBody>
      </p:sp>
      <p:sp>
        <p:nvSpPr>
          <p:cNvPr id="8" name="Прямоугольник 7"/>
          <p:cNvSpPr/>
          <p:nvPr/>
        </p:nvSpPr>
        <p:spPr>
          <a:xfrm>
            <a:off x="706081" y="874455"/>
            <a:ext cx="6319359" cy="2554545"/>
          </a:xfrm>
          <a:prstGeom prst="rect">
            <a:avLst/>
          </a:prstGeom>
        </p:spPr>
        <p:txBody>
          <a:bodyPr wrap="none">
            <a:spAutoFit/>
          </a:bodyPr>
          <a:lstStyle/>
          <a:p>
            <a:pPr algn="ctr"/>
            <a:r>
              <a:rPr lang="ru-RU" sz="4000" b="1" dirty="0">
                <a:solidFill>
                  <a:schemeClr val="bg1"/>
                </a:solidFill>
                <a:latin typeface="Segoe Print" pitchFamily="2" charset="0"/>
              </a:rPr>
              <a:t>Горные вершины</a:t>
            </a:r>
            <a:br>
              <a:rPr lang="ru-RU" sz="4000" b="1" dirty="0">
                <a:solidFill>
                  <a:schemeClr val="bg1"/>
                </a:solidFill>
                <a:latin typeface="Segoe Print" pitchFamily="2" charset="0"/>
              </a:rPr>
            </a:br>
            <a:r>
              <a:rPr lang="ru-RU" sz="4000" b="1" dirty="0">
                <a:solidFill>
                  <a:schemeClr val="bg1"/>
                </a:solidFill>
                <a:latin typeface="Segoe Print" pitchFamily="2" charset="0"/>
              </a:rPr>
              <a:t>Спят во тьме ночной;</a:t>
            </a:r>
            <a:br>
              <a:rPr lang="ru-RU" sz="4000" b="1" dirty="0">
                <a:solidFill>
                  <a:schemeClr val="bg1"/>
                </a:solidFill>
                <a:latin typeface="Segoe Print" pitchFamily="2" charset="0"/>
              </a:rPr>
            </a:br>
            <a:r>
              <a:rPr lang="ru-RU" sz="4000" b="1" dirty="0">
                <a:solidFill>
                  <a:schemeClr val="bg1"/>
                </a:solidFill>
                <a:latin typeface="Segoe Print" pitchFamily="2" charset="0"/>
              </a:rPr>
              <a:t>Тихие долины</a:t>
            </a:r>
            <a:br>
              <a:rPr lang="ru-RU" sz="4000" b="1" dirty="0">
                <a:solidFill>
                  <a:schemeClr val="bg1"/>
                </a:solidFill>
                <a:latin typeface="Segoe Print" pitchFamily="2" charset="0"/>
              </a:rPr>
            </a:br>
            <a:r>
              <a:rPr lang="ru-RU" sz="4000" b="1" dirty="0">
                <a:solidFill>
                  <a:schemeClr val="bg1"/>
                </a:solidFill>
                <a:latin typeface="Segoe Print" pitchFamily="2" charset="0"/>
              </a:rPr>
              <a:t>Полны свежей </a:t>
            </a:r>
            <a:r>
              <a:rPr lang="ru-RU" sz="4000" b="1" dirty="0" smtClean="0">
                <a:solidFill>
                  <a:schemeClr val="bg1"/>
                </a:solidFill>
                <a:latin typeface="Segoe Print" pitchFamily="2" charset="0"/>
              </a:rPr>
              <a:t>мглой</a:t>
            </a:r>
            <a:r>
              <a:rPr lang="en-US" sz="4000" b="1" dirty="0">
                <a:solidFill>
                  <a:schemeClr val="bg1"/>
                </a:solidFill>
                <a:latin typeface="Segoe Print" pitchFamily="2" charset="0"/>
              </a:rPr>
              <a:t>.</a:t>
            </a:r>
            <a:endParaRPr lang="ru-RU" sz="4000" b="1" dirty="0">
              <a:solidFill>
                <a:schemeClr val="bg1"/>
              </a:solidFill>
              <a:latin typeface="Segoe Print" pitchFamily="2"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1633" y="403738"/>
            <a:ext cx="2990850" cy="3238500"/>
          </a:xfrm>
          <a:prstGeom prst="rect">
            <a:avLst/>
          </a:prstGeom>
          <a:effectLst>
            <a:softEdge rad="317500"/>
          </a:effectLst>
        </p:spPr>
      </p:pic>
    </p:spTree>
    <p:extLst>
      <p:ext uri="{BB962C8B-B14F-4D97-AF65-F5344CB8AC3E}">
        <p14:creationId xmlns:p14="http://schemas.microsoft.com/office/powerpoint/2010/main" val="79433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12192001" cy="6892413"/>
          </a:xfrm>
          <a:prstGeom prst="rect">
            <a:avLst/>
          </a:prstGeom>
          <a:effectLst>
            <a:softEdge rad="317500"/>
          </a:effectLst>
        </p:spPr>
      </p:pic>
      <p:sp>
        <p:nvSpPr>
          <p:cNvPr id="4" name="Номер слайда 3"/>
          <p:cNvSpPr>
            <a:spLocks noGrp="1"/>
          </p:cNvSpPr>
          <p:nvPr>
            <p:ph type="sldNum" sz="quarter" idx="12"/>
          </p:nvPr>
        </p:nvSpPr>
        <p:spPr/>
        <p:txBody>
          <a:bodyPr/>
          <a:lstStyle/>
          <a:p>
            <a:fld id="{330746FE-C0F5-4A41-B79A-41124FA38369}" type="slidenum">
              <a:rPr lang="ru-RU" smtClean="0"/>
              <a:t>32</a:t>
            </a:fld>
            <a:endParaRPr lang="ru-RU"/>
          </a:p>
        </p:txBody>
      </p:sp>
      <p:sp>
        <p:nvSpPr>
          <p:cNvPr id="5" name="TextBox 4"/>
          <p:cNvSpPr txBox="1"/>
          <p:nvPr/>
        </p:nvSpPr>
        <p:spPr>
          <a:xfrm>
            <a:off x="3230907" y="108155"/>
            <a:ext cx="7903126" cy="1092607"/>
          </a:xfrm>
          <a:prstGeom prst="rect">
            <a:avLst/>
          </a:prstGeom>
          <a:noFill/>
        </p:spPr>
        <p:txBody>
          <a:bodyPr wrap="none" rtlCol="0">
            <a:spAutoFit/>
          </a:bodyPr>
          <a:lstStyle/>
          <a:p>
            <a:r>
              <a:rPr lang="en-US" sz="6500" b="1" dirty="0" smtClean="0">
                <a:latin typeface="Tempus Sans ITC" pitchFamily="82" charset="0"/>
              </a:rPr>
              <a:t>“The Road not Taken”</a:t>
            </a:r>
            <a:endParaRPr lang="ru-RU" sz="6500" b="1" dirty="0">
              <a:latin typeface="Chiller" panose="04020404031007020602" pitchFamily="82" charset="0"/>
            </a:endParaRPr>
          </a:p>
        </p:txBody>
      </p:sp>
      <p:pic>
        <p:nvPicPr>
          <p:cNvPr id="11" name="Рисунок 10" descr="Z:\1класс_21\5_Что это\фрост1.jpg"/>
          <p:cNvPicPr/>
          <p:nvPr/>
        </p:nvPicPr>
        <p:blipFill rotWithShape="1">
          <a:blip r:embed="rId4">
            <a:extLst>
              <a:ext uri="{28A0092B-C50C-407E-A947-70E740481C1C}">
                <a14:useLocalDpi xmlns:a14="http://schemas.microsoft.com/office/drawing/2010/main" val="0"/>
              </a:ext>
            </a:extLst>
          </a:blip>
          <a:srcRect r="541"/>
          <a:stretch/>
        </p:blipFill>
        <p:spPr bwMode="auto">
          <a:xfrm>
            <a:off x="219743" y="1295588"/>
            <a:ext cx="5908342" cy="3341370"/>
          </a:xfrm>
          <a:prstGeom prst="rect">
            <a:avLst/>
          </a:prstGeom>
          <a:ln>
            <a:noFill/>
          </a:ln>
          <a:effectLst>
            <a:outerShdw blurRad="292100" dist="139700" dir="2700000" algn="tl" rotWithShape="0">
              <a:srgbClr val="333333">
                <a:alpha val="65000"/>
              </a:srgbClr>
            </a:outerShdw>
            <a:softEdge rad="63500"/>
          </a:effectLst>
        </p:spPr>
      </p:pic>
      <p:pic>
        <p:nvPicPr>
          <p:cNvPr id="13" name="Рисунок 12" descr="Z:\1класс_21\5_Что это\дорога5.jpg"/>
          <p:cNvPicPr/>
          <p:nvPr/>
        </p:nvPicPr>
        <p:blipFill>
          <a:blip r:embed="rId5">
            <a:extLst>
              <a:ext uri="{28A0092B-C50C-407E-A947-70E740481C1C}">
                <a14:useLocalDpi xmlns:a14="http://schemas.microsoft.com/office/drawing/2010/main" val="0"/>
              </a:ext>
            </a:extLst>
          </a:blip>
          <a:srcRect/>
          <a:stretch>
            <a:fillRect/>
          </a:stretch>
        </p:blipFill>
        <p:spPr bwMode="auto">
          <a:xfrm>
            <a:off x="6610622" y="2348895"/>
            <a:ext cx="5101389" cy="372978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127000"/>
          </a:effectLst>
        </p:spPr>
      </p:pic>
    </p:spTree>
    <p:extLst>
      <p:ext uri="{BB962C8B-B14F-4D97-AF65-F5344CB8AC3E}">
        <p14:creationId xmlns:p14="http://schemas.microsoft.com/office/powerpoint/2010/main" val="2110045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BEBA8EAE-BF5A-486C-A8C5-ECC9F3942E4B}">
                <a14:imgProps xmlns:a14="http://schemas.microsoft.com/office/drawing/2010/main">
                  <a14:imgLayer r:embed="rId4">
                    <a14:imgEffect>
                      <a14:artisticFilmGrain/>
                    </a14:imgEffect>
                    <a14:imgEffect>
                      <a14:colorTemperature colorTemp="53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a:effectLst>
            <a:softEdge rad="635000"/>
          </a:effec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9136" y="1740309"/>
            <a:ext cx="8239432" cy="3254477"/>
          </a:xfrm>
          <a:prstGeom prst="rect">
            <a:avLst/>
          </a:prstGeom>
          <a:noFill/>
          <a:ln>
            <a:noFill/>
          </a:ln>
          <a:effectLst>
            <a:glow rad="127000">
              <a:schemeClr val="bg1"/>
            </a:glow>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796744" y="2474892"/>
            <a:ext cx="6264215" cy="1908215"/>
          </a:xfrm>
          <a:prstGeom prst="rect">
            <a:avLst/>
          </a:prstGeom>
          <a:noFill/>
        </p:spPr>
        <p:txBody>
          <a:bodyPr wrap="none" rtlCol="0">
            <a:spAutoFit/>
          </a:bodyPr>
          <a:lstStyle/>
          <a:p>
            <a:pPr algn="ctr"/>
            <a:r>
              <a:rPr lang="en-US" sz="5000" b="1" dirty="0" smtClean="0">
                <a:solidFill>
                  <a:srgbClr val="002060"/>
                </a:solidFill>
                <a:latin typeface="Tempus Sans ITC" pitchFamily="82" charset="0"/>
              </a:rPr>
              <a:t>“Our Strange Lingo”</a:t>
            </a:r>
            <a:endParaRPr lang="ru-RU" sz="5000" b="1" dirty="0">
              <a:solidFill>
                <a:srgbClr val="002060"/>
              </a:solidFill>
            </a:endParaRPr>
          </a:p>
          <a:p>
            <a:pPr algn="ctr"/>
            <a:r>
              <a:rPr lang="en-US" sz="5000" b="1" dirty="0">
                <a:solidFill>
                  <a:srgbClr val="002060"/>
                </a:solidFill>
                <a:latin typeface="Tempus Sans ITC" pitchFamily="82" charset="0"/>
              </a:rPr>
              <a:t>by </a:t>
            </a:r>
            <a:r>
              <a:rPr lang="en-US" sz="5000" b="1" dirty="0" smtClean="0">
                <a:solidFill>
                  <a:srgbClr val="002060"/>
                </a:solidFill>
                <a:latin typeface="Tempus Sans ITC" pitchFamily="82" charset="0"/>
              </a:rPr>
              <a:t>Lord Cromer</a:t>
            </a:r>
            <a:endParaRPr lang="ru-RU" sz="5000" b="1" dirty="0">
              <a:solidFill>
                <a:srgbClr val="002060"/>
              </a:solidFill>
            </a:endParaRPr>
          </a:p>
          <a:p>
            <a:endParaRPr lang="ru-RU" dirty="0"/>
          </a:p>
        </p:txBody>
      </p:sp>
    </p:spTree>
    <p:extLst>
      <p:ext uri="{BB962C8B-B14F-4D97-AF65-F5344CB8AC3E}">
        <p14:creationId xmlns:p14="http://schemas.microsoft.com/office/powerpoint/2010/main" val="35137343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641432" cy="6858000"/>
          </a:xfrm>
          <a:prstGeom prst="rect">
            <a:avLst/>
          </a:prstGeom>
          <a:effectLst>
            <a:softEdge rad="635000"/>
          </a:effectLst>
        </p:spPr>
      </p:pic>
      <p:sp>
        <p:nvSpPr>
          <p:cNvPr id="2" name="Прямоугольник 1">
            <a:hlinkClick r:id="rId4" action="ppaction://hlinkpres?slideindex=1&amp;slidetitle="/>
          </p:cNvPr>
          <p:cNvSpPr/>
          <p:nvPr/>
        </p:nvSpPr>
        <p:spPr>
          <a:xfrm>
            <a:off x="4086626" y="1514787"/>
            <a:ext cx="7781297" cy="2862322"/>
          </a:xfrm>
          <a:prstGeom prst="rect">
            <a:avLst/>
          </a:prstGeom>
        </p:spPr>
        <p:txBody>
          <a:bodyPr wrap="none">
            <a:spAutoFit/>
          </a:bodyPr>
          <a:lstStyle/>
          <a:p>
            <a:pPr algn="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Poetry Contest </a:t>
            </a:r>
          </a:p>
          <a:p>
            <a:pPr algn="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Quiz</a:t>
            </a:r>
            <a:endParaRPr lang="ru-RU"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Chiller" panose="04020404031007020602" pitchFamily="82" charset="0"/>
            </a:endParaRPr>
          </a:p>
        </p:txBody>
      </p:sp>
    </p:spTree>
    <p:extLst>
      <p:ext uri="{BB962C8B-B14F-4D97-AF65-F5344CB8AC3E}">
        <p14:creationId xmlns:p14="http://schemas.microsoft.com/office/powerpoint/2010/main" val="242943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a:effectLst>
            <a:softEdge rad="127000"/>
          </a:effectLst>
        </p:spPr>
      </p:pic>
      <p:sp>
        <p:nvSpPr>
          <p:cNvPr id="2" name="Прямоугольник 1"/>
          <p:cNvSpPr/>
          <p:nvPr/>
        </p:nvSpPr>
        <p:spPr>
          <a:xfrm>
            <a:off x="831284" y="1590163"/>
            <a:ext cx="8372805" cy="1246495"/>
          </a:xfrm>
          <a:prstGeom prst="rect">
            <a:avLst/>
          </a:prstGeom>
        </p:spPr>
        <p:txBody>
          <a:bodyPr wrap="none">
            <a:spAutoFit/>
          </a:bodyPr>
          <a:lstStyle/>
          <a:p>
            <a:r>
              <a:rPr lang="en-US" sz="7500" b="1" dirty="0" smtClean="0">
                <a:ln w="17780" cmpd="sng">
                  <a:solidFill>
                    <a:schemeClr val="accent1">
                      <a:tint val="3000"/>
                    </a:schemeClr>
                  </a:solidFill>
                  <a:prstDash val="solid"/>
                  <a:miter lim="800000"/>
                </a:ln>
                <a:solidFill>
                  <a:srgbClr val="FFFF99"/>
                </a:solidFill>
                <a:effectLst>
                  <a:outerShdw blurRad="55000" dist="50800" dir="5400000" algn="tl">
                    <a:srgbClr val="000000">
                      <a:alpha val="33000"/>
                    </a:srgbClr>
                  </a:outerShdw>
                </a:effectLst>
                <a:latin typeface="Tempus Sans ITC" pitchFamily="82" charset="0"/>
              </a:rPr>
              <a:t>Awarding ceremony</a:t>
            </a:r>
            <a:endParaRPr lang="ru-RU" sz="7500" b="1" dirty="0">
              <a:ln w="17780" cmpd="sng">
                <a:solidFill>
                  <a:schemeClr val="accent1">
                    <a:tint val="3000"/>
                  </a:schemeClr>
                </a:solidFill>
                <a:prstDash val="solid"/>
                <a:miter lim="800000"/>
              </a:ln>
              <a:solidFill>
                <a:srgbClr val="FFFF99"/>
              </a:solidFill>
              <a:effectLst>
                <a:outerShdw blurRad="55000" dist="50800" dir="5400000" algn="tl">
                  <a:srgbClr val="000000">
                    <a:alpha val="33000"/>
                  </a:srgbClr>
                </a:outerShdw>
              </a:effectLst>
              <a:latin typeface="Chiller" panose="04020404031007020602" pitchFamily="82" charset="0"/>
            </a:endParaRPr>
          </a:p>
        </p:txBody>
      </p:sp>
      <p:pic>
        <p:nvPicPr>
          <p:cNvPr id="1028" name="Picture 4" descr="https://st4.depositphotos.com/5971520/22241/v/1600/depositphotos_222418414-stock-illustration-items-vintage-interior-and-working.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b="9211"/>
          <a:stretch/>
        </p:blipFill>
        <p:spPr bwMode="auto">
          <a:xfrm>
            <a:off x="169333" y="3017677"/>
            <a:ext cx="3810000" cy="3675257"/>
          </a:xfrm>
          <a:prstGeom prst="rect">
            <a:avLst/>
          </a:prstGeom>
          <a:noFill/>
          <a:extLst>
            <a:ext uri="{909E8E84-426E-40DD-AFC4-6F175D3DCCD1}">
              <a14:hiddenFill xmlns:a14="http://schemas.microsoft.com/office/drawing/2010/main">
                <a:solidFill>
                  <a:srgbClr val="FFFFFF"/>
                </a:solidFill>
              </a14:hiddenFill>
            </a:ext>
          </a:extLst>
        </p:spPr>
      </p:pic>
      <p:pic>
        <p:nvPicPr>
          <p:cNvPr id="9" name="Фанфары и фон на выход участников - Для награждения (www.hotplayer.ru).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24174" y="113949"/>
            <a:ext cx="609600" cy="609600"/>
          </a:xfrm>
          <a:prstGeom prst="rect">
            <a:avLst/>
          </a:prstGeom>
        </p:spPr>
      </p:pic>
    </p:spTree>
    <p:extLst>
      <p:ext uri="{BB962C8B-B14F-4D97-AF65-F5344CB8AC3E}">
        <p14:creationId xmlns:p14="http://schemas.microsoft.com/office/powerpoint/2010/main" val="14411064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721"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 name="Rectangle 191">
            <a:extLst>
              <a:ext uri="{FF2B5EF4-FFF2-40B4-BE49-F238E27FC236}">
                <a16:creationId xmlns:a16="http://schemas.microsoft.com/office/drawing/2014/main" xmlns="" id="{BE95D989-81FA-4BAD-9AD5-E46CEDA91B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654293"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59" name="Rectangle 192">
            <a:extLst>
              <a:ext uri="{FF2B5EF4-FFF2-40B4-BE49-F238E27FC236}">
                <a16:creationId xmlns:a16="http://schemas.microsoft.com/office/drawing/2014/main" xmlns="" id="{156189E5-8A3E-4CFD-B71B-CCD0F8495E5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654293" y="0"/>
            <a:ext cx="142074"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Заголовок 1">
            <a:extLst>
              <a:ext uri="{FF2B5EF4-FFF2-40B4-BE49-F238E27FC236}">
                <a16:creationId xmlns:a16="http://schemas.microsoft.com/office/drawing/2014/main" xmlns="" id="{0C69435A-5A5F-4295-A28C-B7BC80A6A8F1}"/>
              </a:ext>
            </a:extLst>
          </p:cNvPr>
          <p:cNvSpPr>
            <a:spLocks noGrp="1"/>
          </p:cNvSpPr>
          <p:nvPr>
            <p:ph type="title"/>
          </p:nvPr>
        </p:nvSpPr>
        <p:spPr>
          <a:xfrm>
            <a:off x="-314633" y="1138287"/>
            <a:ext cx="5515898" cy="5403370"/>
          </a:xfrm>
          <a:prstGeom prst="ellipse">
            <a:avLst/>
          </a:prstGeom>
        </p:spPr>
        <p:txBody>
          <a:bodyPr vert="horz" lIns="91440" tIns="45720" rIns="91440" bIns="45720" rtlCol="0">
            <a:noAutofit/>
          </a:bodyPr>
          <a:lstStyle/>
          <a:p>
            <a:r>
              <a:rPr lang="en-US" sz="4000" b="1" dirty="0">
                <a:solidFill>
                  <a:schemeClr val="bg1"/>
                </a:solidFill>
                <a:latin typeface="Tempus Sans ITC" pitchFamily="82" charset="0"/>
              </a:rPr>
              <a:t>UN Russian Language Day</a:t>
            </a:r>
            <a:r>
              <a:rPr lang="en-US" sz="4000" dirty="0">
                <a:solidFill>
                  <a:schemeClr val="bg1"/>
                </a:solidFill>
                <a:latin typeface="Tempus Sans ITC" pitchFamily="82" charset="0"/>
              </a:rPr>
              <a:t> is observed annually on June the 6</a:t>
            </a:r>
            <a:r>
              <a:rPr lang="en-US" sz="4000" baseline="30000" dirty="0">
                <a:solidFill>
                  <a:schemeClr val="bg1"/>
                </a:solidFill>
                <a:latin typeface="Tempus Sans ITC" pitchFamily="82" charset="0"/>
              </a:rPr>
              <a:t>th</a:t>
            </a:r>
            <a:r>
              <a:rPr lang="en-US" sz="4000" dirty="0">
                <a:solidFill>
                  <a:schemeClr val="bg1"/>
                </a:solidFill>
                <a:latin typeface="Tempus Sans ITC" pitchFamily="82" charset="0"/>
              </a:rPr>
              <a:t>. </a:t>
            </a:r>
            <a:r>
              <a:rPr lang="ru-RU" sz="4000" b="1" dirty="0" smtClean="0">
                <a:solidFill>
                  <a:schemeClr val="bg1"/>
                </a:solidFill>
              </a:rPr>
              <a:t/>
            </a:r>
            <a:br>
              <a:rPr lang="ru-RU" sz="4000" b="1" dirty="0" smtClean="0">
                <a:solidFill>
                  <a:schemeClr val="bg1"/>
                </a:solidFill>
              </a:rPr>
            </a:br>
            <a:r>
              <a:rPr lang="en-US" sz="2800" b="1" kern="1200" dirty="0" smtClean="0">
                <a:solidFill>
                  <a:srgbClr val="FFFFFF"/>
                </a:solidFill>
                <a:latin typeface="+mj-lt"/>
                <a:ea typeface="+mj-ea"/>
                <a:cs typeface="+mj-cs"/>
              </a:rPr>
              <a:t/>
            </a:r>
            <a:br>
              <a:rPr lang="en-US" sz="2800" b="1" kern="1200" dirty="0" smtClean="0">
                <a:solidFill>
                  <a:srgbClr val="FFFFFF"/>
                </a:solidFill>
                <a:latin typeface="+mj-lt"/>
                <a:ea typeface="+mj-ea"/>
                <a:cs typeface="+mj-cs"/>
              </a:rPr>
            </a:br>
            <a:r>
              <a:rPr lang="en-US" sz="2800" b="1" kern="1200" dirty="0" smtClean="0">
                <a:solidFill>
                  <a:srgbClr val="FFFFFF"/>
                </a:solidFill>
                <a:latin typeface="+mj-lt"/>
                <a:ea typeface="+mj-ea"/>
                <a:cs typeface="+mj-cs"/>
              </a:rPr>
              <a:t/>
            </a:r>
            <a:br>
              <a:rPr lang="en-US" sz="2800" b="1" kern="1200" dirty="0" smtClean="0">
                <a:solidFill>
                  <a:srgbClr val="FFFFFF"/>
                </a:solidFill>
                <a:latin typeface="+mj-lt"/>
                <a:ea typeface="+mj-ea"/>
                <a:cs typeface="+mj-cs"/>
              </a:rPr>
            </a:br>
            <a:endParaRPr lang="en-US" sz="2800" b="1" kern="1200" dirty="0">
              <a:solidFill>
                <a:srgbClr val="FFFFFF"/>
              </a:solidFill>
              <a:latin typeface="+mj-lt"/>
              <a:ea typeface="+mj-ea"/>
              <a:cs typeface="+mj-cs"/>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2605" y="233054"/>
            <a:ext cx="6823587" cy="2333165"/>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2604" y="2711244"/>
            <a:ext cx="3690953" cy="391465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010199" y="2711244"/>
            <a:ext cx="2935992" cy="3914656"/>
          </a:xfrm>
          <a:prstGeom prst="rect">
            <a:avLst/>
          </a:prstGeom>
          <a:effectLst>
            <a:softEdge rad="127000"/>
          </a:effectLst>
        </p:spPr>
      </p:pic>
    </p:spTree>
    <p:extLst>
      <p:ext uri="{BB962C8B-B14F-4D97-AF65-F5344CB8AC3E}">
        <p14:creationId xmlns:p14="http://schemas.microsoft.com/office/powerpoint/2010/main" val="326082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tretch>
            <a:fillRect/>
          </a:stretch>
        </p:blipFill>
        <p:spPr>
          <a:xfrm>
            <a:off x="-98323" y="0"/>
            <a:ext cx="12192000" cy="6858000"/>
          </a:xfrm>
          <a:prstGeom prst="rect">
            <a:avLst/>
          </a:prstGeom>
          <a:effectLst>
            <a:softEdge rad="317500"/>
          </a:effectLst>
        </p:spPr>
      </p:pic>
      <p:sp>
        <p:nvSpPr>
          <p:cNvPr id="6" name="Прямоугольник 5"/>
          <p:cNvSpPr/>
          <p:nvPr/>
        </p:nvSpPr>
        <p:spPr>
          <a:xfrm>
            <a:off x="341113" y="3039607"/>
            <a:ext cx="6492307" cy="1938992"/>
          </a:xfrm>
          <a:prstGeom prst="rect">
            <a:avLst/>
          </a:prstGeom>
        </p:spPr>
        <p:txBody>
          <a:bodyPr wrap="square">
            <a:spAutoFit/>
          </a:bodyPr>
          <a:lstStyle/>
          <a:p>
            <a:pPr fontAlgn="base"/>
            <a:r>
              <a:rPr lang="en-US" sz="3000" b="1" dirty="0" smtClean="0">
                <a:solidFill>
                  <a:schemeClr val="bg1"/>
                </a:solidFill>
                <a:latin typeface="Tempus Sans ITC" pitchFamily="82" charset="0"/>
              </a:rPr>
              <a:t>Alexander Pushkin is the </a:t>
            </a:r>
            <a:r>
              <a:rPr lang="en-US" sz="3000" b="1" dirty="0">
                <a:solidFill>
                  <a:schemeClr val="bg1"/>
                </a:solidFill>
                <a:latin typeface="Tempus Sans ITC" pitchFamily="82" charset="0"/>
              </a:rPr>
              <a:t>greatest </a:t>
            </a:r>
            <a:r>
              <a:rPr lang="en-US" sz="3000" b="1" dirty="0" smtClean="0">
                <a:solidFill>
                  <a:schemeClr val="bg1"/>
                </a:solidFill>
                <a:latin typeface="Tempus Sans ITC" pitchFamily="82" charset="0"/>
              </a:rPr>
              <a:t>Russian poet. </a:t>
            </a:r>
            <a:r>
              <a:rPr lang="en-US" sz="3000" b="1" dirty="0">
                <a:solidFill>
                  <a:schemeClr val="bg1"/>
                </a:solidFill>
                <a:latin typeface="Tempus Sans ITC" pitchFamily="82" charset="0"/>
              </a:rPr>
              <a:t>He </a:t>
            </a:r>
            <a:r>
              <a:rPr lang="en-US" sz="3000" b="1" dirty="0" smtClean="0">
                <a:solidFill>
                  <a:schemeClr val="bg1"/>
                </a:solidFill>
                <a:latin typeface="Tempus Sans ITC" pitchFamily="82" charset="0"/>
              </a:rPr>
              <a:t>is </a:t>
            </a:r>
            <a:r>
              <a:rPr lang="en-US" sz="3000" b="1" dirty="0">
                <a:solidFill>
                  <a:schemeClr val="bg1"/>
                </a:solidFill>
                <a:latin typeface="Tempus Sans ITC" pitchFamily="82" charset="0"/>
              </a:rPr>
              <a:t>the author of </a:t>
            </a:r>
            <a:r>
              <a:rPr lang="en-US" sz="3000" b="1" dirty="0" smtClean="0">
                <a:solidFill>
                  <a:schemeClr val="bg1"/>
                </a:solidFill>
                <a:latin typeface="Tempus Sans ITC" pitchFamily="82" charset="0"/>
              </a:rPr>
              <a:t>“Eugene Onegin” </a:t>
            </a:r>
            <a:r>
              <a:rPr lang="en-US" sz="3000" b="1" dirty="0">
                <a:solidFill>
                  <a:schemeClr val="bg1"/>
                </a:solidFill>
                <a:latin typeface="Tempus Sans ITC" pitchFamily="82" charset="0"/>
              </a:rPr>
              <a:t>and </a:t>
            </a:r>
            <a:r>
              <a:rPr lang="en-US" sz="3000" b="1" dirty="0" smtClean="0">
                <a:solidFill>
                  <a:schemeClr val="bg1"/>
                </a:solidFill>
                <a:latin typeface="Tempus Sans ITC" pitchFamily="82" charset="0"/>
              </a:rPr>
              <a:t>“The Tale  of Tsar Saltan”, “Ruslan and Lyudmila”.</a:t>
            </a:r>
            <a:endParaRPr lang="ru-RU" sz="3000" b="1" dirty="0">
              <a:solidFill>
                <a:schemeClr val="bg1"/>
              </a:solidFill>
              <a:latin typeface="Chiller" panose="04020404031007020602" pitchFamily="82" charset="0"/>
            </a:endParaRPr>
          </a:p>
        </p:txBody>
      </p:sp>
    </p:spTree>
    <p:extLst>
      <p:ext uri="{BB962C8B-B14F-4D97-AF65-F5344CB8AC3E}">
        <p14:creationId xmlns:p14="http://schemas.microsoft.com/office/powerpoint/2010/main" val="16361974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24140" cy="6858000"/>
          </a:xfrm>
          <a:prstGeom prst="rect">
            <a:avLst/>
          </a:prstGeom>
          <a:effectLst>
            <a:softEdge rad="635000"/>
          </a:effectLst>
        </p:spPr>
      </p:pic>
      <p:sp>
        <p:nvSpPr>
          <p:cNvPr id="1030" name="Content Placeholder 1029">
            <a:extLst>
              <a:ext uri="{FF2B5EF4-FFF2-40B4-BE49-F238E27FC236}">
                <a16:creationId xmlns:a16="http://schemas.microsoft.com/office/drawing/2014/main" xmlns="" id="{BFE691CE-F2AF-49F5-A05B-4B1A71C554C1}"/>
              </a:ext>
            </a:extLst>
          </p:cNvPr>
          <p:cNvSpPr>
            <a:spLocks noGrp="1"/>
          </p:cNvSpPr>
          <p:nvPr>
            <p:ph idx="1"/>
          </p:nvPr>
        </p:nvSpPr>
        <p:spPr>
          <a:xfrm>
            <a:off x="6095999" y="4104409"/>
            <a:ext cx="5635336" cy="1073739"/>
          </a:xfrm>
        </p:spPr>
        <p:txBody>
          <a:bodyPr>
            <a:noAutofit/>
          </a:bodyPr>
          <a:lstStyle/>
          <a:p>
            <a:pPr marL="0" indent="0" algn="ctr">
              <a:buNone/>
            </a:pPr>
            <a:r>
              <a:rPr lang="en-US" sz="3000" b="1" dirty="0" smtClean="0">
                <a:solidFill>
                  <a:schemeClr val="bg1"/>
                </a:solidFill>
                <a:latin typeface="Tempus Sans ITC" pitchFamily="82" charset="0"/>
                <a:cs typeface="Arabic Typesetting" panose="03020402040406030203"/>
              </a:rPr>
              <a:t>Russian poet</a:t>
            </a:r>
            <a:endParaRPr lang="ru-RU" sz="3000" b="1" dirty="0" smtClean="0">
              <a:solidFill>
                <a:schemeClr val="bg1"/>
              </a:solidFill>
              <a:latin typeface="Tempus Sans ITC" pitchFamily="82" charset="0"/>
              <a:cs typeface="Arabic Typesetting" panose="03020402040406030203"/>
            </a:endParaRPr>
          </a:p>
          <a:p>
            <a:pPr marL="0" indent="0" algn="ctr">
              <a:buNone/>
            </a:pPr>
            <a:r>
              <a:rPr lang="ru-RU" sz="3000" b="1" dirty="0" smtClean="0">
                <a:solidFill>
                  <a:schemeClr val="bg1"/>
                </a:solidFill>
                <a:latin typeface="Segoe Print" pitchFamily="2" charset="0"/>
                <a:cs typeface="Arabic Typesetting" panose="03020402040406030203"/>
              </a:rPr>
              <a:t>Фёдор Иванович Тютчев</a:t>
            </a:r>
            <a:r>
              <a:rPr lang="en-US" sz="3000" b="1" dirty="0" smtClean="0">
                <a:solidFill>
                  <a:schemeClr val="bg1"/>
                </a:solidFill>
                <a:latin typeface="Segoe Print" pitchFamily="2" charset="0"/>
                <a:cs typeface="Arabic Typesetting" panose="03020402040406030203"/>
              </a:rPr>
              <a:t>.</a:t>
            </a:r>
            <a:r>
              <a:rPr lang="ru-RU" sz="3000" b="1" dirty="0" smtClean="0">
                <a:solidFill>
                  <a:schemeClr val="bg1"/>
                </a:solidFill>
                <a:latin typeface="Segoe Print" pitchFamily="2" charset="0"/>
                <a:cs typeface="Arabic Typesetting" panose="03020402040406030203"/>
              </a:rPr>
              <a:t> </a:t>
            </a:r>
            <a:endParaRPr lang="en-US" sz="3000" b="1" dirty="0">
              <a:solidFill>
                <a:schemeClr val="bg1"/>
              </a:solidFill>
              <a:latin typeface="Segoe Print" pitchFamily="2" charset="0"/>
              <a:cs typeface="Arabic Typesetting" panose="03020402040406030203"/>
            </a:endParaRPr>
          </a:p>
        </p:txBody>
      </p:sp>
      <p:sp>
        <p:nvSpPr>
          <p:cNvPr id="8" name="Прямоугольник 7"/>
          <p:cNvSpPr/>
          <p:nvPr/>
        </p:nvSpPr>
        <p:spPr>
          <a:xfrm>
            <a:off x="5132437" y="3429000"/>
            <a:ext cx="3888197" cy="1938992"/>
          </a:xfrm>
          <a:prstGeom prst="rect">
            <a:avLst/>
          </a:prstGeom>
        </p:spPr>
        <p:txBody>
          <a:bodyPr wrap="square">
            <a:spAutoFit/>
          </a:bodyPr>
          <a:lstStyle/>
          <a:p>
            <a:pPr algn="ctr"/>
            <a:r>
              <a:rPr lang="ru-RU" sz="3000" dirty="0">
                <a:latin typeface="Segoe Print" pitchFamily="2" charset="0"/>
              </a:rPr>
              <a:t>Самуил Яковлевич Маршак</a:t>
            </a:r>
            <a:r>
              <a:rPr lang="en-US" sz="3000" dirty="0">
                <a:latin typeface="Segoe Print" pitchFamily="2" charset="0"/>
              </a:rPr>
              <a:t>, </a:t>
            </a:r>
            <a:endParaRPr lang="en-US" sz="3000" dirty="0" smtClean="0">
              <a:latin typeface="Segoe Print" pitchFamily="2" charset="0"/>
            </a:endParaRPr>
          </a:p>
          <a:p>
            <a:pPr algn="ctr"/>
            <a:r>
              <a:rPr lang="en-US" sz="3000" dirty="0" smtClean="0">
                <a:latin typeface="Segoe Print" pitchFamily="2" charset="0"/>
              </a:rPr>
              <a:t>a </a:t>
            </a:r>
            <a:r>
              <a:rPr lang="en-US" sz="3000" dirty="0">
                <a:latin typeface="Segoe Print" pitchFamily="2" charset="0"/>
              </a:rPr>
              <a:t>Russian poet and </a:t>
            </a:r>
            <a:r>
              <a:rPr lang="en-US" sz="3000" dirty="0" smtClean="0">
                <a:latin typeface="Segoe Print" pitchFamily="2" charset="0"/>
              </a:rPr>
              <a:t>translator.</a:t>
            </a:r>
            <a:endParaRPr lang="ru-RU" sz="3000" b="1" dirty="0">
              <a:solidFill>
                <a:srgbClr val="002060"/>
              </a:solidFill>
              <a:latin typeface="Segoe Print" pitchFamily="2" charset="0"/>
            </a:endParaRPr>
          </a:p>
        </p:txBody>
      </p:sp>
      <p:sp>
        <p:nvSpPr>
          <p:cNvPr id="7" name="Прямоугольник 6"/>
          <p:cNvSpPr/>
          <p:nvPr/>
        </p:nvSpPr>
        <p:spPr>
          <a:xfrm>
            <a:off x="5310977" y="309693"/>
            <a:ext cx="6771405" cy="2554545"/>
          </a:xfrm>
          <a:prstGeom prst="rect">
            <a:avLst/>
          </a:prstGeom>
        </p:spPr>
        <p:txBody>
          <a:bodyPr wrap="none">
            <a:spAutoFit/>
          </a:bodyPr>
          <a:lstStyle/>
          <a:p>
            <a:pPr algn="ctr"/>
            <a:r>
              <a:rPr lang="ru-RU" sz="4000" dirty="0">
                <a:solidFill>
                  <a:srgbClr val="002060"/>
                </a:solidFill>
                <a:latin typeface="Segoe Print" pitchFamily="2" charset="0"/>
              </a:rPr>
              <a:t>Апрель! Апрель!</a:t>
            </a:r>
            <a:br>
              <a:rPr lang="ru-RU" sz="4000" dirty="0">
                <a:solidFill>
                  <a:srgbClr val="002060"/>
                </a:solidFill>
                <a:latin typeface="Segoe Print" pitchFamily="2" charset="0"/>
              </a:rPr>
            </a:br>
            <a:r>
              <a:rPr lang="ru-RU" sz="4000" dirty="0">
                <a:solidFill>
                  <a:srgbClr val="002060"/>
                </a:solidFill>
                <a:latin typeface="Segoe Print" pitchFamily="2" charset="0"/>
              </a:rPr>
              <a:t>На дворе звенит капель.</a:t>
            </a:r>
          </a:p>
          <a:p>
            <a:pPr algn="ctr"/>
            <a:r>
              <a:rPr lang="ru-RU" sz="4000" dirty="0">
                <a:solidFill>
                  <a:srgbClr val="002060"/>
                </a:solidFill>
                <a:latin typeface="Segoe Print" pitchFamily="2" charset="0"/>
              </a:rPr>
              <a:t>По полям бегут ручьи,</a:t>
            </a:r>
            <a:br>
              <a:rPr lang="ru-RU" sz="4000" dirty="0">
                <a:solidFill>
                  <a:srgbClr val="002060"/>
                </a:solidFill>
                <a:latin typeface="Segoe Print" pitchFamily="2" charset="0"/>
              </a:rPr>
            </a:br>
            <a:r>
              <a:rPr lang="ru-RU" sz="4000" dirty="0">
                <a:solidFill>
                  <a:srgbClr val="002060"/>
                </a:solidFill>
                <a:latin typeface="Segoe Print" pitchFamily="2" charset="0"/>
              </a:rPr>
              <a:t>На дорогах лужи</a:t>
            </a:r>
            <a:r>
              <a:rPr lang="ru-RU" sz="4000" dirty="0" smtClean="0">
                <a:solidFill>
                  <a:srgbClr val="002060"/>
                </a:solidFill>
                <a:latin typeface="Segoe Print" pitchFamily="2" charset="0"/>
              </a:rPr>
              <a:t>.</a:t>
            </a:r>
            <a:endParaRPr lang="ru-RU" sz="4000" b="1" dirty="0">
              <a:solidFill>
                <a:srgbClr val="002060"/>
              </a:solidFill>
              <a:latin typeface="Segoe Print" pitchFamily="2"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7785" y="2942896"/>
            <a:ext cx="2707625" cy="3349749"/>
          </a:xfrm>
          <a:prstGeom prst="rect">
            <a:avLst/>
          </a:prstGeom>
        </p:spPr>
      </p:pic>
    </p:spTree>
    <p:extLst>
      <p:ext uri="{BB962C8B-B14F-4D97-AF65-F5344CB8AC3E}">
        <p14:creationId xmlns:p14="http://schemas.microsoft.com/office/powerpoint/2010/main" val="164524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666" y="472038"/>
            <a:ext cx="8639483" cy="6152359"/>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Прямоугольник 11"/>
          <p:cNvSpPr/>
          <p:nvPr/>
        </p:nvSpPr>
        <p:spPr>
          <a:xfrm>
            <a:off x="2860241" y="268681"/>
            <a:ext cx="8514400" cy="1785104"/>
          </a:xfrm>
          <a:prstGeom prst="rect">
            <a:avLst/>
          </a:prstGeom>
        </p:spPr>
        <p:txBody>
          <a:bodyPr wrap="square">
            <a:spAutoFit/>
          </a:bodyPr>
          <a:lstStyle/>
          <a:p>
            <a:r>
              <a:rPr lang="en-US" sz="5500" b="1" dirty="0">
                <a:solidFill>
                  <a:srgbClr val="002060"/>
                </a:solidFill>
                <a:latin typeface="Tempus Sans ITC" pitchFamily="82" charset="0"/>
              </a:rPr>
              <a:t>HOW SOON DO THE STREAMS SOFTLY FLOW?</a:t>
            </a:r>
            <a:endParaRPr lang="ru-RU" sz="5500" dirty="0">
              <a:solidFill>
                <a:srgbClr val="002060"/>
              </a:solidFill>
            </a:endParaRPr>
          </a:p>
        </p:txBody>
      </p:sp>
    </p:spTree>
    <p:extLst>
      <p:ext uri="{BB962C8B-B14F-4D97-AF65-F5344CB8AC3E}">
        <p14:creationId xmlns:p14="http://schemas.microsoft.com/office/powerpoint/2010/main" val="1400233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641432" cy="6858000"/>
          </a:xfrm>
          <a:prstGeom prst="rect">
            <a:avLst/>
          </a:prstGeom>
          <a:effectLst>
            <a:softEdge rad="635000"/>
          </a:effectLst>
        </p:spPr>
      </p:pic>
      <p:sp>
        <p:nvSpPr>
          <p:cNvPr id="4" name="Прямоугольник 3"/>
          <p:cNvSpPr/>
          <p:nvPr/>
        </p:nvSpPr>
        <p:spPr>
          <a:xfrm>
            <a:off x="6492406" y="292158"/>
            <a:ext cx="3877985" cy="1107996"/>
          </a:xfrm>
          <a:prstGeom prst="rect">
            <a:avLst/>
          </a:prstGeom>
        </p:spPr>
        <p:txBody>
          <a:bodyPr wrap="none">
            <a:spAutoFit/>
          </a:bodyPr>
          <a:lstStyle/>
          <a:p>
            <a:r>
              <a:rPr lang="en-US" sz="6600" b="1" dirty="0">
                <a:solidFill>
                  <a:srgbClr val="002060"/>
                </a:solidFill>
                <a:latin typeface="Tempus Sans ITC" pitchFamily="82" charset="0"/>
                <a:ea typeface="+mj-ea"/>
                <a:cs typeface="+mj-cs"/>
              </a:rPr>
              <a:t>Categories</a:t>
            </a:r>
            <a:endParaRPr lang="ru-RU" sz="6600" b="1" dirty="0">
              <a:solidFill>
                <a:srgbClr val="002060"/>
              </a:solidFill>
              <a:latin typeface="Tempus Sans ITC" pitchFamily="82" charset="0"/>
              <a:ea typeface="+mj-ea"/>
              <a:cs typeface="+mj-cs"/>
            </a:endParaRPr>
          </a:p>
        </p:txBody>
      </p:sp>
      <p:sp>
        <p:nvSpPr>
          <p:cNvPr id="2" name="Прямоугольник 1"/>
          <p:cNvSpPr/>
          <p:nvPr/>
        </p:nvSpPr>
        <p:spPr>
          <a:xfrm>
            <a:off x="7334288" y="2565748"/>
            <a:ext cx="3888916" cy="3416320"/>
          </a:xfrm>
          <a:prstGeom prst="rect">
            <a:avLst/>
          </a:prstGeom>
        </p:spPr>
        <p:txBody>
          <a:bodyPr wrap="square">
            <a:spAutoFit/>
          </a:bodyPr>
          <a:lstStyle/>
          <a:p>
            <a:pPr marL="342900" indent="-342900">
              <a:lnSpc>
                <a:spcPct val="200000"/>
              </a:lnSpc>
              <a:buAutoNum type="arabicPeriod"/>
            </a:pPr>
            <a:r>
              <a:rPr lang="en-US" sz="3600" b="1" dirty="0">
                <a:solidFill>
                  <a:schemeClr val="bg2">
                    <a:lumMod val="25000"/>
                  </a:schemeClr>
                </a:solidFill>
                <a:latin typeface="Tempus Sans ITC" pitchFamily="82" charset="0"/>
                <a:ea typeface="+mj-ea"/>
                <a:cs typeface="+mj-cs"/>
              </a:rPr>
              <a:t>2-3 grades</a:t>
            </a:r>
          </a:p>
          <a:p>
            <a:pPr marL="342900" indent="-342900">
              <a:lnSpc>
                <a:spcPct val="200000"/>
              </a:lnSpc>
              <a:buAutoNum type="arabicPeriod"/>
            </a:pPr>
            <a:r>
              <a:rPr lang="en-US" sz="3600" b="1" dirty="0" smtClean="0">
                <a:solidFill>
                  <a:schemeClr val="bg2">
                    <a:lumMod val="25000"/>
                  </a:schemeClr>
                </a:solidFill>
                <a:latin typeface="Tempus Sans ITC" pitchFamily="82" charset="0"/>
                <a:ea typeface="+mj-ea"/>
                <a:cs typeface="+mj-cs"/>
              </a:rPr>
              <a:t> 4-5 </a:t>
            </a:r>
            <a:r>
              <a:rPr lang="en-US" sz="3600" b="1" dirty="0">
                <a:solidFill>
                  <a:schemeClr val="bg2">
                    <a:lumMod val="25000"/>
                  </a:schemeClr>
                </a:solidFill>
                <a:latin typeface="Tempus Sans ITC" pitchFamily="82" charset="0"/>
                <a:ea typeface="+mj-ea"/>
                <a:cs typeface="+mj-cs"/>
              </a:rPr>
              <a:t>grades</a:t>
            </a:r>
          </a:p>
          <a:p>
            <a:pPr marL="342900" indent="-342900">
              <a:lnSpc>
                <a:spcPct val="200000"/>
              </a:lnSpc>
              <a:buAutoNum type="arabicPeriod"/>
            </a:pPr>
            <a:r>
              <a:rPr lang="en-US" sz="3600" b="1" dirty="0" smtClean="0">
                <a:solidFill>
                  <a:schemeClr val="bg2">
                    <a:lumMod val="25000"/>
                  </a:schemeClr>
                </a:solidFill>
                <a:latin typeface="Tempus Sans ITC" pitchFamily="82" charset="0"/>
                <a:ea typeface="+mj-ea"/>
                <a:cs typeface="+mj-cs"/>
              </a:rPr>
              <a:t> 6-7 </a:t>
            </a:r>
            <a:r>
              <a:rPr lang="en-US" sz="3600" b="1" dirty="0">
                <a:solidFill>
                  <a:schemeClr val="bg2">
                    <a:lumMod val="25000"/>
                  </a:schemeClr>
                </a:solidFill>
                <a:latin typeface="Tempus Sans ITC" pitchFamily="82" charset="0"/>
                <a:ea typeface="+mj-ea"/>
                <a:cs typeface="+mj-cs"/>
              </a:rPr>
              <a:t>grades</a:t>
            </a:r>
            <a:r>
              <a:rPr lang="ru-RU" sz="3600" b="1" dirty="0">
                <a:solidFill>
                  <a:schemeClr val="bg2">
                    <a:lumMod val="25000"/>
                  </a:schemeClr>
                </a:solidFill>
                <a:latin typeface="Tempus Sans ITC" pitchFamily="82" charset="0"/>
                <a:ea typeface="+mj-ea"/>
                <a:cs typeface="+mj-cs"/>
              </a:rPr>
              <a:t> </a:t>
            </a:r>
          </a:p>
        </p:txBody>
      </p:sp>
      <p:sp>
        <p:nvSpPr>
          <p:cNvPr id="5" name="Прямоугольник 4"/>
          <p:cNvSpPr/>
          <p:nvPr/>
        </p:nvSpPr>
        <p:spPr>
          <a:xfrm>
            <a:off x="6937706" y="1774436"/>
            <a:ext cx="3345788" cy="707886"/>
          </a:xfrm>
          <a:prstGeom prst="rect">
            <a:avLst/>
          </a:prstGeom>
        </p:spPr>
        <p:txBody>
          <a:bodyPr wrap="none">
            <a:spAutoFit/>
          </a:bodyPr>
          <a:lstStyle/>
          <a:p>
            <a:r>
              <a:rPr lang="en-US" sz="4000" b="1" dirty="0">
                <a:solidFill>
                  <a:schemeClr val="bg2">
                    <a:lumMod val="25000"/>
                  </a:schemeClr>
                </a:solidFill>
                <a:latin typeface="Tempus Sans ITC" pitchFamily="82" charset="0"/>
                <a:ea typeface="+mj-ea"/>
                <a:cs typeface="+mj-cs"/>
              </a:rPr>
              <a:t>1</a:t>
            </a:r>
            <a:r>
              <a:rPr lang="ru-RU" sz="4000" b="1" dirty="0">
                <a:solidFill>
                  <a:schemeClr val="bg2">
                    <a:lumMod val="25000"/>
                  </a:schemeClr>
                </a:solidFill>
                <a:latin typeface="Tempus Sans ITC" pitchFamily="82" charset="0"/>
                <a:ea typeface="+mj-ea"/>
                <a:cs typeface="+mj-cs"/>
              </a:rPr>
              <a:t>5</a:t>
            </a:r>
            <a:r>
              <a:rPr lang="en-US" sz="4000" b="1" dirty="0">
                <a:solidFill>
                  <a:schemeClr val="bg2">
                    <a:lumMod val="25000"/>
                  </a:schemeClr>
                </a:solidFill>
                <a:latin typeface="Tempus Sans ITC" pitchFamily="82" charset="0"/>
                <a:ea typeface="+mj-ea"/>
                <a:cs typeface="+mj-cs"/>
              </a:rPr>
              <a:t> participants </a:t>
            </a:r>
            <a:endParaRPr lang="ru-RU" sz="4000" b="1" dirty="0">
              <a:solidFill>
                <a:schemeClr val="bg2">
                  <a:lumMod val="25000"/>
                </a:schemeClr>
              </a:solidFill>
              <a:latin typeface="Tempus Sans ITC" pitchFamily="82" charset="0"/>
              <a:ea typeface="+mj-ea"/>
              <a:cs typeface="+mj-cs"/>
            </a:endParaRPr>
          </a:p>
        </p:txBody>
      </p:sp>
    </p:spTree>
    <p:extLst>
      <p:ext uri="{BB962C8B-B14F-4D97-AF65-F5344CB8AC3E}">
        <p14:creationId xmlns:p14="http://schemas.microsoft.com/office/powerpoint/2010/main" val="4134627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641432" cy="6858000"/>
          </a:xfrm>
          <a:prstGeom prst="rect">
            <a:avLst/>
          </a:prstGeom>
          <a:effectLst>
            <a:softEdge rad="635000"/>
          </a:effectLst>
        </p:spPr>
      </p:pic>
      <p:sp>
        <p:nvSpPr>
          <p:cNvPr id="2" name="Прямоугольник 1"/>
          <p:cNvSpPr/>
          <p:nvPr/>
        </p:nvSpPr>
        <p:spPr>
          <a:xfrm>
            <a:off x="2204182" y="1913859"/>
            <a:ext cx="9759403" cy="2031325"/>
          </a:xfrm>
          <a:prstGeom prst="rect">
            <a:avLst/>
          </a:prstGeom>
        </p:spPr>
        <p:txBody>
          <a:bodyPr wrap="none">
            <a:spAutoFit/>
          </a:bodyPr>
          <a:lstStyle/>
          <a:p>
            <a:r>
              <a:rPr lang="en-US" sz="12600" b="1" dirty="0" smtClean="0">
                <a:ln w="17780" cmpd="sng">
                  <a:solidFill>
                    <a:schemeClr val="accent1">
                      <a:tint val="3000"/>
                    </a:schemeClr>
                  </a:solidFill>
                  <a:prstDash val="solid"/>
                  <a:miter lim="800000"/>
                </a:ln>
                <a:solidFill>
                  <a:schemeClr val="accent6">
                    <a:lumMod val="50000"/>
                  </a:schemeClr>
                </a:solidFill>
                <a:effectLst>
                  <a:outerShdw blurRad="55000" dist="50800" dir="5400000" algn="tl">
                    <a:srgbClr val="000000">
                      <a:alpha val="33000"/>
                    </a:srgbClr>
                  </a:outerShdw>
                </a:effectLst>
                <a:latin typeface="Chiller" panose="04020404031007020602" pitchFamily="82" charset="0"/>
              </a:rPr>
              <a:t> </a:t>
            </a: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2nd </a:t>
            </a:r>
            <a:r>
              <a:rPr lang="en-US"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and </a:t>
            </a:r>
            <a:r>
              <a:rPr lang="en-US" sz="9000" b="1" dirty="0" smtClean="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Tempus Sans ITC" pitchFamily="82" charset="0"/>
              </a:rPr>
              <a:t>3rd grades</a:t>
            </a:r>
            <a:endParaRPr lang="ru-RU" sz="9000" b="1" dirty="0">
              <a:ln w="17780" cmpd="sng">
                <a:solidFill>
                  <a:schemeClr val="accent1">
                    <a:tint val="3000"/>
                  </a:schemeClr>
                </a:solidFill>
                <a:prstDash val="solid"/>
                <a:miter lim="800000"/>
              </a:ln>
              <a:solidFill>
                <a:srgbClr val="002060"/>
              </a:solidFill>
              <a:effectLst>
                <a:outerShdw blurRad="55000" dist="50800" dir="5400000" algn="tl">
                  <a:srgbClr val="000000">
                    <a:alpha val="33000"/>
                  </a:srgbClr>
                </a:outerShdw>
              </a:effectLst>
              <a:latin typeface="Chiller" panose="04020404031007020602" pitchFamily="82" charset="0"/>
            </a:endParaRPr>
          </a:p>
        </p:txBody>
      </p:sp>
    </p:spTree>
    <p:extLst>
      <p:ext uri="{BB962C8B-B14F-4D97-AF65-F5344CB8AC3E}">
        <p14:creationId xmlns:p14="http://schemas.microsoft.com/office/powerpoint/2010/main" val="209725216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TotalTime>
  <Words>2436</Words>
  <Application>Microsoft Office PowerPoint</Application>
  <PresentationFormat>Произвольный</PresentationFormat>
  <Paragraphs>736</Paragraphs>
  <Slides>35</Slides>
  <Notes>35</Notes>
  <HiddenSlides>0</HiddenSlides>
  <MMClips>2</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Тема Office</vt:lpstr>
      <vt:lpstr>Poetry Contest</vt:lpstr>
      <vt:lpstr>UN English Day is observed annually on the 23rd of April.    </vt:lpstr>
      <vt:lpstr>Презентация PowerPoint</vt:lpstr>
      <vt:lpstr>UN Russian Language Day is observed annually on June the 6th.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“What Is Pink?” By Christina Rossetti </vt:lpstr>
      <vt:lpstr>Презентация PowerPoint</vt:lpstr>
      <vt:lpstr>Презентация PowerPoint</vt:lpstr>
      <vt:lpstr>Презентация PowerPoint</vt:lpstr>
      <vt:lpstr>Презентация PowerPoint</vt:lpstr>
      <vt:lpstr>Презентация PowerPoint</vt:lpstr>
      <vt:lpstr>The Wind on the Hill</vt:lpstr>
      <vt:lpstr>Joseph Rudyard Kipling</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Beauty of Poetry is the Beauty of Language</dc:title>
  <dc:creator>Минязева Ляйсан Флюровна</dc:creator>
  <cp:lastModifiedBy>Valeyev</cp:lastModifiedBy>
  <cp:revision>22</cp:revision>
  <dcterms:created xsi:type="dcterms:W3CDTF">2021-03-14T16:54:34Z</dcterms:created>
  <dcterms:modified xsi:type="dcterms:W3CDTF">2024-06-02T23:38:28Z</dcterms:modified>
</cp:coreProperties>
</file>