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65" r:id="rId4"/>
    <p:sldId id="266" r:id="rId5"/>
    <p:sldId id="267" r:id="rId6"/>
    <p:sldId id="268" r:id="rId7"/>
    <p:sldId id="269" r:id="rId8"/>
    <p:sldId id="271" r:id="rId9"/>
    <p:sldId id="274" r:id="rId10"/>
    <p:sldId id="275" r:id="rId11"/>
    <p:sldId id="277" r:id="rId12"/>
    <p:sldId id="278" r:id="rId13"/>
    <p:sldId id="280" r:id="rId14"/>
    <p:sldId id="281" r:id="rId15"/>
    <p:sldId id="276" r:id="rId16"/>
    <p:sldId id="282" r:id="rId17"/>
    <p:sldId id="273" r:id="rId18"/>
    <p:sldId id="283" r:id="rId19"/>
    <p:sldId id="286" r:id="rId20"/>
    <p:sldId id="284" r:id="rId21"/>
    <p:sldId id="285" r:id="rId22"/>
    <p:sldId id="288" r:id="rId23"/>
    <p:sldId id="289" r:id="rId24"/>
    <p:sldId id="290" r:id="rId25"/>
    <p:sldId id="291" r:id="rId26"/>
    <p:sldId id="270" r:id="rId27"/>
    <p:sldId id="264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6" d="100"/>
          <a:sy n="96" d="100"/>
        </p:scale>
        <p:origin x="-178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251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44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900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471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601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660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645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783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39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594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23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0BB65-8867-4A65-9631-05AE19D58AE8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DE019-E452-4061-87E3-ACF92D9DA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140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g"/><Relationship Id="rId7" Type="http://schemas.openxmlformats.org/officeDocument/2006/relationships/image" Target="../media/image29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000896" y="1274838"/>
            <a:ext cx="4699876" cy="5170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Гамалеевская</a:t>
            </a:r>
            <a:r>
              <a:rPr lang="ru-RU" sz="2400" b="1" i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СОШ №1»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44380" y="1904037"/>
            <a:ext cx="10533087" cy="235756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Доклад.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"Использование современных образовательных технологий в начальной школе как средство результативности обучения".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97025" y="4726300"/>
            <a:ext cx="3080442" cy="10277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Конденкова</a:t>
            </a:r>
            <a:endParaRPr lang="ru-RU" b="1" i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Оксана Валерьевна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492" y="4888892"/>
            <a:ext cx="2307798" cy="17308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442" y="4850900"/>
            <a:ext cx="2784794" cy="184675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2" y="0"/>
            <a:ext cx="1283306" cy="160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28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6977" y="222638"/>
            <a:ext cx="11585311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активизации и интенсификации деятельности учащихся: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ТРИЗ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теория решения изобретательских задач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6978" y="1238301"/>
            <a:ext cx="11585310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ТРИЗ-педагогика — педагогическая система, целью которой является воспитание человека способного решать творческие задачи, то есть человека, подготовленного к встрече с творческими, не имеющими традиционных решений задачами.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576" y="2291593"/>
            <a:ext cx="8280483" cy="224676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«Метод мозгового штурма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(мозговой штурм, мозговая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атака)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 оперативный метод решения проблемы на основе стимулирования творческой активности, при котором участникам обсуждения предлагают высказывать как можно большее количество вариантов решения, в том числе самых фантастичных. Затем из общего числа высказанных идей отбирают наиболее удачные, которые могут быть использованы на практике. Является методом экспертного оценивания. 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4576" y="4538362"/>
            <a:ext cx="8280484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Синектика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развитием и усовершенствованием метода мозгового штурма.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синектическом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штурме допустима критика, которая позволяет развивать и видоизменять высказанные идеи. Этот штурм ведет постоянная группа. Её члены постепенно привыкают к совместной работе, перестают бояться критики, не обижаются, когда кто-то отвергает их предложения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059" y="2383926"/>
            <a:ext cx="3065171" cy="20375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632" y="4448413"/>
            <a:ext cx="3039614" cy="202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6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8052" y="238539"/>
            <a:ext cx="11434237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МОЗГОВОЙ ШТУРМ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8052" y="638649"/>
            <a:ext cx="6188200" cy="2677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Исследовательская задача.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Отправляясь на охоту, медведица оставляет своих малышей одних. А при ее возвращении медвежата ведут себя очень странно: едва завидев приближающуюся маму, они залезают на тонкие деревца.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Почему?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http://www.wallscorner.com/download/two-brown-bears-climbing-in-tree-brown-bears-960x6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0" t="5012" r="41022" b="5283"/>
          <a:stretch/>
        </p:blipFill>
        <p:spPr bwMode="auto">
          <a:xfrm>
            <a:off x="6880483" y="925085"/>
            <a:ext cx="4871805" cy="58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83" y="3775116"/>
            <a:ext cx="4134785" cy="293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2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77725" y="352600"/>
            <a:ext cx="10177930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МОЗГОВОЙ ШТУРМ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86" y="1740454"/>
            <a:ext cx="2237838" cy="22378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021" y="1991464"/>
            <a:ext cx="2653522" cy="2517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9" t="27416" r="41082" b="31980"/>
          <a:stretch/>
        </p:blipFill>
        <p:spPr>
          <a:xfrm>
            <a:off x="5444374" y="4509343"/>
            <a:ext cx="2233534" cy="19337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314" y="4468121"/>
            <a:ext cx="2806596" cy="17551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877" y="4465196"/>
            <a:ext cx="2589083" cy="20926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118" y="1859457"/>
            <a:ext cx="3365604" cy="240400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18956" y="1282413"/>
            <a:ext cx="2958952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Волшебные кляксы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50" y="140703"/>
            <a:ext cx="12858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86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25433" y="352600"/>
            <a:ext cx="10026855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МОЗГОВОЙ ШТУРМ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4720" y="1473587"/>
            <a:ext cx="11547423" cy="11541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«Поезд». Ученики называют любые слова. Учитель записывает 10-12 слов в строчку на доске. Это поезд, состоящий из слов-вагонов. Но вагоны должны быть хорошо сцеплены между собой: слова должны иметь сходство. Задание: найти  общие признаки  слов.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9194" y="3318647"/>
            <a:ext cx="1781513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48151" y="3318647"/>
            <a:ext cx="1152880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6462" y="3348627"/>
            <a:ext cx="2005934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лягушка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66786" y="3318647"/>
            <a:ext cx="2294474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47" y="-23825"/>
            <a:ext cx="1352786" cy="149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Users\User\Desktop\доклад\i (1)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817" y="4112173"/>
            <a:ext cx="3380707" cy="253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96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73711" y="246490"/>
            <a:ext cx="11378577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активизации и интенсификации деятельности учащихся: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Проектно-исследовательская  технология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3712" y="1368263"/>
            <a:ext cx="11378576" cy="11541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Данная технология реализуется через систему учебно-познавательных методов и приемов, направленную на практическое или теоретическое освоения (познание) действительности учащимися посредством выявления и решения существующих противоречий.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513" y="2662105"/>
            <a:ext cx="4953676" cy="3977234"/>
          </a:xfrm>
          <a:prstGeom prst="rect">
            <a:avLst/>
          </a:prstGeom>
        </p:spPr>
      </p:pic>
      <p:pic>
        <p:nvPicPr>
          <p:cNvPr id="5122" name="Picture 2" descr="C:\Users\User\Desktop\доклад\i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684" y="2522425"/>
            <a:ext cx="3250604" cy="243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доклад\i (8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497" y="2519112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46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2393" y="71562"/>
            <a:ext cx="11489895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активизации и интенсификации деятельности учащихся: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Проектно-исследовательская  технология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7566" y="1144988"/>
            <a:ext cx="6612834" cy="50475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Проекты могут быть различными по содержанию: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монопредметные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межпредметные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надпредметные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уровню усвоения учебного материала выделяют: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текущие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тоговые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формам организации: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индивидуальные;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рупповые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срокам выполнения: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краткосрочные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среднесрочные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долгосрочные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User\Desktop\доклад\IMG_20211201_140751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757" y="1087224"/>
            <a:ext cx="5265531" cy="422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93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2637" y="159026"/>
            <a:ext cx="11529651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активизации и интенсификации деятельности учащихся: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Проектно-исследовательская  технология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40425" y="1659811"/>
            <a:ext cx="4270336" cy="42383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ученика – учителя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190560"/>
              </p:ext>
            </p:extLst>
          </p:nvPr>
        </p:nvGraphicFramePr>
        <p:xfrm>
          <a:off x="940632" y="2383926"/>
          <a:ext cx="10515600" cy="3659414"/>
        </p:xfrm>
        <a:graphic>
          <a:graphicData uri="http://schemas.openxmlformats.org/drawingml/2006/table">
            <a:tbl>
              <a:tblPr firstRow="1" firstCol="1" bandRow="1" bandCol="1">
                <a:tableStyleId>{00A15C55-8517-42AA-B614-E9B94910E393}</a:tableStyleId>
              </a:tblPr>
              <a:tblGrid>
                <a:gridCol w="5257800"/>
                <a:gridCol w="5257800"/>
              </a:tblGrid>
              <a:tr h="354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Определяет цель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Помогает определить цель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Открывает новые знания 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Рекомендует источники получения информации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Экспериментирует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Предлагает возможные формы работы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Выбирает пути решения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Содействует прогнозированию результатов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Активен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Создает условия для активности школьника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330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деятельности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Партнёр ученика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7219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Несёт ответственность за свою деятельность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Помогает оценить полученный результат, выявить недостатки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11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4813" y="197047"/>
            <a:ext cx="11692328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эффективности управления и организации учебного процесса:</a:t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уровневой дифференциации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84813" y="1212710"/>
            <a:ext cx="11692328" cy="14003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Цели дифференцированного обучения: </a:t>
            </a: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организовать учебный процесс на основе учета индивидуальных особенностей личности, т.е. на уровне его возможностей и способностей.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Основная задача: у</a:t>
            </a: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видеть индивидуальность ученика и сохранить ее, помочь ребенку поверить в свои силы, обеспечить его максимальное развитие.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813" y="2629200"/>
            <a:ext cx="4002375" cy="37856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u="sng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Математика.</a:t>
            </a: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3-й уровень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значение выражения: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7800-(398+507*6)= 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2-й уровень</a:t>
            </a:r>
          </a:p>
          <a:p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Измени порядок действий так, чтобы значение выражения изменилось. 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1-й уровень</a:t>
            </a:r>
          </a:p>
          <a:p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Измени одно из чисел так, чтобы значение выражения было бы записано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трехзначным  </a:t>
            </a: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числом.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67069" y="2629200"/>
            <a:ext cx="7510072" cy="37856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u="sng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>
              <a:spcAft>
                <a:spcPts val="0"/>
              </a:spcAft>
            </a:pPr>
            <a:r>
              <a:rPr lang="ru-RU" sz="2000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1-й уровень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Дана схема предложения. Составить  предложение к данной схеме.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2-й уровень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Даны три предложения. Выбери предложение, которое соответствует предложенной схеме.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Разбери предложение по членам</a:t>
            </a: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3-й уровень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Дано предложение.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 Составь схему предложения. Разбери предложение по членам предложения, по частям речи.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Разбери глагол  (по алгоритму)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76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8783" y="103368"/>
            <a:ext cx="11553505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эффективности управления и организации учебного процесса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Групповые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4442" y="1119031"/>
            <a:ext cx="11497845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Г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рупповое обучение это использование малых групп (3-5 человек) в образовательном процессе. Оно предполагает такую организацию работы, при которой обучающиеся тесно взаимодействуют между собой, что влияет на развитие их речи,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коммуникативности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мышления, интеллекта и ведет к взаимному обогащению, формированию универсальных учебных действий. Главное условие групповой работы заключается в том, что непосредственное взаимодействие   осуществляется   на партнерской основе.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4442" y="3058023"/>
            <a:ext cx="11497845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Ц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елесообразно использовать групповую работу двух видов: единую и дифференцированную. При единой групповой работе все группы выполняют одинаковые задания в рамках общей темы, дифференцированная же групповая работа предполагает выполнение группами различных заданий. 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133" y="4073686"/>
            <a:ext cx="2338608" cy="264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949" y="4060699"/>
            <a:ext cx="2185904" cy="2665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31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5173" y="133659"/>
            <a:ext cx="11617116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эффективности управления и организации учебного процесса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Групповые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4577" y="1149322"/>
            <a:ext cx="7430477" cy="551465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тапы технологического процесса групповой работы: </a:t>
            </a:r>
            <a:endParaRPr lang="ru-RU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Подготовка к выполнению группового задания. </a:t>
            </a:r>
            <a:endParaRPr lang="ru-RU" u="sng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 1. Постановка познавательной задачи /проблемы/.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 2. Инструктаж о последовательности работы.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 3. Раздача дидактического материала по группам.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 Групповая работа. </a:t>
            </a:r>
            <a:endParaRPr lang="ru-RU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Знакомство с материалом, планирование работы в группе.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Распределение заданий внутри группы.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Индивидуальное выполнение задания.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Обсуждение индивидуальных результатов работы в группе. Обсуждение общего задания группой /замечания, дополнения, уточнения и обобщения/. 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Заключительная часть. </a:t>
            </a:r>
            <a:endParaRPr lang="ru-RU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Сообщение о результатах работы в группах.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Анализ познавательной задачи, рефлексия.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Общий вывод преподавателя о групповой работе и достижении каждой группы.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260" y="1244914"/>
            <a:ext cx="3619028" cy="24126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747" y="3753191"/>
            <a:ext cx="3512973" cy="263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64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24" y="839449"/>
            <a:ext cx="4336365" cy="5232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3" r="13351"/>
          <a:stretch/>
        </p:blipFill>
        <p:spPr>
          <a:xfrm>
            <a:off x="6730582" y="1323484"/>
            <a:ext cx="5385220" cy="41629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994866" y="5674108"/>
            <a:ext cx="8829206" cy="9417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Личный интерес обучающегося – это решающий фактор процесса образования.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5209871" y="2353490"/>
            <a:ext cx="1520711" cy="762252"/>
          </a:xfrm>
          <a:prstGeom prst="left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09" y="199418"/>
            <a:ext cx="1351719" cy="1223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37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6977" y="352600"/>
            <a:ext cx="11585311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эффективности управления и организации учебного процесса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Информационно-компьютерные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4577" y="1471541"/>
            <a:ext cx="11107711" cy="256993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Информационные (компьютерные) технологии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открывают поистине необозримые возможности в самых разных отраслях профессиональной деятельности, предлагают простые и удобные средства для решения широкого круга задач.  Использование компьютера кардинально расширяет   возможности в выборе материалов и форм учебной работы, делает уроки яркими и увлекательными, информационно и эмоционально насыщенными. Применяю на уроке компьютерные тесты  и диагностические комплексы,  что позволяет мне за короткое время получать объективную картину уровня усвоения изучаемого материала и своевременно его скорректировать.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648" y="4041475"/>
            <a:ext cx="3857468" cy="28931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577" y="4120715"/>
            <a:ext cx="2632437" cy="273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88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831" y="352600"/>
            <a:ext cx="11561457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эффективности управления и организации учебного процесса:</a:t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(КСО)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4574" y="1360888"/>
            <a:ext cx="11107711" cy="23237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Дидактическая основа КСО - сотрудничество. Работа организуется в парах сменного состава, позволяет обеспечить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взаимообучение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взаимоконтроль обучаемых. 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Опыт показывает, что коллективная форма обучения означает такую организацию обучения, при которой все участники работают друг с другом в парах и состав пар периодически меняется. В итоге получается, что каждый член коллектива работает по очереди с каждым, при этом некоторые из них могут работать индивидуально. Технология коллективного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взаимообучения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позволяет плодотворно развивать у обучаемых самостоятельность и коммуникативные умения.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4571" y="3684601"/>
            <a:ext cx="11107711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выделить следующие виды работы в отдельно взятой паре: обсуждение чего-либо, совместное изучение нового материала, обучение друг друга, тренировка, проверка.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29" y="4440533"/>
            <a:ext cx="3024390" cy="22682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15" y="4474340"/>
            <a:ext cx="2979313" cy="223448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8302" y="4692889"/>
            <a:ext cx="64716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/>
              <a:t>Тайна великой учёности </a:t>
            </a:r>
          </a:p>
          <a:p>
            <a:pPr algn="r"/>
            <a:r>
              <a:rPr lang="ru-RU" b="1" dirty="0"/>
              <a:t>предполагает три условия: </a:t>
            </a:r>
          </a:p>
          <a:p>
            <a:pPr algn="r"/>
            <a:r>
              <a:rPr lang="ru-RU" b="1" dirty="0"/>
              <a:t>«Много спрашивать, </a:t>
            </a:r>
          </a:p>
          <a:p>
            <a:pPr algn="r"/>
            <a:r>
              <a:rPr lang="ru-RU" b="1" dirty="0"/>
              <a:t>усваивать и учить других» </a:t>
            </a:r>
          </a:p>
          <a:p>
            <a:pPr algn="r"/>
            <a:r>
              <a:rPr lang="ru-RU" dirty="0" err="1"/>
              <a:t>Я.А.Коменский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768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8539" y="352600"/>
            <a:ext cx="11513749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эффективности управления и организации учебного процесса:</a:t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(КСО)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41219" y="1456293"/>
            <a:ext cx="4512582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/>
              <a:t>Методики коллективных учебных занятий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698818" y="1913655"/>
            <a:ext cx="4905047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взаимных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диктантов</a:t>
            </a:r>
          </a:p>
          <a:p>
            <a:pPr>
              <a:buNone/>
            </a:pP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Методика чтения по М.Г.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Булановской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Методика работы с карточками</a:t>
            </a:r>
          </a:p>
          <a:p>
            <a:pPr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Методика взаимообмена заданиями</a:t>
            </a:r>
          </a:p>
          <a:p>
            <a:pPr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Разучивание текстов и стихотворений</a:t>
            </a:r>
          </a:p>
          <a:p>
            <a:pPr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Методика А.Г. Ривина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76" y="1913655"/>
            <a:ext cx="5981721" cy="45901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093" y="4208743"/>
            <a:ext cx="3797109" cy="229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6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8783" y="352600"/>
            <a:ext cx="11553505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эффективности управления и организации учебного процесса:</a:t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(КСО)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4576" y="2024219"/>
            <a:ext cx="11107711" cy="28623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1.Учителю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заготовить тексты диктантов. Тексты должны быть небольшими, примерно в 3-4 раза меньше тех, которые в данном классе даёт учитель.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Карточек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столько, чтобы их хватило всем ученикам класса на несколько занятий. Тексты диктантов не должны быть лёгкими. Все карточки учитель проверяет и нумерует.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Каждый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получает одну карточку с одним текстом диктанта, который он должен внимательно прочитать, а иногда по предложению педагога и записать себе в тетрадь. Затем все ученики рассаживаются по парам. Учитель инструктирует, как должна происходить их совместная работа друг с другом.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правило: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диктовать каждое слово так, как говорится, а не так, как пишется. Учитель объясняет, чтобы диктовали так, как на уроках диктует он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47753" y="1496186"/>
            <a:ext cx="3902928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взаимных диктантов.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408" y="5014464"/>
            <a:ext cx="3253391" cy="18313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536" y="4949524"/>
            <a:ext cx="3371193" cy="189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31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2757" y="206061"/>
            <a:ext cx="10843379" cy="59400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Один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учеников спрашивает другого: «Писать или диктовать?» Если партнёр ответил: «Диктовать», то он диктует, а тот, кто спрашивал, пишет. Диктующий каждое предложение читает два раза.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Читает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негромко, так, чтобы не мешать работе других пар, но чтобы его слышал сосед-партнёр. Диктуют и пишут по очереди.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Когда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оба диктанта написаны, начинается проверка. Проверяют вместе, сравнивая с тем, как каждое слово и каждое предложение записаны на карточке, проверенной учителем.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Если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обнаруживаются ошибки, то диктовавший (он же и проверяющий) их не исправляет, а лишь подчёркивает, используя пасту другого цвета. Во время проверки можно работать над ошибками. Проверяющий спрашивает, на какое правило допущена ошибка, как нужно писать данное слово и почему. Если ошибка в слове из словарика, то оно проговаривается по буквам.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После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 как проверка диктантов закончена и ошибки проработаны не только устно, но и письменно, в тетрадь своего партнёра каждый пишет: «Проверял Сидоров», «Проверяла Иванова».</a:t>
            </a:r>
          </a:p>
          <a:p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Алгоритм.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Инструкция учителя.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парная работа по взаимной диктовке.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Взаимная проверка, работа над ошибками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 тетради запись «Проверяла Иванова».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54" y="4328810"/>
            <a:ext cx="3996744" cy="252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6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484" y="129783"/>
            <a:ext cx="11487322" cy="440120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Совместная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данной пары на этом заканчивается, и каждый из её участников ищет себе нового партнёра. Для этого достаточно высоко поднять руку или встать и посмотреть, кто ещё в классе закончил свою работу.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Пересаживаются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тихо, не мешая остальным, — об этом учитель должен предупредить заранее. Если это первый или второй класс, то и потренироваться в таком бесшумном пересаживании.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После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 как диктанты проверены, ученики обмениваются карточками, ищут себе нового напарника, и теперь они диктуют ему тот диктант, который каждый из них писал. Поэтому получается, что с текстом, записанным на карточке, каждый ученик работает дважды: один раз как ученик, который пишет диктант и которого проверяет партнёр, и второй раз уже как учитель, который диктует и затем проверяет своего нового партнёра (ученика).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1-2-х классах на взаимные диктанты отводится примерно 15-25 и редко 30 минут. В 3-4-х классах и старше времени требуется гораздо больше, а поэтому стали уроки сдваивать: один урок проводилась обычная работа по плановой теме традиционно, а второй урок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взаимные диктанты с подведением итогов.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945" y="4625930"/>
            <a:ext cx="2976450" cy="19756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53"/>
          <a:stretch/>
        </p:blipFill>
        <p:spPr>
          <a:xfrm>
            <a:off x="8820797" y="4625930"/>
            <a:ext cx="3002009" cy="19756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869" y="4799284"/>
            <a:ext cx="3449454" cy="162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4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7464" y="352600"/>
            <a:ext cx="11163891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 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Здоровьесберегающая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7464" y="752710"/>
            <a:ext cx="11664823" cy="8002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образовательные технологии — это системный подход к обучению и воспитанию, построенный на стремлении педагога не нанести ущерб здоровью учащихся».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935563"/>
              </p:ext>
            </p:extLst>
          </p:nvPr>
        </p:nvGraphicFramePr>
        <p:xfrm>
          <a:off x="239839" y="1677719"/>
          <a:ext cx="8169643" cy="4917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9643"/>
              </a:tblGrid>
              <a:tr h="360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</a:tabLs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здоровьесбережения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71959">
                <a:tc>
                  <a:txBody>
                    <a:bodyPr/>
                    <a:lstStyle/>
                    <a:p>
                      <a:pPr marL="10477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Обстановка и гигиенические  условия в классе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71959">
                <a:tc>
                  <a:txBody>
                    <a:bodyPr/>
                    <a:lstStyle/>
                    <a:p>
                      <a:pPr marL="10477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видов учебной деятельности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65550">
                <a:tc>
                  <a:txBody>
                    <a:bodyPr/>
                    <a:lstStyle/>
                    <a:p>
                      <a:pPr marL="10477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продолжительность и частота чередования видов деятельности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71959">
                <a:tc>
                  <a:txBody>
                    <a:bodyPr/>
                    <a:lstStyle/>
                    <a:p>
                      <a:pPr marL="10477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видов преподавания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35979">
                <a:tc>
                  <a:txBody>
                    <a:bodyPr/>
                    <a:lstStyle/>
                    <a:p>
                      <a:pPr marL="10477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Чередование видов преподавания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marL="10477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и место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методов,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способствующих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активизации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359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и длительность применения ТСО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359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Поза ребенка, чередование позы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011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Наличие, место, содержание и продолжительность на уроке моментов оздоровления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504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мотивации деятельности учащихся на уроке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09862">
                <a:tc>
                  <a:txBody>
                    <a:bodyPr/>
                    <a:lstStyle/>
                    <a:p>
                      <a:pPr marL="10477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Психологический климат  на уроке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71959">
                <a:tc>
                  <a:txBody>
                    <a:bodyPr/>
                    <a:lstStyle/>
                    <a:p>
                      <a:pPr marL="10477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10477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разрядки на уроке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735" y="1647863"/>
            <a:ext cx="2540095" cy="25400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735" y="4282892"/>
            <a:ext cx="3429007" cy="218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6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79488" y="1449741"/>
            <a:ext cx="10628026" cy="15696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«Любая деятельность может быть либо технологией, либо искусством. Искусство основано на интуиции, технология - на науке. С искусства всё начинается,  технологией заканчивается, чтобы затем всё началось сначала».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87047" y="3019400"/>
            <a:ext cx="4720467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Владимир П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авлович </a:t>
            </a:r>
            <a:r>
              <a:rPr lang="ru-RU" sz="2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Беспалько</a:t>
            </a:r>
            <a:endParaRPr lang="ru-RU" sz="24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159" y="3648903"/>
            <a:ext cx="5297928" cy="3009474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94" y="-225287"/>
            <a:ext cx="12858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52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873771" y="5134462"/>
            <a:ext cx="8829206" cy="15696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От современного учителя начальных классов,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требуется не только дать детям образование в виде системы знаний-умений-навыков, но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познавательные и творческие возможности учеников, воспитывать личность.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56" y="0"/>
            <a:ext cx="1354316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esktop\доклад\i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500" y="957511"/>
            <a:ext cx="4176951" cy="417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доклад\IMG_20211201_1129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451" y="957511"/>
            <a:ext cx="5569268" cy="417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60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3752" y="5509216"/>
            <a:ext cx="8829206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обязательно постоянное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мастерства учителя путём освоения современных образовательных технологий обучения и воспитания.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74" y="1339550"/>
            <a:ext cx="3344056" cy="3979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9" y="0"/>
            <a:ext cx="1354841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esktop\доклад\i (7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399" y="961788"/>
            <a:ext cx="4200808" cy="252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доклад\i (3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925" y="3022997"/>
            <a:ext cx="4076281" cy="250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доклад\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924" y="961788"/>
            <a:ext cx="3593990" cy="461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74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355830" y="1296980"/>
            <a:ext cx="5381468" cy="34163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технология –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проектирование учебного процесса, основанное на использовании совокупности методов, приёмов и форм организации обучения и учебной деятельности, повышающих эффективность обучения, применение которых имеет чётко заданный результат.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152" y="2315591"/>
            <a:ext cx="2917805" cy="44321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14" y="218209"/>
            <a:ext cx="3314700" cy="4762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768" y="4844210"/>
            <a:ext cx="2537987" cy="190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1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89615" y="198784"/>
            <a:ext cx="11362674" cy="61554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личностной ориентации педагогического процесса: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Педагогика сотрудничества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Гуманно-личностная технология Ш. А.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Амонашвили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активизации и интенсификации деятельности учащихся: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Игровые технологии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Проблемное обучение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ТРИЗ ( теория решения изобретательских задач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Проектно-исследовательская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эффективности управления и организации учебного процесса:</a:t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Технология уровневой дифференциации обучения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Групповые технологии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Информационно-компьютерные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(КСО)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Технология развивающего обучения:</a:t>
            </a:r>
            <a:b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Система развивающего обучения Л. В.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Занкова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Общие основы технологий развивающего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5.  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Здоровьесберегающая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</a:t>
            </a:r>
          </a:p>
        </p:txBody>
      </p:sp>
    </p:spTree>
    <p:extLst>
      <p:ext uri="{BB962C8B-B14F-4D97-AF65-F5344CB8AC3E}">
        <p14:creationId xmlns:p14="http://schemas.microsoft.com/office/powerpoint/2010/main" val="240178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9764" y="157728"/>
            <a:ext cx="11692328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личностной ориентации педагогического процесса: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Педагогика сотрудничества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Гуманно-личностная технология Ш. А.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Амонашвили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367" y="1520788"/>
            <a:ext cx="4428876" cy="252376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Педагогика сотрудничества-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идея совместной развивающей деятельности взрослых и детей, скрепленной взаимопониманием, проникновением в духовный мир друг друга, совместным анализом хода и результатов этой деятельности.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3367" y="3791788"/>
            <a:ext cx="4428876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от педагогики требований к педагогике отношений.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Гуманно-личностный подход к ребенку.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 обучения и воспитания.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65990" y="1520788"/>
            <a:ext cx="4026010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Стиль отношений сотрудничества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/>
        </p:nvSpPr>
        <p:spPr>
          <a:xfrm>
            <a:off x="8165990" y="1932678"/>
            <a:ext cx="4026010" cy="212365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>
            <a:normAutofit fontScale="92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запрещать, а направлять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управлять, а соуправлять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принуждать, а убеждать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командовать, а организовывать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ограничивать, а предоставлять свободу выбора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Desktop\доклад\i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243" y="3218466"/>
            <a:ext cx="3633747" cy="308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62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82881" y="217689"/>
            <a:ext cx="11569408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активизации и интенсификации деятельности учащихся: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Игровые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4577" y="1233352"/>
            <a:ext cx="4626964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Игра — это естественная для ребенка и гуманная форма обучения. Обучая посредством игры, мы учим детей не так, как нам, взрослым, удобно дать учебный материал, а как детям удобно и естественно его взять.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71541" y="595743"/>
            <a:ext cx="6480747" cy="27115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9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</a:t>
            </a:r>
            <a:r>
              <a:rPr lang="ru-RU" sz="19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 «Кто больше?» ( придумывают слова на заданный звук).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«Найди слово в слове» ученики составляют слова из букв данного учителем слова. Например, гроза (роза, рог, гора и т.д.)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 «Найди пару» (подобрать синонимы, найти антонимы  к словам</a:t>
            </a:r>
            <a:r>
              <a:rPr lang="ru-RU" sz="19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9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«Кто быстрее» ( решить 10 примеров на знание таблицы умножения)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577" y="5419603"/>
            <a:ext cx="11212642" cy="11541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Но включая в процесс обучения детей игры и игровые моменты, учитель всегда должен помнить об их цели и назначении. Нельзя забывать, что за игрой стоит урок – это знакомство с новым материалом, его закрепление и повторение, это и работа с учебником и тетрадью.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\Desktop\доклад\i (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616" y="3213852"/>
            <a:ext cx="2987855" cy="224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доклад\i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70" y="3147268"/>
            <a:ext cx="3076633" cy="230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доклад\IMG_20200907_1305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327" y="3213852"/>
            <a:ext cx="2987854" cy="224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64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2637" y="198784"/>
            <a:ext cx="11679553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Педагогические технологии на основе активизации и интенсификации деятельности учащихся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  Проблемное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637" y="906670"/>
            <a:ext cx="6096000" cy="32553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Её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 определяется развитием высокого уровня мотивации к учебной деятельности, активизации познавательных интересов учащихся, что становится возможным при разрешении возникающих противоречий, создании проблемных ситуаций на уроке. Преодолевая посильные трудности учащиеся испытывают постоянную потребность в овладении новыми знаниями, новыми способами действий, умениями и навыками.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65757" y="1027272"/>
            <a:ext cx="5436433" cy="359636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 постановки и решения проблемы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1.Постановка задания, содержащего противоречие и вызывающего проблемную ситуацию.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2.Анализ проблемной ситуации, формулирование проблемы. 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3.Поиск решения проблемы (проверка гипотез, методов решения проблемы).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4.Решение проблемы (выбор метода решения, фиксирование алгоритма).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5.Первичное усвоение новых знаний, способов учебных действий.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68200" y="5156300"/>
            <a:ext cx="1643922" cy="8002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+ 5 * 3 = 21</a:t>
            </a:r>
            <a:b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+ 5 * 3 = 17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36651" y="5156300"/>
            <a:ext cx="1798819" cy="8002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 + 5) * 3 = 21</a:t>
            </a:r>
            <a:b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+ 5 * 3 = 17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Двойная стрелка влево/вправо 5"/>
          <p:cNvSpPr/>
          <p:nvPr/>
        </p:nvSpPr>
        <p:spPr>
          <a:xfrm>
            <a:off x="3050639" y="5314093"/>
            <a:ext cx="1283875" cy="484632"/>
          </a:xfrm>
          <a:prstGeom prst="left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740577" y="4905601"/>
            <a:ext cx="1540538" cy="14773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М.р</a:t>
            </a:r>
            <a:r>
              <a:rPr lang="ru-RU" b="1" dirty="0" smtClean="0"/>
              <a:t>.</a:t>
            </a:r>
          </a:p>
          <a:p>
            <a:pPr algn="ctr"/>
            <a:r>
              <a:rPr lang="ru-RU" dirty="0" smtClean="0"/>
              <a:t>Малыш</a:t>
            </a:r>
          </a:p>
          <a:p>
            <a:pPr algn="ctr"/>
            <a:r>
              <a:rPr lang="ru-RU" dirty="0" smtClean="0"/>
              <a:t>Карандаш</a:t>
            </a:r>
          </a:p>
          <a:p>
            <a:pPr algn="ctr"/>
            <a:r>
              <a:rPr lang="ru-RU" dirty="0" smtClean="0"/>
              <a:t>Стеллаж </a:t>
            </a:r>
          </a:p>
          <a:p>
            <a:pPr algn="ctr"/>
            <a:r>
              <a:rPr lang="ru-RU" dirty="0" smtClean="0"/>
              <a:t>Скрипач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40788" y="4905601"/>
            <a:ext cx="1282483" cy="14773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Ж.р</a:t>
            </a:r>
            <a:r>
              <a:rPr lang="ru-RU" b="1" dirty="0" smtClean="0"/>
              <a:t>.</a:t>
            </a:r>
          </a:p>
          <a:p>
            <a:pPr algn="ctr"/>
            <a:r>
              <a:rPr lang="ru-RU" dirty="0" smtClean="0"/>
              <a:t>Печь</a:t>
            </a:r>
          </a:p>
          <a:p>
            <a:pPr algn="ctr"/>
            <a:r>
              <a:rPr lang="ru-RU" dirty="0" smtClean="0"/>
              <a:t>Ночь </a:t>
            </a:r>
          </a:p>
          <a:p>
            <a:pPr algn="ctr"/>
            <a:r>
              <a:rPr lang="ru-RU" dirty="0" smtClean="0"/>
              <a:t>Помощь</a:t>
            </a:r>
          </a:p>
          <a:p>
            <a:pPr algn="ctr"/>
            <a:r>
              <a:rPr lang="ru-RU" dirty="0" smtClean="0"/>
              <a:t>Мышь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20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1835</Words>
  <Application>Microsoft Office PowerPoint</Application>
  <PresentationFormat>Произвольный</PresentationFormat>
  <Paragraphs>202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48</cp:revision>
  <dcterms:created xsi:type="dcterms:W3CDTF">2015-08-26T15:52:52Z</dcterms:created>
  <dcterms:modified xsi:type="dcterms:W3CDTF">2021-12-02T13:57:17Z</dcterms:modified>
</cp:coreProperties>
</file>