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782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675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806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021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276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468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548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0406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393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668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184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287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6091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309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38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773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827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512D39E-0E10-4797-9224-15173DAEC1E8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3879667-ECB8-4630-9503-B9F850C30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473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61309" y="1122363"/>
            <a:ext cx="7956468" cy="318838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«ВИТАМИНЫ НА ОКНЕ»</a:t>
            </a:r>
            <a:b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«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МОРЯЧОК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ВЫПОЛНИЛИ:Еличева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Н.В.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Ерохина Т.Л.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27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10792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Продукты проектной деятельности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923803"/>
            <a:ext cx="9601196" cy="3952065"/>
          </a:xfrm>
        </p:spPr>
        <p:txBody>
          <a:bodyPr>
            <a:normAutofit lnSpcReduction="10000"/>
          </a:bodyPr>
          <a:lstStyle/>
          <a:p>
            <a:pPr lvl="0"/>
            <a:endParaRPr lang="ru-RU" dirty="0" smtClean="0"/>
          </a:p>
          <a:p>
            <a:pPr lvl="0"/>
            <a:endParaRPr lang="ru-RU" b="1" dirty="0" smtClean="0">
              <a:solidFill>
                <a:schemeClr val="accent4"/>
              </a:solidFill>
            </a:endParaRPr>
          </a:p>
          <a:p>
            <a:pPr lvl="0"/>
            <a:r>
              <a:rPr lang="ru-RU" b="1" dirty="0" smtClean="0">
                <a:solidFill>
                  <a:schemeClr val="accent4"/>
                </a:solidFill>
              </a:rPr>
              <a:t>Выращенные </a:t>
            </a:r>
            <a:r>
              <a:rPr lang="ru-RU" b="1" dirty="0">
                <a:solidFill>
                  <a:schemeClr val="accent4"/>
                </a:solidFill>
              </a:rPr>
              <a:t>овощи и зелень для употребления в пищу.</a:t>
            </a:r>
          </a:p>
          <a:p>
            <a:pPr lvl="0"/>
            <a:r>
              <a:rPr lang="ru-RU" b="1" dirty="0">
                <a:solidFill>
                  <a:schemeClr val="accent4"/>
                </a:solidFill>
              </a:rPr>
              <a:t>Книжки- малышки о полезных свойствах овощей для детей.</a:t>
            </a:r>
          </a:p>
          <a:p>
            <a:pPr lvl="0"/>
            <a:r>
              <a:rPr lang="ru-RU" b="1" dirty="0">
                <a:solidFill>
                  <a:schemeClr val="accent4"/>
                </a:solidFill>
              </a:rPr>
              <a:t>Альбомы «Пословицы и поговорки об овощах».</a:t>
            </a:r>
          </a:p>
          <a:p>
            <a:r>
              <a:rPr lang="ru-RU" b="1" dirty="0">
                <a:solidFill>
                  <a:schemeClr val="accent4"/>
                </a:solidFill>
              </a:rPr>
              <a:t>Пополнение развивающей среды для опытно-</a:t>
            </a:r>
            <a:r>
              <a:rPr lang="ru-RU" b="1" dirty="0" err="1">
                <a:solidFill>
                  <a:schemeClr val="accent4"/>
                </a:solidFill>
              </a:rPr>
              <a:t>эксперементальной</a:t>
            </a:r>
            <a:r>
              <a:rPr lang="ru-RU" b="1" dirty="0">
                <a:solidFill>
                  <a:schemeClr val="accent4"/>
                </a:solidFill>
              </a:rPr>
              <a:t> деятельности.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958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919455" cy="101028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rgbClr val="00B050"/>
                </a:solidFill>
              </a:rPr>
              <a:t>Сажаем и ухаживаем ….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3811" y="3031064"/>
            <a:ext cx="3718455" cy="284480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C:\Users\User\Downloads\IMG_20210129_07243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30636" y="2594237"/>
            <a:ext cx="2844803" cy="3718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Объект 6" descr="C:\Users\User\Downloads\IMG_20210129_072127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19332" y="2224975"/>
            <a:ext cx="4487329" cy="2814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User\Downloads\IMG_20210212_17432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440530" y="2260732"/>
            <a:ext cx="4487332" cy="27429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07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Дети совместно с родителями готовят полезные блюда из овощей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 descr="C:\Users\User\Downloads\IMG-f115f976d58af3571cc33dfa59636fc1-V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932" y="2541319"/>
            <a:ext cx="3087585" cy="3334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C:\Users\User\Downloads\IMG-8619dbe269039bceb2cac22c297f0386-V.jpg"/>
          <p:cNvPicPr>
            <a:picLocks noGrp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070" y="2541319"/>
            <a:ext cx="2933205" cy="33340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290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965421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Исследовательская деятельность с родителями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80670" y="2778826"/>
            <a:ext cx="4718304" cy="309704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Анатолий совместно с родителями изучил и нарисовал Цикл жизни растений и поделился своими открытиями с детьми.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7" name="Объект 6" descr="C:\Users\User\Downloads\IMG_20210212_155512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08166" y="2173184"/>
            <a:ext cx="3978234" cy="3740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386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8448" y="783771"/>
            <a:ext cx="9601196" cy="1561605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уголок пополнился книжкой-малышкой «Кушай больше овощей» и рецептом салата «Оливье»</a:t>
            </a:r>
            <a:endParaRPr lang="ru-RU" sz="36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C:\Users\User\Downloads\IMG_20210212_163723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96598" y="2321270"/>
            <a:ext cx="3310128" cy="3788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C:\Users\User\Downloads\IMG_20210212_163846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77358" y="2368772"/>
            <a:ext cx="3310126" cy="36932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4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User\Downloads\IMG_20210301_111050_HDR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74026" y="2687434"/>
            <a:ext cx="3158836" cy="331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User\Downloads\IMG_20210301_111311_HD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75812" y="2481945"/>
            <a:ext cx="3158838" cy="37288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30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Тип проекта: </a:t>
            </a:r>
            <a:r>
              <a:rPr lang="ru-RU" dirty="0">
                <a:solidFill>
                  <a:srgbClr val="7030A0"/>
                </a:solidFill>
              </a:rPr>
              <a:t>практический, познавательно-исследовательский.</a:t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Актуальность:</a:t>
            </a:r>
            <a:r>
              <a:rPr lang="ru-RU" dirty="0">
                <a:solidFill>
                  <a:srgbClr val="7030A0"/>
                </a:solidFill>
              </a:rPr>
              <a:t> Проведя анкетирование родителей наших воспитанников на тему «Отношение родителей к поисково-исследовательской деятельности детей», мы заметили, что не все родители знают, как можно с пользой развить детскую любознательность. На примере мини-огорода «Витамины на окне» мы решили познакомить родителей с приемами приобщения детей к поисково-исследовательской деятельности, детей ознакомить с ростом растений и их пользой для здоровья.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77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 </a:t>
            </a:r>
            <a:r>
              <a:rPr lang="ru-RU" sz="2700" b="1" dirty="0">
                <a:solidFill>
                  <a:srgbClr val="002060"/>
                </a:solidFill>
              </a:rPr>
              <a:t>Цель:</a:t>
            </a:r>
            <a:r>
              <a:rPr lang="ru-RU" sz="2700" b="1" dirty="0">
                <a:solidFill>
                  <a:srgbClr val="00B0F0"/>
                </a:solidFill>
              </a:rPr>
              <a:t> </a:t>
            </a:r>
            <a:r>
              <a:rPr lang="ru-RU" sz="2700" dirty="0">
                <a:solidFill>
                  <a:srgbClr val="00B0F0"/>
                </a:solidFill>
              </a:rPr>
              <a:t>Формирование основ экологического воспитания у дошкольников через познавательно-исследовательскую деятельность совместно с родителями, в итоге выпустить стенгазету о проделанной работе.  </a:t>
            </a:r>
            <a:br>
              <a:rPr lang="ru-RU" sz="2700" dirty="0">
                <a:solidFill>
                  <a:srgbClr val="00B0F0"/>
                </a:solidFill>
              </a:rPr>
            </a:br>
            <a:endParaRPr lang="ru-RU" sz="2700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Задачи:</a:t>
            </a:r>
          </a:p>
          <a:p>
            <a:r>
              <a:rPr lang="ru-RU" dirty="0">
                <a:solidFill>
                  <a:srgbClr val="00B0F0"/>
                </a:solidFill>
              </a:rPr>
              <a:t>- разработать мероприятия, способствующие обобщению знаний детей о выращивании растений в комнатных условиях, об их полезных свойствах;</a:t>
            </a:r>
          </a:p>
          <a:p>
            <a:r>
              <a:rPr lang="ru-RU" dirty="0">
                <a:solidFill>
                  <a:srgbClr val="00B0F0"/>
                </a:solidFill>
              </a:rPr>
              <a:t>- создать условия совместно с родителями для развития познавательных и творческих способностей детей в процессе реализации проекта;</a:t>
            </a:r>
          </a:p>
          <a:p>
            <a:r>
              <a:rPr lang="ru-RU" dirty="0">
                <a:solidFill>
                  <a:srgbClr val="00B0F0"/>
                </a:solidFill>
              </a:rPr>
              <a:t>- привлечь родителей к реализации проекта.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324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899004"/>
            <a:ext cx="9601196" cy="279422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chemeClr val="accent4"/>
                </a:solidFill>
              </a:rPr>
              <a:t>             Ожидаемые </a:t>
            </a:r>
            <a:r>
              <a:rPr lang="ru-RU" sz="2700" b="1" dirty="0">
                <a:solidFill>
                  <a:schemeClr val="accent4"/>
                </a:solidFill>
              </a:rPr>
              <a:t>результаты:</a:t>
            </a:r>
            <a:r>
              <a:rPr lang="ru-RU" sz="2700" dirty="0">
                <a:solidFill>
                  <a:schemeClr val="accent4"/>
                </a:solidFill>
              </a:rPr>
              <a:t/>
            </a:r>
            <a:br>
              <a:rPr lang="ru-RU" sz="2700" dirty="0">
                <a:solidFill>
                  <a:schemeClr val="accent4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После реализации проекта, мы хотели бы увидеть: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- у детей и родителей сформировалась потребность к познавательно-исследовательской деятельности;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- у детей закрепились практические навыки по уходу за комнатными растениями, приобрели навыки воплощать творческие идеи;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- в группе создана развивающая среда для опытно-</a:t>
            </a:r>
            <a:r>
              <a:rPr lang="ru-RU" sz="2000" dirty="0" err="1">
                <a:solidFill>
                  <a:srgbClr val="00B050"/>
                </a:solidFill>
              </a:rPr>
              <a:t>эксперементальной</a:t>
            </a:r>
            <a:r>
              <a:rPr lang="ru-RU" sz="2000" dirty="0">
                <a:solidFill>
                  <a:srgbClr val="00B050"/>
                </a:solidFill>
              </a:rPr>
              <a:t> деятельности;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- у родителей сформировалось желание быть активными участниками образовательного процес</a:t>
            </a:r>
            <a:r>
              <a:rPr lang="ru-RU" sz="2000" dirty="0"/>
              <a:t>са.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3966358"/>
            <a:ext cx="9601196" cy="190950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accent4"/>
                </a:solidFill>
              </a:rPr>
              <a:t>                 Продукты </a:t>
            </a:r>
            <a:r>
              <a:rPr lang="ru-RU" sz="2800" b="1" dirty="0">
                <a:solidFill>
                  <a:schemeClr val="accent4"/>
                </a:solidFill>
              </a:rPr>
              <a:t>проектной деятельности:</a:t>
            </a:r>
            <a:endParaRPr lang="ru-RU" sz="2800" dirty="0">
              <a:solidFill>
                <a:schemeClr val="accent4"/>
              </a:solidFill>
            </a:endParaRPr>
          </a:p>
          <a:p>
            <a:pPr lvl="0"/>
            <a:r>
              <a:rPr lang="ru-RU" sz="2200" dirty="0">
                <a:solidFill>
                  <a:srgbClr val="0070C0"/>
                </a:solidFill>
              </a:rPr>
              <a:t>Выращенные овощи и зелень для употребления в пищу.</a:t>
            </a:r>
          </a:p>
          <a:p>
            <a:pPr lvl="0"/>
            <a:r>
              <a:rPr lang="ru-RU" sz="2200" dirty="0">
                <a:solidFill>
                  <a:srgbClr val="0070C0"/>
                </a:solidFill>
              </a:rPr>
              <a:t>Стенгазета группы «Витамины на окне»</a:t>
            </a:r>
          </a:p>
          <a:p>
            <a:pPr lvl="0"/>
            <a:r>
              <a:rPr lang="ru-RU" sz="2200" dirty="0">
                <a:solidFill>
                  <a:srgbClr val="0070C0"/>
                </a:solidFill>
              </a:rPr>
              <a:t>Пополнение развивающей среды для опытно-</a:t>
            </a:r>
            <a:r>
              <a:rPr lang="ru-RU" sz="2200" dirty="0" err="1">
                <a:solidFill>
                  <a:srgbClr val="0070C0"/>
                </a:solidFill>
              </a:rPr>
              <a:t>эксперементальной</a:t>
            </a:r>
            <a:r>
              <a:rPr lang="ru-RU" sz="2200" dirty="0">
                <a:solidFill>
                  <a:srgbClr val="0070C0"/>
                </a:solidFill>
              </a:rPr>
              <a:t> деятельности.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874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407281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accent4"/>
                </a:solidFill>
              </a:rPr>
              <a:t>ПЕРВЫЙ ЭТАП – ПОДГОТОВИТЕЛЬНЫЙ,  с 1-5 февраля</a:t>
            </a:r>
            <a:endParaRPr lang="ru-RU" sz="2400" b="1" dirty="0"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389413"/>
            <a:ext cx="9601196" cy="4486455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0070C0"/>
                </a:solidFill>
              </a:rPr>
              <a:t>Беседы с детьми (выявление знаний детей о растениях, об овощах).</a:t>
            </a:r>
          </a:p>
          <a:p>
            <a:r>
              <a:rPr lang="ru-RU" sz="1800" b="1" dirty="0">
                <a:solidFill>
                  <a:srgbClr val="0070C0"/>
                </a:solidFill>
              </a:rPr>
              <a:t>Сбор художественной литературы, иллюстрационного материала по теме «Овощной калейдоскоп» (рассказы, сказки, стихи, загадки, пословицы и поговорки об овощах, экологические сказки, подбор народных примет, картинок и др.) и оформление в книжном уголке.</a:t>
            </a:r>
          </a:p>
          <a:p>
            <a:r>
              <a:rPr lang="ru-RU" sz="1800" b="1" dirty="0">
                <a:solidFill>
                  <a:srgbClr val="0070C0"/>
                </a:solidFill>
              </a:rPr>
              <a:t>Рассказы детей, как они помогали родителям на огороде.</a:t>
            </a:r>
          </a:p>
          <a:p>
            <a:r>
              <a:rPr lang="ru-RU" sz="1800" b="1" dirty="0">
                <a:solidFill>
                  <a:srgbClr val="0070C0"/>
                </a:solidFill>
              </a:rPr>
              <a:t>Приобретение необходимого оборудования (контейнеры, земля, семена, удобрения).</a:t>
            </a:r>
          </a:p>
          <a:p>
            <a:r>
              <a:rPr lang="ru-RU" sz="1800" b="1" dirty="0">
                <a:solidFill>
                  <a:srgbClr val="0070C0"/>
                </a:solidFill>
              </a:rPr>
              <a:t>Изготовление атрибутов для оформления огорода: таблички с изображением овощей и датой посадки, дом и заборчик, дорожка из камешков.</a:t>
            </a:r>
          </a:p>
          <a:p>
            <a:r>
              <a:rPr lang="ru-RU" sz="1800" b="1" dirty="0">
                <a:solidFill>
                  <a:srgbClr val="0070C0"/>
                </a:solidFill>
              </a:rPr>
              <a:t>Разбивка огорода на подоконнике в группе. </a:t>
            </a:r>
          </a:p>
          <a:p>
            <a:r>
              <a:rPr lang="ru-RU" sz="1800" b="1" dirty="0">
                <a:solidFill>
                  <a:srgbClr val="0070C0"/>
                </a:solidFill>
              </a:rPr>
              <a:t>Посадили лук в воду и в землю для сравнения. </a:t>
            </a:r>
          </a:p>
          <a:p>
            <a:r>
              <a:rPr lang="ru-RU" sz="1800" b="1" dirty="0">
                <a:solidFill>
                  <a:srgbClr val="0070C0"/>
                </a:solidFill>
              </a:rPr>
              <a:t>Посеяли семена укропа, петрушки, редиса, салата, замочили горошек для проращивания</a:t>
            </a:r>
          </a:p>
        </p:txBody>
      </p:sp>
    </p:spTree>
    <p:extLst>
      <p:ext uri="{BB962C8B-B14F-4D97-AF65-F5344CB8AC3E}">
        <p14:creationId xmlns:p14="http://schemas.microsoft.com/office/powerpoint/2010/main" val="369046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60916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ВТОРОЙ ЭТАП - ПРАКТИЧЕСКИЙ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591295"/>
            <a:ext cx="9601196" cy="428457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Рассматривание картинок, иллюстраций, альбомов с изображением культурных растений.</a:t>
            </a:r>
          </a:p>
          <a:p>
            <a:r>
              <a:rPr lang="ru-RU" b="1" dirty="0"/>
              <a:t>Наблюдение за всходами, ростом растений, уход: полив, рыхление, опрыскивание. Оформление дневника наблюдений.</a:t>
            </a:r>
          </a:p>
          <a:p>
            <a:r>
              <a:rPr lang="ru-RU" b="1" dirty="0"/>
              <a:t>Чтение художественной литературы о растениях. Загадывание загадок об овощах.</a:t>
            </a:r>
          </a:p>
          <a:p>
            <a:r>
              <a:rPr lang="ru-RU" b="1" dirty="0"/>
              <a:t>Прослушивание аудиозаписи сказки «</a:t>
            </a:r>
            <a:r>
              <a:rPr lang="ru-RU" b="1" dirty="0" err="1"/>
              <a:t>Чипполино</a:t>
            </a:r>
            <a:r>
              <a:rPr lang="ru-RU" b="1" dirty="0"/>
              <a:t>»</a:t>
            </a:r>
          </a:p>
          <a:p>
            <a:r>
              <a:rPr lang="ru-RU" b="1" dirty="0"/>
              <a:t>Лепка "Овощи в корзине".</a:t>
            </a:r>
          </a:p>
          <a:p>
            <a:r>
              <a:rPr lang="ru-RU" b="1" dirty="0"/>
              <a:t>Дидактические игры: </a:t>
            </a:r>
          </a:p>
          <a:p>
            <a:r>
              <a:rPr lang="ru-RU" b="1" dirty="0"/>
              <a:t>- «Собери урожай»,</a:t>
            </a:r>
          </a:p>
          <a:p>
            <a:r>
              <a:rPr lang="ru-RU" b="1" dirty="0"/>
              <a:t>- «Чудесные превращения семечка», </a:t>
            </a:r>
          </a:p>
          <a:p>
            <a:r>
              <a:rPr lang="ru-RU" b="1" dirty="0"/>
              <a:t>- «Опиши, я отгадаю», </a:t>
            </a:r>
          </a:p>
          <a:p>
            <a:r>
              <a:rPr lang="ru-RU" b="1" dirty="0"/>
              <a:t>- «Приготовь витаминный салат», </a:t>
            </a:r>
          </a:p>
          <a:p>
            <a:r>
              <a:rPr lang="ru-RU" b="1" dirty="0"/>
              <a:t>Игры на развитие координации слова с движением: «Урожай», «Овощи»</a:t>
            </a:r>
          </a:p>
          <a:p>
            <a:r>
              <a:rPr lang="ru-RU" b="1" dirty="0"/>
              <a:t>Пальчиковая гимнастика: «Овощи», «</a:t>
            </a:r>
            <a:r>
              <a:rPr lang="ru-RU" b="1" dirty="0" err="1"/>
              <a:t>Фасолинки</a:t>
            </a:r>
            <a:r>
              <a:rPr lang="ru-RU" b="1" dirty="0"/>
              <a:t>», «Варим щи», «Варим суп</a:t>
            </a:r>
            <a:r>
              <a:rPr lang="ru-RU" b="1" dirty="0" smtClean="0"/>
              <a:t>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723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199407"/>
            <a:ext cx="9601196" cy="938151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4"/>
                </a:solidFill>
              </a:rPr>
              <a:t>Опытно-экспериментальная деятельность</a:t>
            </a:r>
            <a:r>
              <a:rPr lang="ru-RU" dirty="0">
                <a:solidFill>
                  <a:schemeClr val="accent4"/>
                </a:solidFill>
              </a:rPr>
              <a:t/>
            </a:r>
            <a:br>
              <a:rPr lang="ru-RU" dirty="0">
                <a:solidFill>
                  <a:schemeClr val="accent4"/>
                </a:solidFill>
              </a:rPr>
            </a:b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137558"/>
            <a:ext cx="9601196" cy="3738310"/>
          </a:xfrm>
        </p:spPr>
        <p:txBody>
          <a:bodyPr/>
          <a:lstStyle/>
          <a:p>
            <a:pPr marL="0" indent="0">
              <a:buNone/>
            </a:pPr>
            <a:endParaRPr lang="ru-RU" sz="32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Дети </a:t>
            </a:r>
            <a:r>
              <a:rPr lang="ru-RU" sz="3200" b="1" dirty="0">
                <a:solidFill>
                  <a:srgbClr val="7030A0"/>
                </a:solidFill>
              </a:rPr>
              <a:t>наблюдали за ростом растений в разных условиях, устанавливали связи: растения – земля, растения – вода, растения – свет, растения – человек, учились анализировать, делать выводы. 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7030A0"/>
                </a:solidFill>
              </a:rPr>
              <a:t> </a:t>
            </a:r>
            <a:r>
              <a:rPr lang="ru-RU" sz="3200" b="1" dirty="0" smtClean="0">
                <a:solidFill>
                  <a:srgbClr val="7030A0"/>
                </a:solidFill>
              </a:rPr>
              <a:t>Создание </a:t>
            </a:r>
            <a:r>
              <a:rPr lang="ru-RU" sz="3200" b="1" dirty="0">
                <a:solidFill>
                  <a:srgbClr val="7030A0"/>
                </a:solidFill>
              </a:rPr>
              <a:t>в группе огорода на подоконнике.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178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024798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accent4"/>
                </a:solidFill>
              </a:rPr>
              <a:t>3 этап - заключительный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113808"/>
            <a:ext cx="9601196" cy="3762060"/>
          </a:xfrm>
        </p:spPr>
        <p:txBody>
          <a:bodyPr/>
          <a:lstStyle/>
          <a:p>
            <a:endParaRPr lang="ru-RU" dirty="0" smtClean="0"/>
          </a:p>
          <a:p>
            <a:r>
              <a:rPr lang="ru-RU" b="1" dirty="0" smtClean="0">
                <a:solidFill>
                  <a:srgbClr val="7030A0"/>
                </a:solidFill>
              </a:rPr>
              <a:t>Подведение </a:t>
            </a:r>
            <a:r>
              <a:rPr lang="ru-RU" b="1" dirty="0">
                <a:solidFill>
                  <a:srgbClr val="7030A0"/>
                </a:solidFill>
              </a:rPr>
              <a:t>итогов реализации проекта.</a:t>
            </a:r>
          </a:p>
          <a:p>
            <a:r>
              <a:rPr lang="ru-RU" b="1" dirty="0">
                <a:solidFill>
                  <a:srgbClr val="7030A0"/>
                </a:solidFill>
              </a:rPr>
              <a:t>НОД «Веселая </a:t>
            </a:r>
            <a:r>
              <a:rPr lang="ru-RU" b="1" dirty="0" err="1">
                <a:solidFill>
                  <a:srgbClr val="7030A0"/>
                </a:solidFill>
              </a:rPr>
              <a:t>витаминка</a:t>
            </a:r>
            <a:r>
              <a:rPr lang="ru-RU" b="1" dirty="0">
                <a:solidFill>
                  <a:srgbClr val="7030A0"/>
                </a:solidFill>
              </a:rPr>
              <a:t>»</a:t>
            </a:r>
          </a:p>
          <a:p>
            <a:r>
              <a:rPr lang="ru-RU" b="1" dirty="0">
                <a:solidFill>
                  <a:srgbClr val="7030A0"/>
                </a:solidFill>
              </a:rPr>
              <a:t>Анализ и обобщение результатов, полученных в процессе исследовательской деятельности.</a:t>
            </a:r>
          </a:p>
          <a:p>
            <a:r>
              <a:rPr lang="ru-RU" b="1" dirty="0">
                <a:solidFill>
                  <a:srgbClr val="7030A0"/>
                </a:solidFill>
              </a:rPr>
              <a:t>Создание стенгазеты «Витамины на окне»</a:t>
            </a:r>
          </a:p>
        </p:txBody>
      </p:sp>
    </p:spTree>
    <p:extLst>
      <p:ext uri="{BB962C8B-B14F-4D97-AF65-F5344CB8AC3E}">
        <p14:creationId xmlns:p14="http://schemas.microsoft.com/office/powerpoint/2010/main" val="204129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81104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Роль родителей в реализации проекта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959429"/>
            <a:ext cx="9601196" cy="3916439"/>
          </a:xfrm>
        </p:spPr>
        <p:txBody>
          <a:bodyPr>
            <a:normAutofit fontScale="85000" lnSpcReduction="10000"/>
          </a:bodyPr>
          <a:lstStyle/>
          <a:p>
            <a:pPr lvl="0"/>
            <a:endParaRPr lang="ru-RU" b="1" dirty="0" smtClean="0">
              <a:solidFill>
                <a:schemeClr val="accent4"/>
              </a:solidFill>
            </a:endParaRPr>
          </a:p>
          <a:p>
            <a:pPr lvl="0"/>
            <a:r>
              <a:rPr lang="ru-RU" b="1" dirty="0" smtClean="0">
                <a:solidFill>
                  <a:schemeClr val="accent4"/>
                </a:solidFill>
              </a:rPr>
              <a:t>Помощь </a:t>
            </a:r>
            <a:r>
              <a:rPr lang="ru-RU" b="1" dirty="0">
                <a:solidFill>
                  <a:schemeClr val="accent4"/>
                </a:solidFill>
              </a:rPr>
              <a:t>родителей в организации проведения проекта (луковицы, семена, земля, контейнеры для посадки).</a:t>
            </a:r>
          </a:p>
          <a:p>
            <a:pPr lvl="0"/>
            <a:r>
              <a:rPr lang="ru-RU" b="1" dirty="0">
                <a:solidFill>
                  <a:schemeClr val="accent4"/>
                </a:solidFill>
              </a:rPr>
              <a:t>Книжка-малышка «Витамины, полезные продукты и здоровый организм».</a:t>
            </a:r>
          </a:p>
          <a:p>
            <a:pPr lvl="0"/>
            <a:r>
              <a:rPr lang="ru-RU" b="1" dirty="0">
                <a:solidFill>
                  <a:schemeClr val="accent4"/>
                </a:solidFill>
              </a:rPr>
              <a:t>Рекомендации: вместе с детьми сходить в овощные магазины, на овощные базары; совместно приготовить блюда из овощей (щи, борщ, салаты и др.).</a:t>
            </a:r>
          </a:p>
          <a:p>
            <a:pPr lvl="0"/>
            <a:r>
              <a:rPr lang="ru-RU" b="1" dirty="0">
                <a:solidFill>
                  <a:schemeClr val="accent4"/>
                </a:solidFill>
              </a:rPr>
              <a:t>Подбор иллюстраций, фотографий, кроссвордов для оформления газеты «Наш огород».</a:t>
            </a:r>
          </a:p>
          <a:p>
            <a:pPr lvl="0"/>
            <a:r>
              <a:rPr lang="ru-RU" b="1" dirty="0">
                <a:solidFill>
                  <a:schemeClr val="accent4"/>
                </a:solidFill>
              </a:rPr>
              <a:t>Создание иллюстрации «Цикл роста растений» совместно с ребенком.</a:t>
            </a:r>
          </a:p>
          <a:p>
            <a:pPr lvl="0"/>
            <a:r>
              <a:rPr lang="ru-RU" b="1" dirty="0">
                <a:solidFill>
                  <a:schemeClr val="accent4"/>
                </a:solidFill>
              </a:rPr>
              <a:t>Оформление рецепта салата из овощей.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52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89</TotalTime>
  <Words>675</Words>
  <Application>Microsoft Office PowerPoint</Application>
  <PresentationFormat>Широкоэкранный</PresentationFormat>
  <Paragraphs>67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Garamond</vt:lpstr>
      <vt:lpstr>Times New Roman</vt:lpstr>
      <vt:lpstr>Натуральные материалы</vt:lpstr>
      <vt:lpstr>     ПРОЕКТ «ВИТАМИНЫ НА ОКНЕ»  СРЕДНЕЙ ГРУППЫ «МОРЯЧОК» ВЫПОЛНИЛИ:Еличева Н.В.                             Ерохина Т.Л.</vt:lpstr>
      <vt:lpstr>Тип проекта: практический, познавательно-исследовательский. </vt:lpstr>
      <vt:lpstr> Цель: Формирование основ экологического воспитания у дошкольников через познавательно-исследовательскую деятельность совместно с родителями, в итоге выпустить стенгазету о проделанной работе.   </vt:lpstr>
      <vt:lpstr>             Ожидаемые результаты: После реализации проекта, мы хотели бы увидеть: - у детей и родителей сформировалась потребность к познавательно-исследовательской деятельности; - у детей закрепились практические навыки по уходу за комнатными растениями, приобрели навыки воплощать творческие идеи; - в группе создана развивающая среда для опытно-эксперементальной деятельности; - у родителей сформировалось желание быть активными участниками образовательного процесса. </vt:lpstr>
      <vt:lpstr>ПЕРВЫЙ ЭТАП – ПОДГОТОВИТЕЛЬНЫЙ,  с 1-5 февраля</vt:lpstr>
      <vt:lpstr>ВТОРОЙ ЭТАП - ПРАКТИЧЕСКИЙ</vt:lpstr>
      <vt:lpstr>Опытно-экспериментальная деятельность </vt:lpstr>
      <vt:lpstr>3 этап - заключительный</vt:lpstr>
      <vt:lpstr>Роль родителей в реализации проекта:</vt:lpstr>
      <vt:lpstr>Продукты проектной деятельности:</vt:lpstr>
      <vt:lpstr>Сажаем и ухаживаем ….</vt:lpstr>
      <vt:lpstr>Дети совместно с родителями готовят полезные блюда из овощей</vt:lpstr>
      <vt:lpstr>Исследовательская деятельность с родителями</vt:lpstr>
      <vt:lpstr>Наш уголок пополнился книжкой-малышкой «Кушай больше овощей» и рецептом салата «Оливье»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«ВИТАМИНЫ НА ОКНЕ»   СРЕДНЕЙ ГРУППЫ «МОРЯЧОК»</dc:title>
  <dc:creator>89272678268@ya.ru</dc:creator>
  <cp:lastModifiedBy>89272678268@ya.ru</cp:lastModifiedBy>
  <cp:revision>10</cp:revision>
  <dcterms:created xsi:type="dcterms:W3CDTF">2021-03-09T13:31:26Z</dcterms:created>
  <dcterms:modified xsi:type="dcterms:W3CDTF">2021-09-20T12:03:07Z</dcterms:modified>
</cp:coreProperties>
</file>