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6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7" r:id="rId29"/>
    <p:sldId id="282" r:id="rId30"/>
    <p:sldId id="283" r:id="rId31"/>
    <p:sldId id="284" r:id="rId32"/>
    <p:sldId id="28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766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audio" Target="file:///C:\Users\1086089\Desktop\&#1080;&#1075;&#1088;&#1072;\2462-tajmera-s-okonchaniem-cherez-1-minutu-60-sekund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8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348880"/>
            <a:ext cx="7128792" cy="3240360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Путешествие по  Западной Азии, Индии и Китаю в древности</a:t>
            </a:r>
            <a:endParaRPr lang="ru-RU" sz="4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-381285"/>
            <a:ext cx="7772400" cy="1470025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4. </a:t>
            </a:r>
          </a:p>
        </p:txBody>
      </p:sp>
      <p:pic>
        <p:nvPicPr>
          <p:cNvPr id="8" name="Рисунок 7" descr="Вавилон.jpg"/>
          <p:cNvPicPr>
            <a:picLocks noChangeAspect="1"/>
          </p:cNvPicPr>
          <p:nvPr/>
        </p:nvPicPr>
        <p:blipFill>
          <a:blip r:embed="rId2" cstate="print"/>
          <a:srcRect l="3083" t="4367" r="3261" b="21385"/>
          <a:stretch>
            <a:fillRect/>
          </a:stretch>
        </p:blipFill>
        <p:spPr>
          <a:xfrm>
            <a:off x="971600" y="1844824"/>
            <a:ext cx="7421060" cy="43924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918458" y="-645804"/>
            <a:ext cx="7772400" cy="1470025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5. </a:t>
            </a:r>
          </a:p>
        </p:txBody>
      </p:sp>
      <p:pic>
        <p:nvPicPr>
          <p:cNvPr id="5" name="Рисунок 4" descr="Финикия.jpg"/>
          <p:cNvPicPr>
            <a:picLocks noChangeAspect="1"/>
          </p:cNvPicPr>
          <p:nvPr/>
        </p:nvPicPr>
        <p:blipFill>
          <a:blip r:embed="rId2" cstate="print"/>
          <a:srcRect l="4641" t="29840" r="4641" b="7161"/>
          <a:stretch>
            <a:fillRect/>
          </a:stretch>
        </p:blipFill>
        <p:spPr>
          <a:xfrm>
            <a:off x="424339" y="2330005"/>
            <a:ext cx="8295322" cy="43204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27584" y="-612241"/>
            <a:ext cx="7772400" cy="1470025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6. </a:t>
            </a:r>
          </a:p>
        </p:txBody>
      </p:sp>
      <p:pic>
        <p:nvPicPr>
          <p:cNvPr id="8" name="Рисунок 7" descr="Китай.jpg"/>
          <p:cNvPicPr>
            <a:picLocks noChangeAspect="1"/>
          </p:cNvPicPr>
          <p:nvPr/>
        </p:nvPicPr>
        <p:blipFill>
          <a:blip r:embed="rId2" cstate="print"/>
          <a:srcRect l="2128" t="1505" r="2128" b="21763"/>
          <a:stretch>
            <a:fillRect/>
          </a:stretch>
        </p:blipFill>
        <p:spPr>
          <a:xfrm>
            <a:off x="2320344" y="1916832"/>
            <a:ext cx="4423391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55576" y="-849337"/>
            <a:ext cx="7772400" cy="1470025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41376" y="1280427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7. </a:t>
            </a:r>
          </a:p>
        </p:txBody>
      </p:sp>
      <p:pic>
        <p:nvPicPr>
          <p:cNvPr id="5" name="Рисунок 4" descr="Персидская держава.jpg"/>
          <p:cNvPicPr>
            <a:picLocks noChangeAspect="1"/>
          </p:cNvPicPr>
          <p:nvPr/>
        </p:nvPicPr>
        <p:blipFill>
          <a:blip r:embed="rId2" cstate="print"/>
          <a:srcRect l="13086" t="31479" r="13087" b="2668"/>
          <a:stretch>
            <a:fillRect/>
          </a:stretch>
        </p:blipFill>
        <p:spPr>
          <a:xfrm>
            <a:off x="251520" y="1844824"/>
            <a:ext cx="8533456" cy="43924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40152" y="4293096"/>
            <a:ext cx="2808312" cy="20162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904056" y="-735013"/>
            <a:ext cx="7772400" cy="1470025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8. </a:t>
            </a:r>
          </a:p>
        </p:txBody>
      </p:sp>
      <p:pic>
        <p:nvPicPr>
          <p:cNvPr id="8" name="Рисунок 7" descr="Двуречье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960016"/>
            <a:ext cx="8208912" cy="47093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третий</a:t>
            </a:r>
            <a:br>
              <a:rPr lang="ru-RU" sz="6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«Термины»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5" descr="0007-007-Istorija-vozniknovenija-den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53" t="14594" r="5472" b="26772"/>
          <a:stretch>
            <a:fillRect/>
          </a:stretch>
        </p:blipFill>
        <p:spPr bwMode="auto">
          <a:xfrm>
            <a:off x="5292080" y="2204864"/>
            <a:ext cx="3437817" cy="1720395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5" name="Picture 5" descr="46679312_Hanging_Gardens_of_Babyl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852936"/>
            <a:ext cx="4677723" cy="3096344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третий</a:t>
            </a:r>
            <a:br>
              <a:rPr lang="ru-RU" sz="6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«Термины»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2462-tajmera-s-okonchaniem-cherez-1-minutu-60-sekund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236296" y="5157192"/>
            <a:ext cx="1088504" cy="1088504"/>
          </a:xfrm>
          <a:prstGeom prst="rect">
            <a:avLst/>
          </a:prstGeom>
        </p:spPr>
      </p:pic>
      <p:pic>
        <p:nvPicPr>
          <p:cNvPr id="3" name="Минута">
            <a:hlinkClick r:id="" action="ppaction://media"/>
            <a:extLst>
              <a:ext uri="{FF2B5EF4-FFF2-40B4-BE49-F238E27FC236}">
                <a16:creationId xmlns:a16="http://schemas.microsoft.com/office/drawing/2014/main" id="{B49BA49A-1805-4E9E-8610-6270BC4A158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8318" y="4669829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143000"/>
          </a:xfrm>
        </p:spPr>
        <p:txBody>
          <a:bodyPr>
            <a:no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Физкультминутка </a:t>
            </a:r>
          </a:p>
        </p:txBody>
      </p:sp>
      <p:pic>
        <p:nvPicPr>
          <p:cNvPr id="7" name="Содержимое 6" descr="разминка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23528" y="2348880"/>
            <a:ext cx="8472827" cy="2016224"/>
          </a:xfrm>
        </p:spPr>
      </p:pic>
      <p:pic>
        <p:nvPicPr>
          <p:cNvPr id="3" name="джунгли (фон)">
            <a:hlinkClick r:id="" action="ppaction://media"/>
            <a:extLst>
              <a:ext uri="{FF2B5EF4-FFF2-40B4-BE49-F238E27FC236}">
                <a16:creationId xmlns:a16="http://schemas.microsoft.com/office/drawing/2014/main" id="{75A3DF93-F8F6-4DF7-9B2D-3E3DA0B50B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84637" y="5066434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29600" cy="1440160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четвёртый</a:t>
            </a:r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342900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C00000"/>
                </a:solidFill>
              </a:rPr>
              <a:t>Цели урока:</a:t>
            </a:r>
            <a:br>
              <a:rPr lang="ru-RU" sz="3100" dirty="0">
                <a:solidFill>
                  <a:srgbClr val="C00000"/>
                </a:solidFill>
              </a:rPr>
            </a:br>
            <a:r>
              <a:rPr lang="ru-RU" sz="4000" dirty="0"/>
              <a:t>- 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Посмотрите внимательно на тему урока и подумайте, какую цель  перед собой мы должны поставить сегодня на уроке?</a:t>
            </a:r>
            <a:br>
              <a:rPr lang="ru-RU" sz="4000" i="1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257800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endParaRPr lang="ru-RU" dirty="0"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>
              <a:buNone/>
            </a:pPr>
            <a:endParaRPr lang="ru-RU" dirty="0"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ru-RU" dirty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мы должны повторить,  систематизировать и обобщить наши  знания  по данным темам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9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- Какими методами мы сможем этого добиться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?</a:t>
            </a:r>
          </a:p>
          <a:p>
            <a:pPr lvl="0">
              <a:buNone/>
            </a:pPr>
            <a:endParaRPr lang="ru-RU" dirty="0"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ru-RU" dirty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вы будете быстро давать ответы на поставленные вопросы, работать в команде, учиться договариваться между собой.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933" y="-315416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4" name="Picture 2" descr="C:\Users\пк\Downloads\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6990" y="1484784"/>
            <a:ext cx="5030019" cy="50300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6" name="Содержимое 5" descr="Солом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303" t="13360" r="18788" b="11863"/>
          <a:stretch>
            <a:fillRect/>
          </a:stretch>
        </p:blipFill>
        <p:spPr>
          <a:xfrm>
            <a:off x="1492509" y="1628800"/>
            <a:ext cx="6158981" cy="48245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5" name="Содержимое 4" descr="Ашшурбанапа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7282" r="5331" b="4839"/>
          <a:stretch>
            <a:fillRect/>
          </a:stretch>
        </p:blipFill>
        <p:spPr>
          <a:xfrm>
            <a:off x="2915816" y="1268760"/>
            <a:ext cx="3312368" cy="54286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-315416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6" name="Содержимое 5" descr="Ки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8737" y="1340768"/>
            <a:ext cx="5990542" cy="5213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5" name="Содержимое 4" descr="Цинь Шиху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70166" y="1268760"/>
            <a:ext cx="4803668" cy="52565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-315416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6" name="Содержимое 5" descr="Ашо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3360"/>
          <a:stretch>
            <a:fillRect/>
          </a:stretch>
        </p:blipFill>
        <p:spPr>
          <a:xfrm>
            <a:off x="2843808" y="1484784"/>
            <a:ext cx="3456384" cy="50685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5" name="Содержимое 4" descr="Конфуц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1780" y="1268760"/>
            <a:ext cx="3960440" cy="53531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440160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«Историческая личность» </a:t>
            </a:r>
          </a:p>
        </p:txBody>
      </p:sp>
      <p:pic>
        <p:nvPicPr>
          <p:cNvPr id="6" name="Содержимое 5" descr="Дарий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196752"/>
            <a:ext cx="4974826" cy="53285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440160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пятый</a:t>
            </a:r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«Что в чёрном ящике?» </a:t>
            </a:r>
          </a:p>
        </p:txBody>
      </p:sp>
      <p:pic>
        <p:nvPicPr>
          <p:cNvPr id="5" name="Содержимое 4" descr="ящ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21965" t="22906" r="21535" b="15045"/>
          <a:stretch>
            <a:fillRect/>
          </a:stretch>
        </p:blipFill>
        <p:spPr>
          <a:xfrm>
            <a:off x="1835696" y="1844824"/>
            <a:ext cx="5688632" cy="468843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игры: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328592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2400" dirty="0"/>
              <a:t>Вам необходимо разделиться на команды.</a:t>
            </a:r>
          </a:p>
          <a:p>
            <a:pPr marL="514350" indent="-514350">
              <a:buAutoNum type="arabicPeriod"/>
            </a:pPr>
            <a:r>
              <a:rPr lang="ru-RU" sz="2400" dirty="0"/>
              <a:t>В каждой команде выбрать капитана, который будет следить за дисциплиной, назначением отвечающего, учитывать заработанные баллы команды. </a:t>
            </a:r>
          </a:p>
          <a:p>
            <a:pPr marL="514350" indent="-514350">
              <a:buAutoNum type="arabicPeriod"/>
            </a:pPr>
            <a:r>
              <a:rPr lang="ru-RU" sz="2400" dirty="0"/>
              <a:t>Каждой команде будут даны рабочие листы с заданиями. В нем есть название конкурса и напротив капитаны должны будут записывать ответы.</a:t>
            </a:r>
          </a:p>
          <a:p>
            <a:pPr marL="514350" indent="-514350">
              <a:buAutoNum type="arabicPeriod"/>
            </a:pPr>
            <a:r>
              <a:rPr lang="ru-RU" sz="2400" dirty="0"/>
              <a:t>Правильность ответов , в зависимости от конкурса, будет оценивать наше жюри.</a:t>
            </a:r>
          </a:p>
          <a:p>
            <a:pPr marL="514350" indent="-514350">
              <a:buAutoNum type="arabicPeriod"/>
            </a:pPr>
            <a:r>
              <a:rPr lang="ru-RU" sz="2400" dirty="0"/>
              <a:t>После каждого конкурса будет объявлено общее количество баллов каждой команды и занесено в сводную таблицу</a:t>
            </a:r>
          </a:p>
          <a:p>
            <a:pPr>
              <a:buNone/>
            </a:pPr>
            <a:r>
              <a:rPr lang="ru-RU" sz="2400" dirty="0"/>
              <a:t>6.     Наша игра состоит из 5 туров. По ходу игры я буду говорить название конкурса, объявлять максимальное количество баллов, которые вы можете заработать за данный конкурс, а также рассказывать правила данного конкурса.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440160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Подведение итогов игры</a:t>
            </a:r>
          </a:p>
        </p:txBody>
      </p:sp>
      <p:pic>
        <p:nvPicPr>
          <p:cNvPr id="6" name="Содержимое 5" descr="фейервей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556792"/>
            <a:ext cx="6733260" cy="509804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80120"/>
          </a:xfrm>
        </p:spPr>
        <p:txBody>
          <a:bodyPr>
            <a:noAutofit/>
          </a:bodyPr>
          <a:lstStyle/>
          <a:p>
            <a:pPr lvl="0"/>
            <a:r>
              <a:rPr lang="ru-RU" sz="6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Рефлексия</a:t>
            </a:r>
            <a:br>
              <a:rPr lang="ru-RU" sz="3200" dirty="0">
                <a:cs typeface="Arial" pitchFamily="34" charset="0"/>
              </a:rPr>
            </a:b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каждой команды круг от солнышка. Каждый из вас получает лучики жёлтого и голубого цветов. Лучики нужно прикрепить к солнышку: 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жёлтого цвета</a:t>
            </a:r>
            <a:r>
              <a:rPr lang="ru-RU" b="1" dirty="0">
                <a:solidFill>
                  <a:srgbClr val="FFCC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мне очень понравилось занятие, мне всё было понятно, я активно работал, у меня отличное настроение, получил много интересной информации; 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голубого цвета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занятие не интересное, мне было скучно, у меня плохое настроение, не было никакой полезной информации. </a:t>
            </a:r>
            <a:endParaRPr lang="ru-RU" sz="4400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u="sng" dirty="0"/>
              <a:t>Прочитать и пересказать</a:t>
            </a:r>
          </a:p>
          <a:p>
            <a:pPr algn="ctr">
              <a:buFont typeface="Wingdings" pitchFamily="2" charset="2"/>
              <a:buChar char="§"/>
            </a:pPr>
            <a:r>
              <a:rPr lang="ru-RU" sz="4000" dirty="0"/>
              <a:t>миф о Тесее и Минотавре </a:t>
            </a:r>
          </a:p>
          <a:p>
            <a:pPr algn="ctr">
              <a:buFont typeface="Wingdings" pitchFamily="2" charset="2"/>
              <a:buChar char="§"/>
            </a:pPr>
            <a:r>
              <a:rPr lang="ru-RU" sz="4000" dirty="0"/>
              <a:t>миф о Дедале и Икаре </a:t>
            </a:r>
          </a:p>
          <a:p>
            <a:pPr algn="ctr">
              <a:buNone/>
            </a:pPr>
            <a:r>
              <a:rPr lang="ru-RU" sz="4000" dirty="0"/>
              <a:t>(по § 24)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093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игры: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0388" y="1529408"/>
            <a:ext cx="8064896" cy="53285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/>
              <a:t>                                      </a:t>
            </a:r>
            <a:r>
              <a:rPr lang="ru-RU" sz="2800" b="1" dirty="0"/>
              <a:t>Правило уважения:</a:t>
            </a:r>
            <a:r>
              <a:rPr lang="ru-RU" sz="2800" dirty="0"/>
              <a:t> </a:t>
            </a:r>
          </a:p>
          <a:p>
            <a:pPr>
              <a:buNone/>
            </a:pPr>
            <a:r>
              <a:rPr lang="ru-RU" sz="2800" dirty="0"/>
              <a:t>             когда говорит один – остальные слушают.</a:t>
            </a:r>
          </a:p>
          <a:p>
            <a:pPr>
              <a:buNone/>
            </a:pPr>
            <a:r>
              <a:rPr lang="ru-RU" sz="2800" b="1" dirty="0"/>
              <a:t>                               </a:t>
            </a:r>
          </a:p>
          <a:p>
            <a:pPr>
              <a:buNone/>
            </a:pPr>
            <a:r>
              <a:rPr lang="ru-RU" sz="2800" b="1" dirty="0"/>
              <a:t>                              Правило прилежания</a:t>
            </a:r>
            <a:r>
              <a:rPr lang="ru-RU" sz="2800" dirty="0"/>
              <a:t>: </a:t>
            </a:r>
          </a:p>
          <a:p>
            <a:pPr>
              <a:buNone/>
            </a:pPr>
            <a:r>
              <a:rPr lang="ru-RU" sz="2800" dirty="0"/>
              <a:t>             выполняем все задания добросовестно.</a:t>
            </a:r>
          </a:p>
          <a:p>
            <a:pPr>
              <a:buNone/>
            </a:pPr>
            <a:r>
              <a:rPr lang="ru-RU" sz="2800" b="1" dirty="0"/>
              <a:t>                              </a:t>
            </a:r>
          </a:p>
          <a:p>
            <a:pPr>
              <a:buNone/>
            </a:pPr>
            <a:r>
              <a:rPr lang="ru-RU" sz="2800" b="1" dirty="0"/>
              <a:t>                            </a:t>
            </a:r>
            <a:r>
              <a:rPr lang="en-US" sz="2800" b="1" dirty="0"/>
              <a:t>Правило дружелюбия:</a:t>
            </a:r>
            <a:r>
              <a:rPr lang="en-US" sz="2800" dirty="0"/>
              <a:t> </a:t>
            </a:r>
            <a:endParaRPr lang="ru-RU" sz="2800" dirty="0"/>
          </a:p>
          <a:p>
            <a:pPr>
              <a:buNone/>
            </a:pPr>
            <a:r>
              <a:rPr lang="ru-RU" sz="2800" dirty="0"/>
              <a:t>                   </a:t>
            </a:r>
            <a:r>
              <a:rPr lang="en-US" sz="2800" dirty="0"/>
              <a:t>нельзя насмехаться, обзываться</a:t>
            </a:r>
            <a:endParaRPr lang="ru-RU" sz="2800" dirty="0"/>
          </a:p>
          <a:p>
            <a:pPr marL="514350" indent="-514350"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первый «Разминка»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5" descr="100_izobreteniy-18"/>
          <p:cNvPicPr>
            <a:picLocks noChangeAspect="1" noChangeArrowheads="1"/>
          </p:cNvPicPr>
          <p:nvPr/>
        </p:nvPicPr>
        <p:blipFill>
          <a:blip r:embed="rId2" cstate="print"/>
          <a:srcRect r="3868"/>
          <a:stretch>
            <a:fillRect/>
          </a:stretch>
        </p:blipFill>
        <p:spPr bwMode="auto">
          <a:xfrm>
            <a:off x="467544" y="2924944"/>
            <a:ext cx="2879725" cy="1944688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9" name="Picture 8" descr="B-Brah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852936"/>
            <a:ext cx="2376487" cy="3384550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55576" y="198884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второй </a:t>
            </a:r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26622" y="-324209"/>
            <a:ext cx="7772400" cy="1470025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1. </a:t>
            </a:r>
          </a:p>
        </p:txBody>
      </p:sp>
      <p:pic>
        <p:nvPicPr>
          <p:cNvPr id="10" name="Рисунок 9" descr="Ассирийская держа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916832"/>
            <a:ext cx="7565026" cy="468052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971600" y="1988840"/>
            <a:ext cx="3168352" cy="14401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2. </a:t>
            </a:r>
          </a:p>
        </p:txBody>
      </p:sp>
      <p:pic>
        <p:nvPicPr>
          <p:cNvPr id="8" name="Рисунок 7" descr="Индия 1.jpg"/>
          <p:cNvPicPr>
            <a:picLocks noChangeAspect="1"/>
          </p:cNvPicPr>
          <p:nvPr/>
        </p:nvPicPr>
        <p:blipFill>
          <a:blip r:embed="rId2" cstate="print"/>
          <a:srcRect b="6137"/>
          <a:stretch>
            <a:fillRect/>
          </a:stretch>
        </p:blipFill>
        <p:spPr>
          <a:xfrm>
            <a:off x="2051720" y="1916832"/>
            <a:ext cx="4752528" cy="47701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-315416"/>
            <a:ext cx="7772400" cy="1470025"/>
          </a:xfrm>
        </p:spPr>
        <p:txBody>
          <a:bodyPr>
            <a:noAutofit/>
          </a:bodyPr>
          <a:lstStyle/>
          <a:p>
            <a:b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страну на карте»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31640" y="1340768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Вопрос 3. </a:t>
            </a:r>
          </a:p>
        </p:txBody>
      </p:sp>
      <p:pic>
        <p:nvPicPr>
          <p:cNvPr id="5" name="Рисунок 4" descr="Древнееврейское царство.jpg"/>
          <p:cNvPicPr>
            <a:picLocks noChangeAspect="1"/>
          </p:cNvPicPr>
          <p:nvPr/>
        </p:nvPicPr>
        <p:blipFill>
          <a:blip r:embed="rId2" cstate="print"/>
          <a:srcRect l="1617" t="2751" r="1617" b="2751"/>
          <a:stretch>
            <a:fillRect/>
          </a:stretch>
        </p:blipFill>
        <p:spPr>
          <a:xfrm>
            <a:off x="1403648" y="1916832"/>
            <a:ext cx="6300192" cy="472514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48064" y="5733256"/>
            <a:ext cx="2520280" cy="8640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493</Words>
  <Application>Microsoft Office PowerPoint</Application>
  <PresentationFormat>Экран (4:3)</PresentationFormat>
  <Paragraphs>67</Paragraphs>
  <Slides>32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Wingdings</vt:lpstr>
      <vt:lpstr>Тема Office</vt:lpstr>
      <vt:lpstr>Тема урока </vt:lpstr>
      <vt:lpstr>Цели урока: - Посмотрите внимательно на тему урока и подумайте, какую цель  перед собой мы должны поставить сегодня на уроке? </vt:lpstr>
      <vt:lpstr>Правила игры:</vt:lpstr>
      <vt:lpstr>Правила игры:</vt:lpstr>
      <vt:lpstr>Конкурс первый «Разминка»</vt:lpstr>
      <vt:lpstr>Конкурс второй  «Найди страну на карте»</vt:lpstr>
      <vt:lpstr> «Найди страну на карте»</vt:lpstr>
      <vt:lpstr>«Найди страну на карте»</vt:lpstr>
      <vt:lpstr> «Найди страну на карте»</vt:lpstr>
      <vt:lpstr> «Найди страну на карте»</vt:lpstr>
      <vt:lpstr>  «Найди страну на карте»</vt:lpstr>
      <vt:lpstr>  «Найди страну на карте»</vt:lpstr>
      <vt:lpstr>  «Найди страну на карте»</vt:lpstr>
      <vt:lpstr>  «Найди страну на карте»</vt:lpstr>
      <vt:lpstr>Презентация PowerPoint</vt:lpstr>
      <vt:lpstr>Конкурс третий «Термины»</vt:lpstr>
      <vt:lpstr>Конкурс третий «Термины»</vt:lpstr>
      <vt:lpstr>Физкультминутка </vt:lpstr>
      <vt:lpstr>Конкурс четвёртый «Историческая личность» </vt:lpstr>
      <vt:lpstr> «Историческая личность» </vt:lpstr>
      <vt:lpstr> «Историческая личность» </vt:lpstr>
      <vt:lpstr> «Историческая личность» </vt:lpstr>
      <vt:lpstr> «Историческая личность» </vt:lpstr>
      <vt:lpstr> «Историческая личность» </vt:lpstr>
      <vt:lpstr> «Историческая личность» </vt:lpstr>
      <vt:lpstr> «Историческая личность» </vt:lpstr>
      <vt:lpstr> «Историческая личность» </vt:lpstr>
      <vt:lpstr>Презентация PowerPoint</vt:lpstr>
      <vt:lpstr>Конкурс пятый «Что в чёрном ящике?» </vt:lpstr>
      <vt:lpstr>Подведение итогов игры</vt:lpstr>
      <vt:lpstr>Рефлексия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Milledy</dc:creator>
  <cp:lastModifiedBy>PRO100</cp:lastModifiedBy>
  <cp:revision>22</cp:revision>
  <dcterms:created xsi:type="dcterms:W3CDTF">2021-12-05T12:16:08Z</dcterms:created>
  <dcterms:modified xsi:type="dcterms:W3CDTF">2025-11-06T07:14:23Z</dcterms:modified>
</cp:coreProperties>
</file>