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341" r:id="rId3"/>
    <p:sldId id="320" r:id="rId4"/>
    <p:sldId id="340" r:id="rId5"/>
    <p:sldId id="342" r:id="rId6"/>
    <p:sldId id="343" r:id="rId7"/>
    <p:sldId id="344" r:id="rId8"/>
  </p:sldIdLst>
  <p:sldSz cx="12192000" cy="6858000"/>
  <p:notesSz cx="6805613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89C7"/>
    <a:srgbClr val="04A2D1"/>
    <a:srgbClr val="5DADD5"/>
    <a:srgbClr val="62B9E4"/>
    <a:srgbClr val="86C9EA"/>
    <a:srgbClr val="03779B"/>
    <a:srgbClr val="005392"/>
    <a:srgbClr val="965ECE"/>
    <a:srgbClr val="6453CD"/>
    <a:srgbClr val="392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258" y="-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5EADFD-CD5A-4030-BDDB-47D693B3EA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B1C750-6957-4D36-87CE-EA2F7C24F185}">
      <dgm:prSet phldrT="[Текст]" custT="1"/>
      <dgm:spPr>
        <a:solidFill>
          <a:srgbClr val="5BC4E3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>
            <a:spcAft>
              <a:spcPts val="0"/>
            </a:spcAft>
          </a:pPr>
          <a:endParaRPr lang="ru-RU" sz="4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>
            <a:spcAft>
              <a:spcPts val="0"/>
            </a:spcAft>
          </a:pPr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Александр Тихонович ГРЕЧАНИНОВ</a:t>
          </a:r>
          <a:endParaRPr lang="ru-RU" sz="6000" b="1" cap="all" baseline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>
            <a:spcAft>
              <a:spcPts val="0"/>
            </a:spcAft>
          </a:pPr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(1864 – 1956)</a:t>
          </a:r>
        </a:p>
        <a:p>
          <a:pPr algn="ctr">
            <a:spcAft>
              <a:spcPct val="35000"/>
            </a:spcAft>
          </a:pPr>
          <a:endParaRPr lang="ru-RU" sz="4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4DCDEA-8E13-4E69-B4CE-B94E30C1C375}" type="parTrans" cxnId="{6B649E4E-BA70-4F4F-BE2A-847295EEA64F}">
      <dgm:prSet/>
      <dgm:spPr/>
      <dgm:t>
        <a:bodyPr/>
        <a:lstStyle/>
        <a:p>
          <a:endParaRPr lang="ru-RU" sz="2400"/>
        </a:p>
      </dgm:t>
    </dgm:pt>
    <dgm:pt modelId="{1FECAC15-C5D0-49C4-BF69-F541C8F607E4}" type="sibTrans" cxnId="{6B649E4E-BA70-4F4F-BE2A-847295EEA64F}">
      <dgm:prSet/>
      <dgm:spPr/>
      <dgm:t>
        <a:bodyPr/>
        <a:lstStyle/>
        <a:p>
          <a:endParaRPr lang="ru-RU" sz="2400"/>
        </a:p>
      </dgm:t>
    </dgm:pt>
    <dgm:pt modelId="{20A19D32-B77F-4EB0-ABFF-3FDD2F2601FE}" type="pres">
      <dgm:prSet presAssocID="{D35EADFD-CD5A-4030-BDDB-47D693B3EA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189E89-D349-4409-870A-463E1AF55987}" type="pres">
      <dgm:prSet presAssocID="{C6B1C750-6957-4D36-87CE-EA2F7C24F185}" presName="parentText" presStyleLbl="node1" presStyleIdx="0" presStyleCnt="1" custScaleY="449848" custLinFactNeighborY="-30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649E4E-BA70-4F4F-BE2A-847295EEA64F}" srcId="{D35EADFD-CD5A-4030-BDDB-47D693B3EAC6}" destId="{C6B1C750-6957-4D36-87CE-EA2F7C24F185}" srcOrd="0" destOrd="0" parTransId="{214DCDEA-8E13-4E69-B4CE-B94E30C1C375}" sibTransId="{1FECAC15-C5D0-49C4-BF69-F541C8F607E4}"/>
    <dgm:cxn modelId="{7EAFDC51-EFAA-491A-A1C8-369253DBF174}" type="presOf" srcId="{D35EADFD-CD5A-4030-BDDB-47D693B3EAC6}" destId="{20A19D32-B77F-4EB0-ABFF-3FDD2F2601FE}" srcOrd="0" destOrd="0" presId="urn:microsoft.com/office/officeart/2005/8/layout/vList2"/>
    <dgm:cxn modelId="{851FD9D8-F626-4C37-BBBF-8A6963596EC0}" type="presOf" srcId="{C6B1C750-6957-4D36-87CE-EA2F7C24F185}" destId="{F5189E89-D349-4409-870A-463E1AF55987}" srcOrd="0" destOrd="0" presId="urn:microsoft.com/office/officeart/2005/8/layout/vList2"/>
    <dgm:cxn modelId="{2AF6E6AD-410D-4657-9197-7675A71E0CFD}" type="presParOf" srcId="{20A19D32-B77F-4EB0-ABFF-3FDD2F2601FE}" destId="{F5189E89-D349-4409-870A-463E1AF559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89E89-D349-4409-870A-463E1AF55987}">
      <dsp:nvSpPr>
        <dsp:cNvPr id="0" name=""/>
        <dsp:cNvSpPr/>
      </dsp:nvSpPr>
      <dsp:spPr>
        <a:xfrm>
          <a:off x="0" y="0"/>
          <a:ext cx="6819061" cy="2014720"/>
        </a:xfrm>
        <a:prstGeom prst="roundRect">
          <a:avLst/>
        </a:prstGeom>
        <a:solidFill>
          <a:srgbClr val="5BC4E3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4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Александр Тихонович ГРЕЧАНИНОВ</a:t>
          </a:r>
          <a:endParaRPr lang="ru-RU" sz="6000" b="1" kern="1200" cap="all" baseline="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(1864 – 1956)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8351" y="98351"/>
        <a:ext cx="6622359" cy="1818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49481-C327-4615-BE97-54CF9DF9076C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3F047-849E-48A7-BCF8-DF836280F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83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5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58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96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4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77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7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46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7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0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1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0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5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5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65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19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1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03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82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42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41E2-EC3C-407D-9845-B920498AEAE6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69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2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Xc4q1Y7rfcA&amp;feature=emb_logo" TargetMode="External"/><Relationship Id="rId5" Type="http://schemas.openxmlformats.org/officeDocument/2006/relationships/hyperlink" Target="https://www.youtube.com/watch?v=BZH8mezBlNw&amp;feature=emb_logo" TargetMode="External"/><Relationship Id="rId4" Type="http://schemas.openxmlformats.org/officeDocument/2006/relationships/hyperlink" Target="https://www.youtube.com/watch?v=a1V9JwlQfV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7591" y="413405"/>
            <a:ext cx="11566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ГБУ ДО ДВОРЕЦ ДЕТСКОГО (ЮНОШЕСКОГО) ТВОРЧЕСТВА </a:t>
            </a:r>
            <a:b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ВЫБОРГСКОГО РАЙОНА САНКТ-ПЕТЕРБУРГА</a:t>
            </a:r>
            <a:endParaRPr lang="ru-RU" sz="2800" dirty="0">
              <a:solidFill>
                <a:srgbClr val="03A2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35552" y="2042784"/>
            <a:ext cx="1090285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Открытый районный онлайн-марафон</a:t>
            </a:r>
            <a:b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«ВЕЛИКИЕ КОМПОЗИТОРЫ-ПЕДАГОГИ»</a:t>
            </a:r>
            <a:endParaRPr lang="ru-RU" sz="48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297" y="4431324"/>
            <a:ext cx="5196634" cy="15080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8306" y="6178505"/>
            <a:ext cx="5838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</a:rPr>
              <a:t>2020-2021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124691"/>
            <a:ext cx="1454727" cy="10529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9763" y="647964"/>
            <a:ext cx="1191491" cy="609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2" y="0"/>
            <a:ext cx="1246909" cy="132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6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4306" y="448574"/>
            <a:ext cx="11566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I Открытый районный онлайн-марафон</a:t>
            </a:r>
            <a:br>
              <a:rPr lang="ru-RU" sz="2800" dirty="0"/>
            </a:br>
            <a:r>
              <a:rPr lang="ru-RU" sz="2800" dirty="0"/>
              <a:t> «ВЕЛИКИЕ КОМПОЗИТОРЫ-ПЕДАГОГИ»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77882083"/>
              </p:ext>
            </p:extLst>
          </p:nvPr>
        </p:nvGraphicFramePr>
        <p:xfrm>
          <a:off x="5094513" y="2392470"/>
          <a:ext cx="6819061" cy="2016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5094513" y="4584526"/>
            <a:ext cx="6819061" cy="112107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800" dirty="0"/>
              <a:t>Русский </a:t>
            </a:r>
            <a:r>
              <a:rPr lang="ru-RU" sz="2800" dirty="0" smtClean="0"/>
              <a:t>композитор, </a:t>
            </a:r>
          </a:p>
          <a:p>
            <a:pPr algn="r"/>
            <a:r>
              <a:rPr lang="ru-RU" sz="2800" dirty="0" smtClean="0"/>
              <a:t>музыкальный </a:t>
            </a:r>
            <a:r>
              <a:rPr lang="ru-RU" sz="2800" dirty="0"/>
              <a:t>педагог</a:t>
            </a:r>
            <a:endParaRPr lang="ru-RU" sz="2800" i="1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67144" y="705737"/>
            <a:ext cx="379241" cy="2198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G:\07- 2020-2021 учебный год\онлайн-марафон\рубинштейн\74299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44533" y="1715576"/>
            <a:ext cx="3240201" cy="4735158"/>
          </a:xfrm>
          <a:prstGeom prst="rect">
            <a:avLst/>
          </a:prstGeom>
          <a:solidFill>
            <a:srgbClr val="C17529"/>
          </a:solidFill>
          <a:ln w="76200">
            <a:solidFill>
              <a:schemeClr val="accent1"/>
            </a:solidFill>
          </a:ln>
        </p:spPr>
      </p:pic>
      <p:pic>
        <p:nvPicPr>
          <p:cNvPr id="2" name="Picture 2" descr="C:\Users\Виктория\Pictures\Композиторы\Гречанинов А.Т.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9" t="3974" r="35574" b="10366"/>
          <a:stretch/>
        </p:blipFill>
        <p:spPr bwMode="auto">
          <a:xfrm>
            <a:off x="1444533" y="1715576"/>
            <a:ext cx="3240202" cy="473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83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446" y="453289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Тихонович ГРЕЧАНИНОВ</a:t>
            </a:r>
            <a:endParaRPr lang="ru-RU" sz="36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pic>
        <p:nvPicPr>
          <p:cNvPr id="8" name="Picture 2" descr="G:\07- 2020-2021 учебный год\онлайн-марафон\рубинштейн\антон 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7144" y="1534497"/>
            <a:ext cx="3015352" cy="4391289"/>
          </a:xfrm>
          <a:prstGeom prst="rect">
            <a:avLst/>
          </a:prstGeom>
          <a:solidFill>
            <a:srgbClr val="C17529"/>
          </a:solidFill>
          <a:ln w="76200">
            <a:solidFill>
              <a:srgbClr val="04A2D1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4952010" y="1144032"/>
            <a:ext cx="665018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Александр родился в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октябре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1864 года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Калуге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семье провинциального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торговца.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скоро его родители переехали в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Москву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где и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прошли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всё детство и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юность будущего композитора.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85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50" dirty="0" smtClean="0">
                <a:solidFill>
                  <a:srgbClr val="000000"/>
                </a:solidFill>
                <a:latin typeface="Times New Roman"/>
              </a:rPr>
              <a:t>Родители А. Гречанинова </a:t>
            </a:r>
            <a:r>
              <a:rPr lang="ru-RU" sz="1850" dirty="0">
                <a:solidFill>
                  <a:srgbClr val="000000"/>
                </a:solidFill>
                <a:latin typeface="Times New Roman"/>
              </a:rPr>
              <a:t>были музыкальны от природы. Мать часто напевала романсы, а отец любил петь церковные песни. Сам Александр с раннего детства тянулся к музыке, пел в гимназическом хоре, и даже был в </a:t>
            </a:r>
            <a:r>
              <a:rPr lang="ru-RU" sz="1850" dirty="0" smtClean="0">
                <a:solidFill>
                  <a:srgbClr val="000000"/>
                </a:solidFill>
                <a:latin typeface="Times New Roman"/>
              </a:rPr>
              <a:t>нём </a:t>
            </a:r>
            <a:r>
              <a:rPr lang="ru-RU" sz="1850" dirty="0">
                <a:solidFill>
                  <a:srgbClr val="000000"/>
                </a:solidFill>
                <a:latin typeface="Times New Roman"/>
              </a:rPr>
              <a:t>солистом.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Серьёзно музыкой он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начал заниматься очень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поздно, «настоящее» фортепиано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впервые увидел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возрасте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 лет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	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17 лет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А. Гречанинов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начал обучение в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Московской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консерватории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где его заметил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Сергей Танеев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который и развил сочинительский талант будущего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композитора.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учёбы Гречаниновым было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создано около десяти романсов, часть из которых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любимы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популярны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 сих пор.</a:t>
            </a:r>
            <a:endParaRPr lang="ru-RU" sz="185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После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обучения в Москве молодой композитор решил продолжить специализироваться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классу композиции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Петербургской консерватории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где уровень преподавания был выше. Там он стал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учеником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Н. А. Римского-Корсакова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5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льга Рыкалина\Desktop\Гречанинов 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" r="4091"/>
          <a:stretch/>
        </p:blipFill>
        <p:spPr bwMode="auto">
          <a:xfrm>
            <a:off x="1467144" y="1534497"/>
            <a:ext cx="3015352" cy="437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57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0676" y="465895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Тихонович ГРЕЧАНИНОВ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461348" y="1126472"/>
            <a:ext cx="6111888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Ещё учась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московской консерватории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 Гречанинов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окончил педагогические курсы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и, по окончании петербургской консерватории, вернувшись в Москву,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стал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преподавать теорию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музыки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музыкальной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школе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сестёр Гнесиных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успешно сотрудничал со школьным хоровым классом, писал хоровые произведения для детского хора.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Позднее руководил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детским хором в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частной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школе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М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Беркман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 Гречаниновым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написано четыре оперы, большое количество песен, хоровых произведений, множество хоровых циклов, среди которых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«Ай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ду-ду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!», «Петушок», «Ручеёк», «Курочка Ряба», «Ладушки».</a:t>
            </a:r>
          </a:p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Почти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вся творческая жизнь А. Гречанинова была связана с музыкой для детей. Имея прирождённый педагогический дар, он с особенным удовлетворением занимался с детьми.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348" y="1323205"/>
            <a:ext cx="3571875" cy="514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556" y="1402579"/>
            <a:ext cx="3389312" cy="498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3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0676" y="465895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Тихонович ГРЕЧАНИНОВ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11036" y="1056350"/>
            <a:ext cx="638615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своего детского хора 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композитором были сочинены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первые 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детские </a:t>
            </a:r>
            <a:r>
              <a:rPr lang="ru-RU" sz="20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пьесы для фортепиано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вошедшие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впоследствии 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сборник </a:t>
            </a:r>
            <a:r>
              <a:rPr lang="ru-RU" sz="20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«Детский альбом»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Это положило начало серии подобных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сборников: 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«На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зелёном 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лугу», «Бусинки», «Дедушкин альбом»,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«Сказочки», «Бирюльки» 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др. В 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детских альбомах композитора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встречаются 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портреты близких людей, окружающих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ребёнка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мамы и нянюшки, сценки детских игр и повседневных занятий, картины природы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Сочинял для детей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 Гречанинов </a:t>
            </a:r>
            <a:r>
              <a:rPr lang="ru-RU" sz="2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удовольствием, и это у него получалось очень легко. Он часто говорил: 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5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обожаю детей... С детьми я всегда чувствую себя равным </a:t>
            </a:r>
            <a:r>
              <a:rPr lang="ru-RU" sz="205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им… Этой способностью </a:t>
            </a:r>
            <a:r>
              <a:rPr lang="ru-RU" sz="2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как бы перевоплощаться в </a:t>
            </a:r>
            <a:r>
              <a:rPr lang="ru-RU" sz="205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ребёнка</a:t>
            </a:r>
            <a:r>
              <a:rPr lang="ru-RU" sz="2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вероятно, и нужно объяснить, что я с такой </a:t>
            </a:r>
            <a:r>
              <a:rPr lang="ru-RU" sz="205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лёгкостью </a:t>
            </a:r>
            <a:r>
              <a:rPr lang="ru-RU" sz="2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с таким увлечением всегда сочинял музыку для детей</a:t>
            </a:r>
            <a:r>
              <a:rPr lang="ru-RU" sz="20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pic>
        <p:nvPicPr>
          <p:cNvPr id="9" name="Picture 2" descr="G:\07- 2020-2021 учебный год\онлайн-марафон\рубинштейн\р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7144" y="1534497"/>
            <a:ext cx="3359541" cy="4429108"/>
          </a:xfrm>
          <a:prstGeom prst="rect">
            <a:avLst/>
          </a:prstGeom>
          <a:noFill/>
          <a:ln w="76200">
            <a:solidFill>
              <a:srgbClr val="5DADD5"/>
            </a:solidFill>
          </a:ln>
        </p:spPr>
      </p:pic>
      <p:pic>
        <p:nvPicPr>
          <p:cNvPr id="3076" name="Picture 4" descr="C:\Users\Ольга Рыкалина\Desktop\Гречанинов 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676" y="1265129"/>
            <a:ext cx="3746334" cy="523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10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77538" y="465895"/>
            <a:ext cx="1056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 для прослушивания</a:t>
            </a:r>
            <a:endParaRPr lang="ru-RU" sz="36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63969" y="1407078"/>
            <a:ext cx="9560093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 А. Гречанинова, слова народные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cap="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«радуга»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Исполняет Детский хор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«Невская доминанта»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(Санкт-Петербург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https://www.youtube.com/watch?v=BZH8mezBlNw&amp;feature=emb_logo</a:t>
            </a:r>
            <a:endParaRPr lang="ru-RU" sz="2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1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 * *</a:t>
            </a:r>
            <a:endParaRPr lang="ru-RU" sz="2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 А. Гречанинова, слова народные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cap="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«звоны»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Исполняет хор ЕДШИ № 4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Дирижёр М.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Пустякова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www.youtube.com/watch?v=Xc4q1Y7rfcA&amp;feature=emb_logo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4470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6339</TotalTime>
  <Words>117</Words>
  <Application>Microsoft Office PowerPoint</Application>
  <PresentationFormat>Произвольный</PresentationFormat>
  <Paragraphs>43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 За</dc:creator>
  <cp:lastModifiedBy>Виктория</cp:lastModifiedBy>
  <cp:revision>283</cp:revision>
  <cp:lastPrinted>2018-10-19T17:13:29Z</cp:lastPrinted>
  <dcterms:created xsi:type="dcterms:W3CDTF">2018-09-11T08:52:13Z</dcterms:created>
  <dcterms:modified xsi:type="dcterms:W3CDTF">2020-11-03T08:16:04Z</dcterms:modified>
</cp:coreProperties>
</file>